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7" r:id="rId3"/>
    <p:sldId id="276" r:id="rId4"/>
    <p:sldId id="278" r:id="rId5"/>
    <p:sldId id="279" r:id="rId6"/>
    <p:sldId id="280" r:id="rId7"/>
    <p:sldId id="285" r:id="rId8"/>
    <p:sldId id="282" r:id="rId9"/>
    <p:sldId id="283" r:id="rId10"/>
    <p:sldId id="286" r:id="rId11"/>
    <p:sldId id="284" r:id="rId12"/>
    <p:sldId id="281" r:id="rId13"/>
    <p:sldId id="305" r:id="rId14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3" d="100"/>
          <a:sy n="93" d="100"/>
        </p:scale>
        <p:origin x="8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4C1100-7B2E-4BAE-9D2F-0ACB03C08774}" type="datetimeFigureOut">
              <a:rPr lang="sk-SK" smtClean="0"/>
              <a:t>2. 9. 2021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81126-9F89-4FD4-B62C-2B474038FAB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5012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9C56-7853-47AE-9CFC-DCD9F24653D2}" type="datetime1">
              <a:rPr lang="sk-SK" smtClean="0"/>
              <a:t>2. 9. 2021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3029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5A10E-F020-4B75-8D49-12D5FE698C3C}" type="datetime1">
              <a:rPr lang="sk-SK" smtClean="0"/>
              <a:t>2. 9. 2021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278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181AC-3DF1-446D-9F55-3F4183293448}" type="datetime1">
              <a:rPr lang="sk-SK" smtClean="0"/>
              <a:t>2. 9. 2021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31081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BB70-45D3-4A6F-8083-A459AE5443EF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2CB4C-653E-4AAB-8F64-C7A3261B0681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63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45639-27A4-48F0-8167-2CBA1722DE9D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42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9D912-8306-446C-98E1-275F0DEBD5B7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05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71BA5-8B8C-4A5B-BEEB-85D8F7A135EC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781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4200" y="342901"/>
            <a:ext cx="7429500" cy="6096000"/>
          </a:xfr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9367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CE9F3-0674-4B29-BDDC-B001E423F122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27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8C241-AA4B-4F81-840B-CA802DB30A62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27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EB99C-6456-465A-834A-6014E8A13785}" type="datetime1">
              <a:rPr lang="sk-SK" smtClean="0"/>
              <a:t>2. 9. 2021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75967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BC6BD-F284-4179-A3BC-5EB567C4945B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74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E81D7-A55A-4C18-B5A2-471F35E35307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06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59659-A2BA-47C4-AF81-3788D528D7A1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229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9F847-903B-41E6-90FE-7D8F5734CA44}" type="datetime1">
              <a:rPr lang="sk-SK" smtClean="0"/>
              <a:t>2. 9. 2021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039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8D34-CDD5-4DD6-9F25-C108F735ACB5}" type="datetime1">
              <a:rPr lang="sk-SK" smtClean="0"/>
              <a:t>2. 9. 2021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320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9534A-C3DD-4ED9-A0F9-8F9A1986955E}" type="datetime1">
              <a:rPr lang="sk-SK" smtClean="0"/>
              <a:t>2. 9. 2021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525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C0A10-8EDA-49AC-9119-A8E2CA28B8D0}" type="datetime1">
              <a:rPr lang="sk-SK" smtClean="0"/>
              <a:t>2. 9. 2021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937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B2848-EE6D-4710-8EDE-359A6A1AA1FB}" type="datetime1">
              <a:rPr lang="sk-SK" smtClean="0"/>
              <a:t>2. 9. 2021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30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CCF62-FE92-4C03-B4E7-59101B27D431}" type="datetime1">
              <a:rPr lang="sk-SK" smtClean="0"/>
              <a:t>2. 9. 2021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2387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5DE4F-CD8C-4313-817D-52B7BF0EC5DC}" type="datetime1">
              <a:rPr lang="sk-SK" smtClean="0"/>
              <a:t>2. 9. 2021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981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A2025-B4FE-4F12-9D75-26D42F4AE39C}" type="datetime1">
              <a:rPr lang="sk-SK" smtClean="0"/>
              <a:t>2. 9. 2021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1A92B-84DC-45AE-9D27-5CA595C710D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9521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64863" y="6452394"/>
            <a:ext cx="14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F5A3B-F77D-403D-8842-A84AF44D14AE}" type="datetime1">
              <a:rPr lang="sk-SK" smtClean="0">
                <a:solidFill>
                  <a:prstClr val="black">
                    <a:tint val="75000"/>
                  </a:prstClr>
                </a:solidFill>
              </a:rPr>
              <a:t>2. 9. 2021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1776000" y="6452394"/>
            <a:ext cx="86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4863" y="198108"/>
            <a:ext cx="7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Rovná spojnica 6"/>
          <p:cNvCxnSpPr/>
          <p:nvPr userDrawn="1"/>
        </p:nvCxnSpPr>
        <p:spPr>
          <a:xfrm>
            <a:off x="822963" y="-1"/>
            <a:ext cx="0" cy="252000"/>
          </a:xfrm>
          <a:prstGeom prst="line">
            <a:avLst/>
          </a:prstGeom>
          <a:ln w="28575">
            <a:solidFill>
              <a:srgbClr val="DDDDD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8" name="Rovná spojnica 7"/>
          <p:cNvCxnSpPr/>
          <p:nvPr userDrawn="1"/>
        </p:nvCxnSpPr>
        <p:spPr>
          <a:xfrm>
            <a:off x="822963" y="251999"/>
            <a:ext cx="0" cy="252000"/>
          </a:xfrm>
          <a:prstGeom prst="line">
            <a:avLst/>
          </a:prstGeom>
          <a:ln w="28575">
            <a:solidFill>
              <a:srgbClr val="1C37A8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" name="Rovná spojnica 8"/>
          <p:cNvCxnSpPr/>
          <p:nvPr userDrawn="1"/>
        </p:nvCxnSpPr>
        <p:spPr>
          <a:xfrm>
            <a:off x="822963" y="503999"/>
            <a:ext cx="0" cy="252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0" name="Obrázok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1245" y="6340902"/>
            <a:ext cx="1579312" cy="370269"/>
          </a:xfrm>
          <a:prstGeom prst="rect">
            <a:avLst/>
          </a:prstGeom>
        </p:spPr>
      </p:pic>
      <p:cxnSp>
        <p:nvCxnSpPr>
          <p:cNvPr id="11" name="Rovná spojnica 10"/>
          <p:cNvCxnSpPr/>
          <p:nvPr userDrawn="1"/>
        </p:nvCxnSpPr>
        <p:spPr>
          <a:xfrm>
            <a:off x="0" y="6454777"/>
            <a:ext cx="10404000" cy="0"/>
          </a:xfrm>
          <a:prstGeom prst="line">
            <a:avLst/>
          </a:prstGeom>
          <a:ln w="12700">
            <a:solidFill>
              <a:srgbClr val="E8E8E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556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89862" y="1281950"/>
            <a:ext cx="7703693" cy="3184070"/>
          </a:xfrm>
        </p:spPr>
        <p:txBody>
          <a:bodyPr/>
          <a:lstStyle/>
          <a:p>
            <a:r>
              <a:rPr lang="sk-SK" b="1" dirty="0"/>
              <a:t>Kvalita ovzdušia na Slovensku a </a:t>
            </a:r>
            <a:br>
              <a:rPr lang="sk-SK" b="1" dirty="0"/>
            </a:br>
            <a:r>
              <a:rPr lang="sk-SK" b="1" dirty="0"/>
              <a:t>Európska zelená dohoda</a:t>
            </a:r>
            <a:endParaRPr lang="sk-SK" dirty="0"/>
          </a:p>
        </p:txBody>
      </p:sp>
      <p:cxnSp>
        <p:nvCxnSpPr>
          <p:cNvPr id="3" name="Rovná spojnica 2"/>
          <p:cNvCxnSpPr/>
          <p:nvPr/>
        </p:nvCxnSpPr>
        <p:spPr>
          <a:xfrm>
            <a:off x="4010526" y="0"/>
            <a:ext cx="0" cy="2880000"/>
          </a:xfrm>
          <a:prstGeom prst="line">
            <a:avLst/>
          </a:prstGeom>
          <a:ln w="28575">
            <a:solidFill>
              <a:srgbClr val="DDDDD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Rovná spojnica 3"/>
          <p:cNvCxnSpPr/>
          <p:nvPr/>
        </p:nvCxnSpPr>
        <p:spPr>
          <a:xfrm>
            <a:off x="4010526" y="2880000"/>
            <a:ext cx="0" cy="1152000"/>
          </a:xfrm>
          <a:prstGeom prst="line">
            <a:avLst/>
          </a:prstGeom>
          <a:ln w="28575">
            <a:solidFill>
              <a:srgbClr val="1F3FA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010526" y="3978000"/>
            <a:ext cx="0" cy="28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Obrázo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50" y="3112611"/>
            <a:ext cx="2929310" cy="686776"/>
          </a:xfrm>
          <a:prstGeom prst="rect">
            <a:avLst/>
          </a:prstGeom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4245032" y="4259180"/>
            <a:ext cx="7692043" cy="2189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3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sk-SK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Ing</a:t>
            </a:r>
            <a:r>
              <a:rPr lang="sk-SK" sz="49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. Gabriela Fischerová</a:t>
            </a:r>
          </a:p>
          <a:p>
            <a:pPr>
              <a:lnSpc>
                <a:spcPct val="170000"/>
              </a:lnSpc>
            </a:pPr>
            <a:r>
              <a:rPr lang="sk-SK" sz="4900" dirty="0" smtClean="0">
                <a:latin typeface="Verdana" panose="020B0604030504040204" pitchFamily="34" charset="0"/>
                <a:ea typeface="Verdana" panose="020B0604030504040204" pitchFamily="34" charset="0"/>
              </a:rPr>
              <a:t>Generálna riaditeľka sekcie zmeny klímy a ochrany ovzdušia MŽP SR</a:t>
            </a:r>
          </a:p>
          <a:p>
            <a:endParaRPr lang="sk-SK" sz="5400" dirty="0" smtClean="0"/>
          </a:p>
          <a:p>
            <a:r>
              <a:rPr lang="sk-SK" sz="4500" dirty="0" smtClean="0"/>
              <a:t>EFEKTÍVNE </a:t>
            </a:r>
            <a:r>
              <a:rPr lang="sk-SK" sz="4500" dirty="0"/>
              <a:t>RIADENIE KVALITY OVZDUŠIA 2021, 7. – 8. 9. 2021, Hotel </a:t>
            </a:r>
            <a:r>
              <a:rPr lang="sk-SK" sz="4500" dirty="0" err="1"/>
              <a:t>Dixon</a:t>
            </a:r>
            <a:r>
              <a:rPr lang="sk-SK" sz="4500" dirty="0"/>
              <a:t>, Banská Bystrica</a:t>
            </a:r>
          </a:p>
          <a:p>
            <a:pPr algn="ctr"/>
            <a:endParaRPr lang="sk-SK" sz="2800" b="1" dirty="0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291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Výstavba a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renovácia</a:t>
            </a: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Obnova </a:t>
            </a:r>
            <a:r>
              <a:rPr lang="sk-SK" dirty="0" smtClean="0"/>
              <a:t>verejných aj súkromných </a:t>
            </a:r>
            <a:r>
              <a:rPr lang="sk-SK" b="1" dirty="0" smtClean="0"/>
              <a:t>budov</a:t>
            </a:r>
          </a:p>
          <a:p>
            <a:r>
              <a:rPr lang="sk-SK" b="1" dirty="0" smtClean="0"/>
              <a:t>Predpisy o energetickej hospodárnosti </a:t>
            </a:r>
            <a:r>
              <a:rPr lang="sk-SK" dirty="0" smtClean="0"/>
              <a:t>budov</a:t>
            </a:r>
          </a:p>
          <a:p>
            <a:pPr marL="228600" lvl="1">
              <a:spcBef>
                <a:spcPts val="1000"/>
              </a:spcBef>
            </a:pPr>
            <a:r>
              <a:rPr lang="sk-SK" sz="2800" b="1" dirty="0"/>
              <a:t>Vyhodnotenie národných stratégií v oblasti obnovy budov v roku 2020</a:t>
            </a:r>
          </a:p>
          <a:p>
            <a:pPr marL="228600" lvl="1">
              <a:spcBef>
                <a:spcPts val="1000"/>
              </a:spcBef>
            </a:pPr>
            <a:r>
              <a:rPr lang="sk-SK" sz="2800" b="1" dirty="0">
                <a:solidFill>
                  <a:srgbClr val="FF0000"/>
                </a:solidFill>
              </a:rPr>
              <a:t>Potenciálne: zahrnutie emisií z budov do ETS (!?)</a:t>
            </a:r>
          </a:p>
          <a:p>
            <a:pPr marL="228600" lvl="1">
              <a:spcBef>
                <a:spcPts val="1000"/>
              </a:spcBef>
            </a:pPr>
            <a:r>
              <a:rPr lang="sk-SK" sz="2800" b="1" dirty="0"/>
              <a:t>Preskúmanie nariadenia o stavebných výrobkoch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85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Zvýšenie ambície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na </a:t>
            </a:r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roky 2030 a 2050</a:t>
            </a:r>
            <a:r>
              <a:rPr lang="sk-SK" dirty="0"/>
              <a:t/>
            </a:r>
            <a:br>
              <a:rPr lang="sk-SK" dirty="0"/>
            </a:b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b="1" dirty="0" smtClean="0"/>
              <a:t>Klimatická neutralita do roku 2050 </a:t>
            </a:r>
            <a:r>
              <a:rPr lang="sk-SK" dirty="0" smtClean="0"/>
              <a:t>(„Klimatický zákon“ – február 2020)</a:t>
            </a:r>
          </a:p>
          <a:p>
            <a:r>
              <a:rPr lang="sk-SK" b="1" dirty="0" smtClean="0"/>
              <a:t>Zodpovedné zvýšenie cieľa na rok 2030 na 50 až 55 % </a:t>
            </a:r>
            <a:r>
              <a:rPr lang="sk-SK" dirty="0" smtClean="0"/>
              <a:t>(leto 2020)</a:t>
            </a:r>
          </a:p>
          <a:p>
            <a:pPr lvl="1"/>
            <a:r>
              <a:rPr lang="sk-SK" dirty="0" smtClean="0"/>
              <a:t>Preskúmanie všetkých relevantných politických nástrojov a návrh ich revízie (ETS vrátane nových sektorov, LULUCF)</a:t>
            </a:r>
          </a:p>
          <a:p>
            <a:r>
              <a:rPr lang="sk-SK" b="1" dirty="0" smtClean="0"/>
              <a:t>Podpora stanovenia ceny uhlíka v celom hospodárstve</a:t>
            </a:r>
          </a:p>
          <a:p>
            <a:pPr lvl="1"/>
            <a:r>
              <a:rPr lang="sk-SK" dirty="0" smtClean="0"/>
              <a:t>Podpora zmeny spotrebiteľského správania, nárast udržateľných investícií</a:t>
            </a:r>
          </a:p>
          <a:p>
            <a:r>
              <a:rPr lang="sk-SK" b="1" dirty="0" smtClean="0"/>
              <a:t>Mechanizmus kompenzácie uhlíka na hraniciach </a:t>
            </a:r>
            <a:r>
              <a:rPr lang="sk-SK" dirty="0" smtClean="0"/>
              <a:t>(</a:t>
            </a:r>
            <a:r>
              <a:rPr lang="sk-SK" dirty="0" err="1"/>
              <a:t>C</a:t>
            </a:r>
            <a:r>
              <a:rPr lang="sk-SK" dirty="0" err="1" smtClean="0"/>
              <a:t>arbon</a:t>
            </a:r>
            <a:r>
              <a:rPr lang="sk-SK" dirty="0" smtClean="0"/>
              <a:t> </a:t>
            </a:r>
            <a:r>
              <a:rPr lang="sk-SK" dirty="0" err="1" smtClean="0"/>
              <a:t>Border</a:t>
            </a:r>
            <a:r>
              <a:rPr lang="sk-SK" dirty="0" smtClean="0"/>
              <a:t> </a:t>
            </a:r>
            <a:r>
              <a:rPr lang="sk-SK" dirty="0" err="1" smtClean="0"/>
              <a:t>Adjustment</a:t>
            </a:r>
            <a:r>
              <a:rPr lang="sk-SK" dirty="0" smtClean="0"/>
              <a:t> </a:t>
            </a:r>
            <a:r>
              <a:rPr lang="sk-SK" dirty="0" err="1" smtClean="0"/>
              <a:t>Mechanism</a:t>
            </a:r>
            <a:r>
              <a:rPr lang="sk-SK" dirty="0" smtClean="0"/>
              <a:t>)</a:t>
            </a:r>
          </a:p>
          <a:p>
            <a:r>
              <a:rPr lang="sk-SK" dirty="0" smtClean="0"/>
              <a:t>Nová stratégia </a:t>
            </a:r>
            <a:r>
              <a:rPr lang="sk-SK" b="1" dirty="0" smtClean="0"/>
              <a:t>adaptácie na zmenu klímy</a:t>
            </a:r>
            <a:endParaRPr lang="sk-SK" dirty="0" smtClean="0"/>
          </a:p>
          <a:p>
            <a:pPr lvl="1"/>
            <a:r>
              <a:rPr lang="sk-SK" dirty="0" smtClean="0"/>
              <a:t>Posilnenie odolnosti, prevencia a zlepšenie pripravenosti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8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ok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50" y="3112611"/>
            <a:ext cx="2929310" cy="68677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94200" y="3112611"/>
            <a:ext cx="7429500" cy="2620369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sk-SK" b="1" dirty="0">
                <a:latin typeface="Arial" charset="0"/>
              </a:rPr>
              <a:t/>
            </a:r>
            <a:br>
              <a:rPr lang="sk-SK" b="1" dirty="0">
                <a:latin typeface="Arial" charset="0"/>
              </a:rPr>
            </a:br>
            <a:r>
              <a:rPr lang="sk-SK" b="1" dirty="0">
                <a:latin typeface="Arial" charset="0"/>
              </a:rPr>
              <a:t/>
            </a:r>
            <a:br>
              <a:rPr lang="sk-SK" b="1" dirty="0">
                <a:latin typeface="Arial" charset="0"/>
              </a:rPr>
            </a:br>
            <a:r>
              <a:rPr lang="sk-SK" b="1" dirty="0">
                <a:latin typeface="Arial" charset="0"/>
              </a:rPr>
              <a:t/>
            </a:r>
            <a:br>
              <a:rPr lang="sk-SK" b="1" dirty="0">
                <a:latin typeface="Arial" charset="0"/>
              </a:rPr>
            </a:br>
            <a:r>
              <a:rPr lang="sk-SK" b="1" dirty="0">
                <a:latin typeface="Arial" charset="0"/>
              </a:rPr>
              <a:t/>
            </a:r>
            <a:br>
              <a:rPr lang="sk-SK" b="1" dirty="0">
                <a:latin typeface="Arial" charset="0"/>
              </a:rPr>
            </a:br>
            <a:r>
              <a:rPr lang="sk-SK" sz="2800" spc="-100" dirty="0" smtClean="0">
                <a:solidFill>
                  <a:srgbClr val="133E6A"/>
                </a:solidFill>
                <a:latin typeface="Arial"/>
                <a:cs typeface="Arial"/>
              </a:rPr>
              <a:t>Ďakujem </a:t>
            </a:r>
            <a:r>
              <a:rPr lang="sk-SK" sz="2800" spc="-100" dirty="0">
                <a:solidFill>
                  <a:srgbClr val="133E6A"/>
                </a:solidFill>
                <a:latin typeface="Arial"/>
                <a:cs typeface="Arial"/>
              </a:rPr>
              <a:t>za pozornosť!</a:t>
            </a:r>
            <a:r>
              <a:rPr lang="sk-SK" sz="2800" dirty="0">
                <a:latin typeface="Arial" charset="0"/>
              </a:rPr>
              <a:t/>
            </a:r>
            <a:br>
              <a:rPr lang="sk-SK" sz="2800" dirty="0">
                <a:latin typeface="Arial" charset="0"/>
              </a:rPr>
            </a:br>
            <a:r>
              <a:rPr lang="sk-SK" sz="2800" dirty="0">
                <a:latin typeface="Arial" charset="0"/>
              </a:rPr>
              <a:t/>
            </a:r>
            <a:br>
              <a:rPr lang="sk-SK" sz="2800" dirty="0">
                <a:latin typeface="Arial" charset="0"/>
              </a:rPr>
            </a:br>
            <a:r>
              <a:rPr lang="sk-SK" sz="2800" dirty="0">
                <a:latin typeface="Arial" charset="0"/>
              </a:rPr>
              <a:t/>
            </a:r>
            <a:br>
              <a:rPr lang="sk-SK" sz="2800" dirty="0">
                <a:latin typeface="Arial" charset="0"/>
              </a:rPr>
            </a:br>
            <a:r>
              <a:rPr lang="sk-SK" sz="2400" dirty="0">
                <a:latin typeface="Arial" charset="0"/>
              </a:rPr>
              <a:t/>
            </a:r>
            <a:br>
              <a:rPr lang="sk-SK" sz="2400" dirty="0">
                <a:latin typeface="Arial" charset="0"/>
              </a:rPr>
            </a:br>
            <a:r>
              <a:rPr lang="sk-SK" sz="2400" spc="-1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sk-SK" sz="2400" spc="-100" dirty="0">
                <a:solidFill>
                  <a:srgbClr val="133E6A"/>
                </a:solidFill>
                <a:latin typeface="Arial"/>
                <a:cs typeface="Arial"/>
              </a:rPr>
              <a:t>minzp.sk </a:t>
            </a:r>
            <a:r>
              <a:rPr lang="sk-SK" sz="2400" spc="215" dirty="0" smtClean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lang="sk-SK" sz="2400" spc="-100" dirty="0" smtClean="0">
                <a:solidFill>
                  <a:srgbClr val="133E6A"/>
                </a:solidFill>
                <a:latin typeface="Arial"/>
                <a:cs typeface="Arial"/>
              </a:rPr>
              <a:t>gabriela.fischerova@enviro.gov.sk</a:t>
            </a:r>
            <a:r>
              <a:rPr lang="sk-SK" dirty="0">
                <a:latin typeface="Arial"/>
                <a:cs typeface="Arial"/>
              </a:rPr>
              <a:t/>
            </a:r>
            <a:br>
              <a:rPr lang="sk-SK" dirty="0">
                <a:latin typeface="Arial"/>
                <a:cs typeface="Arial"/>
              </a:rPr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sz="3600" dirty="0"/>
              <a:t/>
            </a:r>
            <a:br>
              <a:rPr lang="sk-SK" sz="3600" dirty="0"/>
            </a:br>
            <a:endParaRPr lang="sk-SK" sz="3600" dirty="0"/>
          </a:p>
        </p:txBody>
      </p:sp>
      <p:cxnSp>
        <p:nvCxnSpPr>
          <p:cNvPr id="3" name="Rovná spojnica 2"/>
          <p:cNvCxnSpPr/>
          <p:nvPr/>
        </p:nvCxnSpPr>
        <p:spPr>
          <a:xfrm>
            <a:off x="4010526" y="0"/>
            <a:ext cx="0" cy="2880000"/>
          </a:xfrm>
          <a:prstGeom prst="line">
            <a:avLst/>
          </a:prstGeom>
          <a:ln w="28575">
            <a:solidFill>
              <a:srgbClr val="DDDDD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" name="Rovná spojnica 3"/>
          <p:cNvCxnSpPr/>
          <p:nvPr/>
        </p:nvCxnSpPr>
        <p:spPr>
          <a:xfrm>
            <a:off x="4010526" y="2880000"/>
            <a:ext cx="0" cy="1152000"/>
          </a:xfrm>
          <a:prstGeom prst="line">
            <a:avLst/>
          </a:prstGeom>
          <a:ln w="28575">
            <a:solidFill>
              <a:srgbClr val="1F3FA5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" name="Rovná spojnica 4"/>
          <p:cNvCxnSpPr/>
          <p:nvPr/>
        </p:nvCxnSpPr>
        <p:spPr>
          <a:xfrm>
            <a:off x="4010526" y="3978000"/>
            <a:ext cx="0" cy="28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6" name="Obrázok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6" t="11807" r="1094" b="28675"/>
          <a:stretch/>
        </p:blipFill>
        <p:spPr>
          <a:xfrm>
            <a:off x="4010525" y="-9269"/>
            <a:ext cx="8221663" cy="2690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754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9640" y="378108"/>
            <a:ext cx="10515600" cy="1325563"/>
          </a:xfrm>
        </p:spPr>
        <p:txBody>
          <a:bodyPr>
            <a:normAutofit/>
          </a:bodyPr>
          <a:lstStyle/>
          <a:p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Čo </a:t>
            </a:r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je to Európska zelená dohoda </a:t>
            </a:r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– EZD </a:t>
            </a:r>
            <a:endParaRPr lang="sk-SK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084724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b="1" dirty="0"/>
              <a:t>Jedna zo šiestich priorít Komisie na roky 2019 </a:t>
            </a:r>
            <a:r>
              <a:rPr lang="sk-SK" b="1" dirty="0" smtClean="0"/>
              <a:t>– 2024: </a:t>
            </a:r>
            <a:r>
              <a:rPr lang="sk-SK" dirty="0"/>
              <a:t>„programové vyhlásenie“ novej Európskej komisie na roky 2020 – 2024; 14. február 2020</a:t>
            </a:r>
          </a:p>
          <a:p>
            <a:r>
              <a:rPr lang="sk-SK" b="1" u="sng" dirty="0" smtClean="0"/>
              <a:t>Európska </a:t>
            </a:r>
            <a:r>
              <a:rPr lang="sk-SK" b="1" u="sng" dirty="0"/>
              <a:t>zelená </a:t>
            </a:r>
            <a:r>
              <a:rPr lang="sk-SK" b="1" u="sng" dirty="0" smtClean="0"/>
              <a:t>dohoda – </a:t>
            </a:r>
          </a:p>
          <a:p>
            <a:pPr lvl="1"/>
            <a:r>
              <a:rPr lang="sk-SK" dirty="0" smtClean="0"/>
              <a:t>Stať </a:t>
            </a:r>
            <a:r>
              <a:rPr lang="sk-SK" dirty="0"/>
              <a:t>sa prvým klimaticky neutrálnym </a:t>
            </a:r>
            <a:r>
              <a:rPr lang="sk-SK" dirty="0" smtClean="0"/>
              <a:t>kontinentom </a:t>
            </a:r>
            <a:endParaRPr lang="sk-SK" dirty="0"/>
          </a:p>
          <a:p>
            <a:r>
              <a:rPr lang="sk-SK" b="1" dirty="0"/>
              <a:t>Hospodárstvo, ktoré pracuje pre ľudí</a:t>
            </a:r>
            <a:endParaRPr lang="sk-SK" dirty="0"/>
          </a:p>
          <a:p>
            <a:pPr lvl="1"/>
            <a:r>
              <a:rPr lang="sk-SK" dirty="0"/>
              <a:t>Presadzovať sociálnu spravodlivosť a prosperitu</a:t>
            </a:r>
          </a:p>
          <a:p>
            <a:r>
              <a:rPr lang="sk-SK" b="1" dirty="0"/>
              <a:t>Európa pripravená na digitálny vek</a:t>
            </a:r>
            <a:endParaRPr lang="sk-SK" dirty="0"/>
          </a:p>
          <a:p>
            <a:pPr lvl="1"/>
            <a:r>
              <a:rPr lang="sk-SK" dirty="0"/>
              <a:t>Zabezpečenie novej generácie technológií pre ľudí</a:t>
            </a:r>
          </a:p>
          <a:p>
            <a:r>
              <a:rPr lang="sk-SK" b="1" dirty="0"/>
              <a:t>Podpora európskeho spôsobu života</a:t>
            </a:r>
            <a:endParaRPr lang="sk-SK" dirty="0"/>
          </a:p>
          <a:p>
            <a:pPr lvl="1"/>
            <a:r>
              <a:rPr lang="sk-SK" dirty="0"/>
              <a:t>Chrániť našich občanov a naše hodnoty</a:t>
            </a:r>
          </a:p>
          <a:p>
            <a:r>
              <a:rPr lang="sk-SK" b="1" dirty="0"/>
              <a:t>Silnejšia Európa vo svete</a:t>
            </a:r>
            <a:endParaRPr lang="sk-SK" dirty="0"/>
          </a:p>
          <a:p>
            <a:pPr lvl="1"/>
            <a:r>
              <a:rPr lang="sk-SK" dirty="0"/>
              <a:t>Posilniť naše zodpovedné globálne </a:t>
            </a:r>
            <a:r>
              <a:rPr lang="sk-SK" dirty="0" err="1"/>
              <a:t>líderstvo</a:t>
            </a:r>
            <a:endParaRPr lang="sk-SK" dirty="0"/>
          </a:p>
          <a:p>
            <a:r>
              <a:rPr lang="sk-SK" b="1" dirty="0"/>
              <a:t>Nový impulz pre európsku demokraciu</a:t>
            </a:r>
            <a:endParaRPr lang="sk-SK" dirty="0"/>
          </a:p>
          <a:p>
            <a:pPr lvl="1"/>
            <a:r>
              <a:rPr lang="sk-SK" dirty="0"/>
              <a:t>Rozvíjať, chrániť a posilňovať našu demokraciu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1A92B-84DC-45AE-9D27-5CA595C710DE}" type="slidenum">
              <a:rPr lang="sk-SK" smtClean="0"/>
              <a:t>2</a:t>
            </a:fld>
            <a:endParaRPr lang="sk-SK"/>
          </a:p>
        </p:txBody>
      </p:sp>
      <p:sp>
        <p:nvSpPr>
          <p:cNvPr id="6" name="Obdĺžnik s dvoma zaoblenými rohmi na rovnakej strane 5"/>
          <p:cNvSpPr/>
          <p:nvPr/>
        </p:nvSpPr>
        <p:spPr>
          <a:xfrm>
            <a:off x="7638376" y="2507269"/>
            <a:ext cx="2569653" cy="3004070"/>
          </a:xfrm>
          <a:prstGeom prst="round2Diag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dirty="0"/>
              <a:t>Cieľom </a:t>
            </a:r>
            <a:r>
              <a:rPr lang="sk-SK" sz="1600" dirty="0" smtClean="0"/>
              <a:t>európskej zelenej dohody je </a:t>
            </a:r>
            <a:r>
              <a:rPr lang="sk-SK" sz="1600" b="1" dirty="0"/>
              <a:t>zlepšiť kvalitu života ľudí</a:t>
            </a:r>
            <a:r>
              <a:rPr lang="sk-SK" sz="1600" dirty="0"/>
              <a:t>. Urobiť Európu klimaticky neutrálnou a chrániť naše prirodzené prostredie sú rozhodnutia, z ktorých budú mať prospech ľudia, planéta i hospodárstvo. Na nikoho sa </a:t>
            </a:r>
            <a:r>
              <a:rPr lang="sk-SK" sz="1600" dirty="0" smtClean="0"/>
              <a:t>nezabudne.</a:t>
            </a:r>
            <a:endParaRPr lang="sk-SK" sz="1600" b="1" dirty="0"/>
          </a:p>
        </p:txBody>
      </p:sp>
    </p:spTree>
    <p:extLst>
      <p:ext uri="{BB962C8B-B14F-4D97-AF65-F5344CB8AC3E}">
        <p14:creationId xmlns:p14="http://schemas.microsoft.com/office/powerpoint/2010/main" val="2056765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Európska zelená dohoda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- (</a:t>
            </a:r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EGD) </a:t>
            </a:r>
            <a:r>
              <a:rPr lang="sk-SK" sz="2400" b="1" kern="0" dirty="0">
                <a:solidFill>
                  <a:srgbClr val="FF6600"/>
                </a:solidFill>
                <a:latin typeface="Calibri"/>
                <a:cs typeface="Calibri"/>
              </a:rPr>
              <a:t>(2)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Plán kľúčových politík a opatrení, ktoré zabezpečia prechod hospodárstva EÚ na udržateľnú budúcnosť</a:t>
            </a:r>
          </a:p>
          <a:p>
            <a:pPr lvl="1"/>
            <a:r>
              <a:rPr lang="sk-SK" dirty="0" smtClean="0"/>
              <a:t>spravodlivá a prosperujúca spoločnosť</a:t>
            </a:r>
          </a:p>
          <a:p>
            <a:pPr lvl="1"/>
            <a:r>
              <a:rPr lang="sk-SK" dirty="0" smtClean="0"/>
              <a:t>Moderné a konkurencieschopné hospodárstvo</a:t>
            </a:r>
          </a:p>
          <a:p>
            <a:pPr lvl="1"/>
            <a:r>
              <a:rPr lang="sk-SK" dirty="0" smtClean="0"/>
              <a:t>Efektívne využívanie zdrojov</a:t>
            </a:r>
          </a:p>
          <a:p>
            <a:pPr lvl="1"/>
            <a:r>
              <a:rPr lang="sk-SK" dirty="0" smtClean="0"/>
              <a:t>Do roku 2050 dosiahnutie klimatickej neutrality</a:t>
            </a:r>
          </a:p>
          <a:p>
            <a:pPr lvl="1"/>
            <a:r>
              <a:rPr lang="sk-SK" dirty="0" smtClean="0"/>
              <a:t>Zveľaďovať a chrániť prírodný kapitál</a:t>
            </a:r>
          </a:p>
          <a:p>
            <a:r>
              <a:rPr lang="sk-SK" dirty="0" smtClean="0"/>
              <a:t>Transformácia hospodárstva bude súčasťou všetkých politík EÚ </a:t>
            </a:r>
          </a:p>
          <a:p>
            <a:r>
              <a:rPr lang="sk-SK" dirty="0" smtClean="0"/>
              <a:t>Zabezpečenie financovania transformácie</a:t>
            </a:r>
          </a:p>
          <a:p>
            <a:r>
              <a:rPr lang="sk-SK" dirty="0" smtClean="0"/>
              <a:t>Súčasť stratégie na plnenie Agendy 2030 a cieľov udržateľného rozvoja</a:t>
            </a:r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6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Prvky EGD</a:t>
            </a: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784863" y="184480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Zvýšenie ambície </a:t>
            </a:r>
            <a:r>
              <a:rPr lang="sk-SK" dirty="0" smtClean="0"/>
              <a:t>EÚ </a:t>
            </a:r>
            <a:r>
              <a:rPr lang="sk-SK" b="1" dirty="0" smtClean="0"/>
              <a:t>v oblasti klímy </a:t>
            </a:r>
            <a:r>
              <a:rPr lang="sk-SK" dirty="0" smtClean="0"/>
              <a:t>na roky 2030 a 2050</a:t>
            </a:r>
          </a:p>
          <a:p>
            <a:r>
              <a:rPr lang="sk-SK" b="1" dirty="0" smtClean="0"/>
              <a:t>Bezpečné dodávky </a:t>
            </a:r>
            <a:r>
              <a:rPr lang="sk-SK" dirty="0" smtClean="0"/>
              <a:t>čistej a cenovo dostupnej </a:t>
            </a:r>
            <a:r>
              <a:rPr lang="sk-SK" b="1" dirty="0" smtClean="0"/>
              <a:t>energie</a:t>
            </a:r>
          </a:p>
          <a:p>
            <a:r>
              <a:rPr lang="sk-SK" b="1" dirty="0"/>
              <a:t>Výstavba a renovácia </a:t>
            </a:r>
            <a:r>
              <a:rPr lang="sk-SK" dirty="0"/>
              <a:t>efektívne využívajúca energiu a zdroje</a:t>
            </a:r>
          </a:p>
          <a:p>
            <a:r>
              <a:rPr lang="sk-SK" b="1" dirty="0" smtClean="0"/>
              <a:t>Priemyselná stratégia pre</a:t>
            </a:r>
            <a:r>
              <a:rPr lang="sk-SK" dirty="0" smtClean="0"/>
              <a:t> čisté a </a:t>
            </a:r>
            <a:r>
              <a:rPr lang="sk-SK" b="1" dirty="0" smtClean="0"/>
              <a:t>obehové hospodárstvo</a:t>
            </a:r>
          </a:p>
          <a:p>
            <a:r>
              <a:rPr lang="sk-SK" dirty="0"/>
              <a:t>Urýchlenie prechodu na </a:t>
            </a:r>
            <a:r>
              <a:rPr lang="sk-SK" b="1" dirty="0"/>
              <a:t>udržateľnú a inteligentnú mobilitu</a:t>
            </a:r>
          </a:p>
          <a:p>
            <a:r>
              <a:rPr lang="sk-SK" b="1" dirty="0"/>
              <a:t>Z farmy na stôl </a:t>
            </a:r>
            <a:r>
              <a:rPr lang="sk-SK" dirty="0"/>
              <a:t>(„</a:t>
            </a:r>
            <a:r>
              <a:rPr lang="sk-SK" dirty="0" err="1"/>
              <a:t>Farm</a:t>
            </a:r>
            <a:r>
              <a:rPr lang="sk-SK" dirty="0"/>
              <a:t> to </a:t>
            </a:r>
            <a:r>
              <a:rPr lang="sk-SK" dirty="0" err="1"/>
              <a:t>Fork</a:t>
            </a:r>
            <a:r>
              <a:rPr lang="sk-SK" dirty="0"/>
              <a:t>“) – spravodlivý, </a:t>
            </a:r>
            <a:r>
              <a:rPr lang="sk-SK" dirty="0" smtClean="0"/>
              <a:t>zdravý </a:t>
            </a:r>
            <a:r>
              <a:rPr lang="sk-SK" dirty="0"/>
              <a:t>a ekologický potravinový reťazec</a:t>
            </a:r>
          </a:p>
          <a:p>
            <a:r>
              <a:rPr lang="sk-SK" dirty="0"/>
              <a:t>Zachovanie a obnova </a:t>
            </a:r>
            <a:r>
              <a:rPr lang="sk-SK" b="1" dirty="0"/>
              <a:t>ekosystémov a biodiverzity</a:t>
            </a:r>
          </a:p>
          <a:p>
            <a:r>
              <a:rPr lang="sk-SK" dirty="0" smtClean="0"/>
              <a:t>Ambícia </a:t>
            </a:r>
            <a:r>
              <a:rPr lang="sk-SK" b="1" dirty="0"/>
              <a:t>nulového znečistenia </a:t>
            </a:r>
            <a:r>
              <a:rPr lang="sk-SK" dirty="0"/>
              <a:t>pre netoxické prostredie</a:t>
            </a:r>
          </a:p>
          <a:p>
            <a:endParaRPr lang="sk-SK" b="1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784863" y="5444836"/>
            <a:ext cx="8583581" cy="4239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1287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číslo snímky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46" y="558108"/>
            <a:ext cx="11050992" cy="57013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67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Ambícia nulového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znečistenia</a:t>
            </a: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Sústrediť sa na predchádzanie vzniku znečistenia</a:t>
            </a:r>
          </a:p>
          <a:p>
            <a:r>
              <a:rPr lang="sk-SK" b="1" dirty="0" smtClean="0"/>
              <a:t>Viac úsilia venovať čisteniu a odstraňovaniu znečistenia</a:t>
            </a:r>
          </a:p>
          <a:p>
            <a:pPr lvl="1"/>
            <a:r>
              <a:rPr lang="sk-SK" dirty="0" smtClean="0"/>
              <a:t>Chrániť občanov aj ekosystémy</a:t>
            </a:r>
          </a:p>
          <a:p>
            <a:r>
              <a:rPr lang="sk-SK" dirty="0" smtClean="0"/>
              <a:t>Hodnotenie súčasných predpisov o </a:t>
            </a:r>
            <a:r>
              <a:rPr lang="sk-SK" b="1" dirty="0" smtClean="0"/>
              <a:t>kvalite ovzdušia </a:t>
            </a:r>
          </a:p>
          <a:p>
            <a:r>
              <a:rPr lang="sk-SK" b="1" dirty="0" smtClean="0"/>
              <a:t>Preskúmanie opatrení týkajúcich sa znečistenia z veľkých priemyselných zariadení</a:t>
            </a:r>
          </a:p>
          <a:p>
            <a:r>
              <a:rPr lang="sk-SK" b="1" dirty="0" smtClean="0"/>
              <a:t>Stratégia pre chemické látky</a:t>
            </a:r>
          </a:p>
          <a:p>
            <a:r>
              <a:rPr lang="sk-SK" b="1" dirty="0" smtClean="0"/>
              <a:t>Obnovenie prirodzenej funkcie podzemných a povrchových vôd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Obdĺžnik 4"/>
          <p:cNvSpPr/>
          <p:nvPr/>
        </p:nvSpPr>
        <p:spPr>
          <a:xfrm>
            <a:off x="698643" y="3236360"/>
            <a:ext cx="9339209" cy="1438382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899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Bezpečné dodávky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energie</a:t>
            </a: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sk-SK" b="1" dirty="0" smtClean="0"/>
              <a:t>Dekarbonizácia </a:t>
            </a:r>
            <a:r>
              <a:rPr lang="sk-SK" dirty="0" smtClean="0"/>
              <a:t>energetického systému </a:t>
            </a:r>
          </a:p>
          <a:p>
            <a:pPr lvl="1"/>
            <a:r>
              <a:rPr lang="sk-SK" dirty="0" smtClean="0"/>
              <a:t>Priorita: energetická efektívnosť</a:t>
            </a:r>
          </a:p>
          <a:p>
            <a:pPr lvl="1"/>
            <a:r>
              <a:rPr lang="sk-SK" dirty="0" err="1" smtClean="0"/>
              <a:t>Elektroenergetika</a:t>
            </a:r>
            <a:r>
              <a:rPr lang="sk-SK" dirty="0" smtClean="0"/>
              <a:t> na obnoviteľných zdrojoch</a:t>
            </a:r>
          </a:p>
          <a:p>
            <a:pPr lvl="1"/>
            <a:r>
              <a:rPr lang="sk-SK" dirty="0" smtClean="0"/>
              <a:t>Urýchlené odstavenie uhlia a dekarbonizácia plynu</a:t>
            </a:r>
          </a:p>
          <a:p>
            <a:pPr lvl="1"/>
            <a:r>
              <a:rPr lang="sk-SK" dirty="0" smtClean="0"/>
              <a:t>Integrácia, prepojenie a digitalizácia európskeho trhu s elektrinou</a:t>
            </a:r>
          </a:p>
          <a:p>
            <a:r>
              <a:rPr lang="sk-SK" b="1" dirty="0" smtClean="0"/>
              <a:t>Národné energetické a klimatické plány </a:t>
            </a:r>
            <a:r>
              <a:rPr lang="sk-SK" dirty="0" smtClean="0"/>
              <a:t>(revidované do konca roku 2019)</a:t>
            </a:r>
          </a:p>
          <a:p>
            <a:pPr lvl="1"/>
            <a:r>
              <a:rPr lang="sk-SK" dirty="0" smtClean="0"/>
              <a:t>KOM preskúma energetickú legislatívu (do júna 2021) a navrhne jej revíziu</a:t>
            </a:r>
          </a:p>
          <a:p>
            <a:pPr lvl="1"/>
            <a:r>
              <a:rPr lang="sk-SK" dirty="0" smtClean="0"/>
              <a:t>2023 – aktualizácia NEKP s ohľadom na novú ambíciu</a:t>
            </a:r>
          </a:p>
          <a:p>
            <a:r>
              <a:rPr lang="sk-SK" b="1" dirty="0" smtClean="0"/>
              <a:t>Angažovanosť odberateľov </a:t>
            </a:r>
            <a:r>
              <a:rPr lang="sk-SK" dirty="0" smtClean="0"/>
              <a:t>– posilnenie veternej energie na mori, integrácia, EE</a:t>
            </a:r>
          </a:p>
          <a:p>
            <a:r>
              <a:rPr lang="sk-SK" dirty="0" smtClean="0"/>
              <a:t>Riešenie rizika energetickej chudoby</a:t>
            </a:r>
          </a:p>
          <a:p>
            <a:r>
              <a:rPr lang="sk-SK" dirty="0" smtClean="0"/>
              <a:t>Inteligentná infraštruktúra</a:t>
            </a:r>
            <a:endParaRPr lang="sk-SK" b="1" dirty="0" smtClean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831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78108"/>
            <a:ext cx="10874433" cy="1325563"/>
          </a:xfrm>
        </p:spPr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Modernizácia priemyslu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- obehové hospodárstvo</a:t>
            </a: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 smtClean="0"/>
              <a:t>KOM prijme Priemyselnú stratégiu </a:t>
            </a:r>
            <a:r>
              <a:rPr lang="sk-SK" dirty="0" smtClean="0"/>
              <a:t>(marec 2020)</a:t>
            </a:r>
          </a:p>
          <a:p>
            <a:pPr lvl="1"/>
            <a:r>
              <a:rPr lang="sk-SK" dirty="0" smtClean="0"/>
              <a:t>Ekologická a digitálna transformácia</a:t>
            </a:r>
          </a:p>
          <a:p>
            <a:r>
              <a:rPr lang="sk-SK" b="1" dirty="0" smtClean="0"/>
              <a:t>Nový akčný plán pre obehové hospodárstvo</a:t>
            </a:r>
          </a:p>
          <a:p>
            <a:pPr lvl="1"/>
            <a:r>
              <a:rPr lang="sk-SK" dirty="0" smtClean="0"/>
              <a:t>Politika udržateľných výrobkov</a:t>
            </a:r>
          </a:p>
          <a:p>
            <a:r>
              <a:rPr lang="sk-SK" b="1" dirty="0" smtClean="0"/>
              <a:t>Modernizácia priemyslu </a:t>
            </a:r>
            <a:r>
              <a:rPr lang="sk-SK" dirty="0" smtClean="0"/>
              <a:t>v záujme čistého a </a:t>
            </a:r>
            <a:r>
              <a:rPr lang="sk-SK" b="1" dirty="0" smtClean="0"/>
              <a:t>obehového hospodárstva</a:t>
            </a:r>
          </a:p>
          <a:p>
            <a:r>
              <a:rPr lang="sk-SK" b="1" dirty="0" smtClean="0"/>
              <a:t>Oceliarstvo, chemický a cementársky </a:t>
            </a:r>
            <a:r>
              <a:rPr lang="sk-SK" dirty="0" smtClean="0"/>
              <a:t>priemysel – podpora dekarbo</a:t>
            </a:r>
            <a:r>
              <a:rPr lang="sk-SK" b="1" dirty="0" smtClean="0"/>
              <a:t>nizácie</a:t>
            </a:r>
            <a:endParaRPr lang="sk-SK" dirty="0" smtClean="0"/>
          </a:p>
          <a:p>
            <a:r>
              <a:rPr lang="sk-SK" dirty="0" smtClean="0"/>
              <a:t>Textilný priemysel, stavebníctvo, elektronika a plasty – odvetvia </a:t>
            </a:r>
            <a:r>
              <a:rPr lang="sk-SK" dirty="0" smtClean="0"/>
              <a:t>náročné </a:t>
            </a:r>
            <a:r>
              <a:rPr lang="sk-SK" dirty="0" smtClean="0"/>
              <a:t>na zdroje</a:t>
            </a:r>
          </a:p>
          <a:p>
            <a:pPr lvl="1"/>
            <a:r>
              <a:rPr lang="sk-SK" dirty="0" smtClean="0"/>
              <a:t>Stratégia pre plasty z roku 2018 – proti zámernému pridávaniu </a:t>
            </a:r>
            <a:r>
              <a:rPr lang="sk-SK" dirty="0" err="1" smtClean="0"/>
              <a:t>mikroplastov</a:t>
            </a:r>
            <a:r>
              <a:rPr lang="sk-SK" dirty="0" smtClean="0"/>
              <a:t> a neúmyselnému úniku plastov</a:t>
            </a:r>
          </a:p>
          <a:p>
            <a:r>
              <a:rPr lang="sk-SK" b="1" dirty="0" smtClean="0"/>
              <a:t>Opätovne použiteľné, trvácne a obnoviteľné </a:t>
            </a:r>
            <a:r>
              <a:rPr lang="sk-SK" dirty="0" smtClean="0"/>
              <a:t>výrobky</a:t>
            </a:r>
          </a:p>
          <a:p>
            <a:r>
              <a:rPr lang="sk-SK" dirty="0" smtClean="0"/>
              <a:t>Výrazné</a:t>
            </a:r>
            <a:r>
              <a:rPr lang="sk-SK" b="1" dirty="0" smtClean="0"/>
              <a:t> zníženie </a:t>
            </a:r>
            <a:r>
              <a:rPr lang="sk-SK" dirty="0" smtClean="0"/>
              <a:t>objemu</a:t>
            </a:r>
            <a:r>
              <a:rPr lang="sk-SK" b="1" dirty="0" smtClean="0"/>
              <a:t> odpadu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1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kern="0" dirty="0">
                <a:solidFill>
                  <a:srgbClr val="FF6600"/>
                </a:solidFill>
                <a:latin typeface="Calibri"/>
                <a:cs typeface="Calibri"/>
              </a:rPr>
              <a:t>Urýchlenie prechodu na udržateľnú a inteligentnú </a:t>
            </a:r>
            <a:r>
              <a:rPr lang="sk-SK" b="1" kern="0" dirty="0" smtClean="0">
                <a:solidFill>
                  <a:srgbClr val="FF6600"/>
                </a:solidFill>
                <a:latin typeface="Calibri"/>
                <a:cs typeface="Calibri"/>
              </a:rPr>
              <a:t>mobilitu</a:t>
            </a:r>
            <a:endParaRPr lang="sk-SK" sz="2400" b="1" kern="0" dirty="0">
              <a:solidFill>
                <a:srgbClr val="FF6600"/>
              </a:solidFill>
              <a:latin typeface="Calibri"/>
              <a:cs typeface="Calibri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50484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Predpoklad </a:t>
            </a:r>
            <a:r>
              <a:rPr lang="sk-SK" b="1" dirty="0" smtClean="0"/>
              <a:t>zníženia </a:t>
            </a:r>
            <a:r>
              <a:rPr lang="sk-SK" dirty="0" smtClean="0"/>
              <a:t>emisií z dopravy do roku 2050 o </a:t>
            </a:r>
            <a:r>
              <a:rPr lang="sk-SK" b="1" dirty="0" smtClean="0"/>
              <a:t>90%</a:t>
            </a:r>
          </a:p>
          <a:p>
            <a:r>
              <a:rPr lang="sk-SK" b="1" dirty="0" smtClean="0"/>
              <a:t>Podpora </a:t>
            </a:r>
            <a:r>
              <a:rPr lang="sk-SK" b="1" dirty="0" err="1" smtClean="0"/>
              <a:t>multimodálnej</a:t>
            </a:r>
            <a:r>
              <a:rPr lang="sk-SK" b="1" dirty="0" smtClean="0"/>
              <a:t> dopravy </a:t>
            </a:r>
          </a:p>
          <a:p>
            <a:pPr lvl="1"/>
            <a:r>
              <a:rPr lang="sk-SK" dirty="0" smtClean="0"/>
              <a:t>presunutie časti vnútornej nákladnej dopravy z ciest na železnice a vnútrozemské vodné cesty</a:t>
            </a:r>
          </a:p>
          <a:p>
            <a:pPr lvl="1"/>
            <a:r>
              <a:rPr lang="sk-SK" dirty="0" smtClean="0"/>
              <a:t>Zlepšenie kapacít a riadenia železníc a vnútrozemských vodných ciest</a:t>
            </a:r>
          </a:p>
          <a:p>
            <a:pPr lvl="1"/>
            <a:r>
              <a:rPr lang="sk-SK" dirty="0" smtClean="0"/>
              <a:t>Letecká doprava – jednotné európske nebo?</a:t>
            </a:r>
          </a:p>
          <a:p>
            <a:r>
              <a:rPr lang="sk-SK" b="1" dirty="0" smtClean="0"/>
              <a:t>Automatizovaná a prepojená </a:t>
            </a:r>
            <a:r>
              <a:rPr lang="sk-SK" dirty="0" err="1" smtClean="0"/>
              <a:t>multimodálna</a:t>
            </a:r>
            <a:r>
              <a:rPr lang="sk-SK" dirty="0" smtClean="0"/>
              <a:t> doprava </a:t>
            </a:r>
          </a:p>
          <a:p>
            <a:pPr lvl="1"/>
            <a:r>
              <a:rPr lang="sk-SK" dirty="0" smtClean="0"/>
              <a:t>Prispôsobenie dopravného systému a infraštruktúry</a:t>
            </a:r>
          </a:p>
          <a:p>
            <a:r>
              <a:rPr lang="sk-SK" dirty="0" smtClean="0"/>
              <a:t>Cena dopravy musí zohľadňovať jej </a:t>
            </a:r>
            <a:r>
              <a:rPr lang="sk-SK" dirty="0" err="1" smtClean="0"/>
              <a:t>vpylv</a:t>
            </a:r>
            <a:r>
              <a:rPr lang="sk-SK" dirty="0" smtClean="0"/>
              <a:t> na životné prostredie a zdravie</a:t>
            </a:r>
          </a:p>
          <a:p>
            <a:r>
              <a:rPr lang="sk-SK" dirty="0" smtClean="0"/>
              <a:t>Zvýšenie výroby a zavádzanie </a:t>
            </a:r>
            <a:r>
              <a:rPr lang="sk-SK" b="1" dirty="0" smtClean="0"/>
              <a:t>udržateľných alternatívnych palív </a:t>
            </a:r>
          </a:p>
          <a:p>
            <a:r>
              <a:rPr lang="sk-SK" b="1" dirty="0" smtClean="0"/>
              <a:t>Prísnejšie normy pre emisie zo spaľovacích motorov pre ZL, CO</a:t>
            </a:r>
            <a:r>
              <a:rPr lang="sk-SK" b="1" baseline="-25000" dirty="0" smtClean="0"/>
              <a:t>2 </a:t>
            </a:r>
            <a:r>
              <a:rPr lang="sk-SK" dirty="0"/>
              <a:t>(do júna 2021)</a:t>
            </a:r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AFC1-40C0-429F-A8B9-3CEF2DB091B5}" type="slidenum">
              <a:rPr lang="sk-SK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sk-S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674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otív Office">
  <a:themeElements>
    <a:clrScheme name="Teplá modr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a-MZP.potx" id="{CA810116-8B0E-4F6C-AF03-0BFF516A16DB}" vid="{64DFE7F7-D973-4C3A-A36C-A6C4631AE46A}"/>
    </a:ext>
  </a:extLst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plá modrá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14509</TotalTime>
  <Words>780</Words>
  <Application>Microsoft Office PowerPoint</Application>
  <PresentationFormat>Širokouhlá</PresentationFormat>
  <Paragraphs>108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2</vt:i4>
      </vt:variant>
      <vt:variant>
        <vt:lpstr>Nadpisy snímok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Verdana</vt:lpstr>
      <vt:lpstr>Motív Office</vt:lpstr>
      <vt:lpstr>1_Motív Office</vt:lpstr>
      <vt:lpstr>Kvalita ovzdušia na Slovensku a  Európska zelená dohoda</vt:lpstr>
      <vt:lpstr>Čo je to Európska zelená dohoda – EZD </vt:lpstr>
      <vt:lpstr>Európska zelená dohoda - (EGD) (2)</vt:lpstr>
      <vt:lpstr>Prvky EGD</vt:lpstr>
      <vt:lpstr>Prezentácia programu PowerPoint</vt:lpstr>
      <vt:lpstr>Ambícia nulového znečistenia</vt:lpstr>
      <vt:lpstr>Bezpečné dodávky energie</vt:lpstr>
      <vt:lpstr>Modernizácia priemyslu - obehové hospodárstvo</vt:lpstr>
      <vt:lpstr>Urýchlenie prechodu na udržateľnú a inteligentnú mobilitu</vt:lpstr>
      <vt:lpstr>Výstavba a renovácia</vt:lpstr>
      <vt:lpstr>Zvýšenie ambície na roky 2030 a 2050 </vt:lpstr>
      <vt:lpstr>    Ďakujem za pozornosť!     minzp.sk /gabriela.fischerova@enviro.gov.sk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Čo je nové v zmene klímy</dc:title>
  <dc:creator>GFischerova</dc:creator>
  <cp:lastModifiedBy>Fischerová Gabriela</cp:lastModifiedBy>
  <cp:revision>56</cp:revision>
  <dcterms:created xsi:type="dcterms:W3CDTF">2019-02-12T13:52:15Z</dcterms:created>
  <dcterms:modified xsi:type="dcterms:W3CDTF">2021-09-02T14:30:05Z</dcterms:modified>
</cp:coreProperties>
</file>