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324" r:id="rId3"/>
    <p:sldId id="386" r:id="rId4"/>
    <p:sldId id="387" r:id="rId5"/>
    <p:sldId id="379" r:id="rId6"/>
    <p:sldId id="388" r:id="rId7"/>
    <p:sldId id="389" r:id="rId8"/>
    <p:sldId id="390" r:id="rId9"/>
    <p:sldId id="377" r:id="rId10"/>
    <p:sldId id="392" r:id="rId11"/>
    <p:sldId id="391" r:id="rId12"/>
    <p:sldId id="385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F6A"/>
    <a:srgbClr val="FF3300"/>
    <a:srgbClr val="FFFF99"/>
    <a:srgbClr val="FF99FF"/>
    <a:srgbClr val="CCFFCC"/>
    <a:srgbClr val="1F3FA5"/>
    <a:srgbClr val="000099"/>
    <a:srgbClr val="FFCCFF"/>
    <a:srgbClr val="DDDDDD"/>
    <a:srgbClr val="1C3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D254E-E4D5-4295-90AC-DFB0F65C7CCD}" type="datetimeFigureOut">
              <a:rPr lang="sk-SK" smtClean="0"/>
              <a:t>06.09.2021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D31EA-E00B-4F39-A16C-E949AD50E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74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E60D9-8B7F-44D8-B309-3751FFDE3D61}" type="datetimeFigureOut">
              <a:rPr lang="sk-SK" smtClean="0"/>
              <a:t>06.09.2021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7AEEF-7305-417B-97F5-6E5EA5BAD0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32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9EF2-F5D2-4B8E-BF19-14BB6060FCB3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690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D079-51D4-4990-83CA-9AC44991CB89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339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B0C2-6B34-4638-A666-3AF973CE970E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4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51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3CC6-D7F8-4DF9-8F92-7DBAE81DE02F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65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0463-D90D-4315-9A26-408AD82C1EEA}" type="datetime1">
              <a:rPr lang="sk-SK" smtClean="0"/>
              <a:t>06.09.2021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455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FD1-5EB5-4F43-A968-9E75A9B46CF7}" type="datetime1">
              <a:rPr lang="sk-SK" smtClean="0"/>
              <a:t>06.09.2021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555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4200" y="342901"/>
            <a:ext cx="7429500" cy="6096000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83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44CE-A457-4DF2-9709-81EFC1A6DD71}" type="datetime1">
              <a:rPr lang="sk-SK" smtClean="0"/>
              <a:t>06.09.2021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8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E922-8FF4-424A-82E2-7E2C87EB11F5}" type="datetime1">
              <a:rPr lang="sk-SK" smtClean="0"/>
              <a:t>06.09.2021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533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C22-141F-49F9-B830-AEFD3E270445}" type="datetime1">
              <a:rPr lang="sk-SK" smtClean="0"/>
              <a:t>06.09.2021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41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4863" y="6452394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FD3E-9F24-42CD-80C3-2FEB935CF399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776000" y="6452394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4863" y="198108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AFC1-40C0-429F-A8B9-3CEF2DB091B5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Rovná spojnica 6"/>
          <p:cNvCxnSpPr/>
          <p:nvPr userDrawn="1"/>
        </p:nvCxnSpPr>
        <p:spPr>
          <a:xfrm>
            <a:off x="822963" y="-1"/>
            <a:ext cx="0" cy="25200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 userDrawn="1"/>
        </p:nvCxnSpPr>
        <p:spPr>
          <a:xfrm>
            <a:off x="822963" y="251999"/>
            <a:ext cx="0" cy="252000"/>
          </a:xfrm>
          <a:prstGeom prst="line">
            <a:avLst/>
          </a:prstGeom>
          <a:ln w="28575">
            <a:solidFill>
              <a:srgbClr val="1C37A8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 userDrawn="1"/>
        </p:nvCxnSpPr>
        <p:spPr>
          <a:xfrm>
            <a:off x="822963" y="503999"/>
            <a:ext cx="0" cy="25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245" y="6340902"/>
            <a:ext cx="1579312" cy="370269"/>
          </a:xfrm>
          <a:prstGeom prst="rect">
            <a:avLst/>
          </a:prstGeom>
        </p:spPr>
      </p:pic>
      <p:cxnSp>
        <p:nvCxnSpPr>
          <p:cNvPr id="11" name="Rovná spojnica 10"/>
          <p:cNvCxnSpPr/>
          <p:nvPr userDrawn="1"/>
        </p:nvCxnSpPr>
        <p:spPr>
          <a:xfrm>
            <a:off x="0" y="6454777"/>
            <a:ext cx="10404000" cy="0"/>
          </a:xfrm>
          <a:prstGeom prst="line">
            <a:avLst/>
          </a:prstGeom>
          <a:ln w="12700">
            <a:solidFill>
              <a:srgbClr val="E8E8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26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futurium/en/urban-agend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48927" y="178419"/>
            <a:ext cx="8356927" cy="649001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365125"/>
            <a:r>
              <a:rPr lang="sk-SK" sz="4000" b="1" dirty="0" smtClean="0">
                <a:solidFill>
                  <a:schemeClr val="bg1"/>
                </a:solidFill>
              </a:rPr>
              <a:t/>
            </a:r>
            <a:br>
              <a:rPr lang="sk-SK" sz="4000" b="1" dirty="0" smtClean="0">
                <a:solidFill>
                  <a:schemeClr val="bg1"/>
                </a:solidFill>
              </a:rPr>
            </a:br>
            <a:r>
              <a:rPr lang="sk-SK" sz="4000" b="1" dirty="0">
                <a:solidFill>
                  <a:schemeClr val="bg1"/>
                </a:solidFill>
              </a:rPr>
              <a:t/>
            </a:r>
            <a:br>
              <a:rPr lang="sk-SK" sz="4000" b="1" dirty="0">
                <a:solidFill>
                  <a:schemeClr val="bg1"/>
                </a:solidFill>
              </a:rPr>
            </a:br>
            <a:r>
              <a:rPr lang="sk-SK" sz="4000" b="1" dirty="0" smtClean="0">
                <a:solidFill>
                  <a:schemeClr val="bg1"/>
                </a:solidFill>
              </a:rPr>
              <a:t/>
            </a:r>
            <a:br>
              <a:rPr lang="sk-SK" sz="4000" b="1" dirty="0" smtClean="0">
                <a:solidFill>
                  <a:schemeClr val="bg1"/>
                </a:solidFill>
              </a:rPr>
            </a:br>
            <a:r>
              <a:rPr lang="sk-SK" sz="4000" b="1" dirty="0">
                <a:solidFill>
                  <a:schemeClr val="bg1"/>
                </a:solidFill>
              </a:rPr>
              <a:t/>
            </a:r>
            <a:br>
              <a:rPr lang="sk-SK" sz="4000" b="1" dirty="0">
                <a:solidFill>
                  <a:schemeClr val="bg1"/>
                </a:solidFill>
              </a:rPr>
            </a:br>
            <a:r>
              <a:rPr lang="sk-SK" sz="4000" b="1" dirty="0" smtClean="0">
                <a:solidFill>
                  <a:schemeClr val="bg1"/>
                </a:solidFill>
              </a:rPr>
              <a:t>Právny rámec</a:t>
            </a:r>
            <a:br>
              <a:rPr lang="sk-SK" sz="4000" b="1" dirty="0" smtClean="0">
                <a:solidFill>
                  <a:schemeClr val="bg1"/>
                </a:solidFill>
              </a:rPr>
            </a:br>
            <a:r>
              <a:rPr lang="sk-SK" sz="4000" b="1" dirty="0" smtClean="0">
                <a:solidFill>
                  <a:schemeClr val="bg1"/>
                </a:solidFill>
              </a:rPr>
              <a:t>riadenia kvality </a:t>
            </a:r>
            <a:r>
              <a:rPr lang="sk-SK" sz="4000" b="1" dirty="0">
                <a:solidFill>
                  <a:schemeClr val="bg1"/>
                </a:solidFill>
              </a:rPr>
              <a:t>ovzdušia </a:t>
            </a:r>
            <a:br>
              <a:rPr lang="sk-SK" sz="4000" b="1" dirty="0">
                <a:solidFill>
                  <a:schemeClr val="bg1"/>
                </a:solidFill>
              </a:rPr>
            </a:br>
            <a:r>
              <a:rPr lang="sk-SK" sz="4000" b="1" dirty="0" smtClean="0">
                <a:solidFill>
                  <a:schemeClr val="bg1"/>
                </a:solidFill>
              </a:rPr>
              <a:t/>
            </a:r>
            <a:br>
              <a:rPr lang="sk-SK" sz="4000" b="1" dirty="0" smtClean="0">
                <a:solidFill>
                  <a:schemeClr val="bg1"/>
                </a:solidFill>
              </a:rPr>
            </a:br>
            <a:r>
              <a:rPr lang="sk-SK" sz="2400" b="1" dirty="0" smtClean="0">
                <a:solidFill>
                  <a:schemeClr val="bg1"/>
                </a:solidFill>
              </a:rPr>
              <a:t>Zuzana Kocunová</a:t>
            </a:r>
            <a:br>
              <a:rPr lang="sk-SK" sz="2400" b="1" dirty="0" smtClean="0">
                <a:solidFill>
                  <a:schemeClr val="bg1"/>
                </a:solidFill>
              </a:rPr>
            </a:br>
            <a:r>
              <a:rPr lang="sk-SK" sz="2400" b="1" dirty="0" smtClean="0">
                <a:solidFill>
                  <a:schemeClr val="bg1"/>
                </a:solidFill>
              </a:rPr>
              <a:t>riaditeľka odboru ochrany ovzdušia </a:t>
            </a:r>
            <a:br>
              <a:rPr lang="sk-SK" sz="2400" b="1" dirty="0" smtClean="0">
                <a:solidFill>
                  <a:schemeClr val="bg1"/>
                </a:solidFill>
              </a:rPr>
            </a:br>
            <a:r>
              <a:rPr lang="sk-SK" sz="2400" b="1" dirty="0" smtClean="0">
                <a:solidFill>
                  <a:schemeClr val="bg1"/>
                </a:solidFill>
              </a:rPr>
              <a:t>MŽP SR</a:t>
            </a:r>
            <a:endParaRPr lang="sk-SK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70" y="3291224"/>
            <a:ext cx="2929310" cy="686776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 flipH="1">
            <a:off x="3565635" y="200991"/>
            <a:ext cx="108927" cy="23016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 flipH="1">
            <a:off x="3581006" y="2502592"/>
            <a:ext cx="93555" cy="1841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 flipH="1">
            <a:off x="3562797" y="4137102"/>
            <a:ext cx="111763" cy="2531327"/>
          </a:xfrm>
          <a:prstGeom prst="rect">
            <a:avLst/>
          </a:prstGeom>
          <a:solidFill>
            <a:srgbClr val="FF33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34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10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-53336" y="36713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2400" b="1" dirty="0">
                <a:solidFill>
                  <a:schemeClr val="bg1"/>
                </a:solidFill>
              </a:rPr>
              <a:t>KRITÉRIÁ  NA HODNOTENIE NAVRHOVANÝCH OPATRENÍ  </a:t>
            </a:r>
            <a:r>
              <a:rPr lang="sk-SK" sz="2400" b="1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ástupný objekt pre obsah 2"/>
          <p:cNvSpPr txBox="1">
            <a:spLocks/>
          </p:cNvSpPr>
          <p:nvPr/>
        </p:nvSpPr>
        <p:spPr>
          <a:xfrm>
            <a:off x="784863" y="1011866"/>
            <a:ext cx="11353801" cy="5637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k-SK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123854" y="1735016"/>
            <a:ext cx="1101481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000" b="1" dirty="0">
                <a:solidFill>
                  <a:srgbClr val="FF0000"/>
                </a:solidFill>
              </a:rPr>
              <a:t>NÁKLADOVOSŤ</a:t>
            </a:r>
            <a:r>
              <a:rPr lang="sk-SK" sz="2000" b="1" dirty="0">
                <a:solidFill>
                  <a:srgbClr val="002060"/>
                </a:solidFill>
              </a:rPr>
              <a:t> </a:t>
            </a:r>
            <a:endParaRPr lang="sk-SK" sz="2000" dirty="0">
              <a:solidFill>
                <a:srgbClr val="002060"/>
              </a:solidFill>
            </a:endParaRPr>
          </a:p>
          <a:p>
            <a:r>
              <a:rPr lang="sk-SK" sz="2000" b="1" dirty="0" smtClean="0">
                <a:solidFill>
                  <a:srgbClr val="002060"/>
                </a:solidFill>
              </a:rPr>
              <a:t>- celková </a:t>
            </a:r>
            <a:r>
              <a:rPr lang="sk-SK" sz="2000" b="1" dirty="0">
                <a:solidFill>
                  <a:srgbClr val="002060"/>
                </a:solidFill>
              </a:rPr>
              <a:t>nákladovosť: - </a:t>
            </a:r>
            <a:r>
              <a:rPr lang="sk-SK" sz="2000" dirty="0">
                <a:solidFill>
                  <a:srgbClr val="002060"/>
                </a:solidFill>
              </a:rPr>
              <a:t>vyčíslenie nákladov na implementáciu opatrenia    </a:t>
            </a:r>
          </a:p>
          <a:p>
            <a:r>
              <a:rPr lang="sk-SK" sz="2000" dirty="0">
                <a:solidFill>
                  <a:srgbClr val="002060"/>
                </a:solidFill>
              </a:rPr>
              <a:t>                                          - vylúčenie finančne nedosiahnuteľných opatrení</a:t>
            </a:r>
            <a:r>
              <a:rPr lang="sk-SK" sz="2000" b="1" dirty="0">
                <a:solidFill>
                  <a:srgbClr val="002060"/>
                </a:solidFill>
              </a:rPr>
              <a:t> </a:t>
            </a:r>
            <a:endParaRPr lang="sk-SK" sz="2000" dirty="0">
              <a:solidFill>
                <a:srgbClr val="002060"/>
              </a:solidFill>
            </a:endParaRPr>
          </a:p>
          <a:p>
            <a:r>
              <a:rPr lang="sk-SK" sz="2000" b="1" dirty="0" smtClean="0">
                <a:solidFill>
                  <a:srgbClr val="002060"/>
                </a:solidFill>
              </a:rPr>
              <a:t>- nákladová </a:t>
            </a:r>
            <a:r>
              <a:rPr lang="sk-SK" sz="2000" b="1" dirty="0">
                <a:solidFill>
                  <a:srgbClr val="002060"/>
                </a:solidFill>
              </a:rPr>
              <a:t>efektívnosť </a:t>
            </a:r>
            <a:r>
              <a:rPr lang="sk-SK" sz="2000" dirty="0">
                <a:solidFill>
                  <a:srgbClr val="002060"/>
                </a:solidFill>
              </a:rPr>
              <a:t>hodnotenie ceny, za ktorú sa dosiahne </a:t>
            </a:r>
            <a:r>
              <a:rPr lang="sk-SK" sz="2000" b="1" dirty="0">
                <a:solidFill>
                  <a:srgbClr val="002060"/>
                </a:solidFill>
              </a:rPr>
              <a:t>jednotkové zníženie znečistenia</a:t>
            </a:r>
            <a:r>
              <a:rPr lang="sk-SK" sz="2000" dirty="0">
                <a:solidFill>
                  <a:srgbClr val="002060"/>
                </a:solidFill>
              </a:rPr>
              <a:t>, </a:t>
            </a:r>
          </a:p>
          <a:p>
            <a:r>
              <a:rPr lang="sk-SK" sz="2000" b="1" dirty="0" smtClean="0">
                <a:solidFill>
                  <a:srgbClr val="002060"/>
                </a:solidFill>
              </a:rPr>
              <a:t>   hodnotenie </a:t>
            </a:r>
            <a:r>
              <a:rPr lang="sk-SK" sz="2000" b="1" dirty="0">
                <a:solidFill>
                  <a:srgbClr val="002060"/>
                </a:solidFill>
              </a:rPr>
              <a:t>nákladov a prínosov:</a:t>
            </a:r>
            <a:r>
              <a:rPr lang="sk-SK" sz="2000" dirty="0">
                <a:solidFill>
                  <a:srgbClr val="002060"/>
                </a:solidFill>
              </a:rPr>
              <a:t> CBA, so zahrnutím ušetrených nákladov na zdravotnú </a:t>
            </a:r>
            <a:r>
              <a:rPr lang="sk-SK" sz="2000" b="1" dirty="0">
                <a:solidFill>
                  <a:srgbClr val="002060"/>
                </a:solidFill>
              </a:rPr>
              <a:t> </a:t>
            </a:r>
            <a:r>
              <a:rPr lang="sk-SK" sz="2000" dirty="0">
                <a:solidFill>
                  <a:srgbClr val="002060"/>
                </a:solidFill>
              </a:rPr>
              <a:t>starostlivosť</a:t>
            </a:r>
          </a:p>
          <a:p>
            <a:pPr marL="90488" indent="-90488"/>
            <a:r>
              <a:rPr lang="sk-SK" sz="2000" b="1" dirty="0" smtClean="0">
                <a:solidFill>
                  <a:srgbClr val="002060"/>
                </a:solidFill>
              </a:rPr>
              <a:t>- určenie </a:t>
            </a:r>
            <a:r>
              <a:rPr lang="sk-SK" sz="2000" b="1" dirty="0">
                <a:solidFill>
                  <a:srgbClr val="002060"/>
                </a:solidFill>
              </a:rPr>
              <a:t>prioritných opatrení s </a:t>
            </a:r>
            <a:r>
              <a:rPr lang="sk-SK" sz="2000" b="1" dirty="0" err="1">
                <a:solidFill>
                  <a:srgbClr val="002060"/>
                </a:solidFill>
              </a:rPr>
              <a:t>multi</a:t>
            </a:r>
            <a:r>
              <a:rPr lang="sk-SK" sz="2000" b="1" dirty="0">
                <a:solidFill>
                  <a:srgbClr val="002060"/>
                </a:solidFill>
              </a:rPr>
              <a:t>-efektom</a:t>
            </a:r>
            <a:r>
              <a:rPr lang="sk-SK" sz="2000" dirty="0">
                <a:solidFill>
                  <a:srgbClr val="002060"/>
                </a:solidFill>
              </a:rPr>
              <a:t>: tzn. tie opatrenia, ktoré naplnia viac strategických cieľov, </a:t>
            </a:r>
            <a:r>
              <a:rPr lang="sk-SK" sz="2000" dirty="0" smtClean="0">
                <a:solidFill>
                  <a:srgbClr val="002060"/>
                </a:solidFill>
              </a:rPr>
              <a:t>       dosiahnutie  </a:t>
            </a:r>
            <a:r>
              <a:rPr lang="sk-SK" sz="2000" dirty="0">
                <a:solidFill>
                  <a:srgbClr val="002060"/>
                </a:solidFill>
              </a:rPr>
              <a:t>efektívnejšieho  využívania prostriedkov </a:t>
            </a:r>
            <a:endParaRPr lang="sk-SK" sz="2000" dirty="0" smtClean="0">
              <a:solidFill>
                <a:srgbClr val="002060"/>
              </a:solidFill>
            </a:endParaRPr>
          </a:p>
          <a:p>
            <a:endParaRPr lang="sk-SK" sz="2000" dirty="0">
              <a:solidFill>
                <a:srgbClr val="FF0000"/>
              </a:solidFill>
            </a:endParaRPr>
          </a:p>
          <a:p>
            <a:r>
              <a:rPr lang="sk-SK" sz="2000" b="1" dirty="0">
                <a:solidFill>
                  <a:srgbClr val="FF0000"/>
                </a:solidFill>
              </a:rPr>
              <a:t>AKCEPTÁCIA</a:t>
            </a:r>
            <a:endParaRPr lang="sk-SK" sz="2000" dirty="0">
              <a:solidFill>
                <a:srgbClr val="FF0000"/>
              </a:solidFill>
            </a:endParaRPr>
          </a:p>
          <a:p>
            <a:r>
              <a:rPr lang="sk-SK" sz="2000" b="1" dirty="0" smtClean="0">
                <a:solidFill>
                  <a:srgbClr val="002060"/>
                </a:solidFill>
              </a:rPr>
              <a:t>- politická </a:t>
            </a:r>
            <a:r>
              <a:rPr lang="sk-SK" sz="2000" b="1" dirty="0">
                <a:solidFill>
                  <a:srgbClr val="002060"/>
                </a:solidFill>
              </a:rPr>
              <a:t>a spoločenská akceptácia</a:t>
            </a:r>
            <a:r>
              <a:rPr lang="sk-SK" sz="2000" dirty="0">
                <a:solidFill>
                  <a:srgbClr val="002060"/>
                </a:solidFill>
              </a:rPr>
              <a:t> navrhovaného opatrenia.</a:t>
            </a:r>
            <a:r>
              <a:rPr lang="sk-SK" sz="2000" b="1" dirty="0">
                <a:solidFill>
                  <a:srgbClr val="002060"/>
                </a:solidFill>
              </a:rPr>
              <a:t> </a:t>
            </a:r>
            <a:endParaRPr lang="sk-SK" sz="20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1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11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-36613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2400" b="1" dirty="0" smtClean="0">
                <a:solidFill>
                  <a:schemeClr val="bg1"/>
                </a:solidFill>
              </a:rPr>
              <a:t>Vykurovanie domácností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ástupný objekt pre obsah 2"/>
          <p:cNvSpPr txBox="1">
            <a:spLocks/>
          </p:cNvSpPr>
          <p:nvPr/>
        </p:nvSpPr>
        <p:spPr>
          <a:xfrm>
            <a:off x="784863" y="1011866"/>
            <a:ext cx="11353801" cy="5637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k-SK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78135" y="1225350"/>
            <a:ext cx="106826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rgbClr val="C00000"/>
                </a:solidFill>
              </a:rPr>
              <a:t>Opatrenia </a:t>
            </a: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na obmedzenie PM10, PM2,5, bezo(a)</a:t>
            </a:r>
            <a:r>
              <a:rPr lang="sk-SK" sz="2000" b="1" dirty="0" err="1" smtClean="0">
                <a:solidFill>
                  <a:srgbClr val="C00000"/>
                </a:solidFill>
              </a:rPr>
              <a:t>pyrénu</a:t>
            </a:r>
            <a:endParaRPr lang="sk-SK" sz="20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 -   </a:t>
            </a:r>
            <a:r>
              <a:rPr lang="sk-SK" sz="2000" b="1" dirty="0">
                <a:solidFill>
                  <a:srgbClr val="C00000"/>
                </a:solidFill>
              </a:rPr>
              <a:t>o</a:t>
            </a:r>
            <a:r>
              <a:rPr lang="sk-SK" sz="2000" b="1" dirty="0" smtClean="0">
                <a:solidFill>
                  <a:srgbClr val="C00000"/>
                </a:solidFill>
              </a:rPr>
              <a:t>sveta </a:t>
            </a:r>
            <a:r>
              <a:rPr lang="sk-SK" sz="2000" b="1" dirty="0">
                <a:solidFill>
                  <a:srgbClr val="C00000"/>
                </a:solidFill>
              </a:rPr>
              <a:t>o správnom kúrení</a:t>
            </a:r>
          </a:p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 -   </a:t>
            </a:r>
            <a:r>
              <a:rPr lang="sk-SK" sz="2000" b="1" dirty="0">
                <a:solidFill>
                  <a:srgbClr val="C00000"/>
                </a:solidFill>
              </a:rPr>
              <a:t>p</a:t>
            </a:r>
            <a:r>
              <a:rPr lang="sk-SK" sz="2000" b="1" dirty="0" smtClean="0">
                <a:solidFill>
                  <a:srgbClr val="C00000"/>
                </a:solidFill>
              </a:rPr>
              <a:t>odporné </a:t>
            </a:r>
            <a:r>
              <a:rPr lang="sk-SK" sz="2000" b="1" dirty="0" smtClean="0">
                <a:solidFill>
                  <a:srgbClr val="C00000"/>
                </a:solidFill>
              </a:rPr>
              <a:t>opatrenia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Kotlíková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dotácia, Zelená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domácnostiam,   </a:t>
            </a: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Zelená obnova  (celková obnova v rámci zateplenia),</a:t>
            </a: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zriaďovanie sociálnych podnikov alebo podnikov verejnoprospešných služieb</a:t>
            </a:r>
          </a:p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rgbClr val="143F6A"/>
                </a:solidFill>
              </a:rPr>
              <a:t>-   </a:t>
            </a:r>
            <a:r>
              <a:rPr lang="sk-SK" sz="2000" b="1" dirty="0" smtClean="0">
                <a:solidFill>
                  <a:srgbClr val="C00000"/>
                </a:solidFill>
              </a:rPr>
              <a:t>zákaz spaľovania nekvalitných palív  a odpadov – priestupky </a:t>
            </a:r>
          </a:p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rgbClr val="C00000"/>
                </a:solidFill>
              </a:rPr>
              <a:t>-   požiadavky </a:t>
            </a:r>
            <a:r>
              <a:rPr lang="sk-SK" sz="2000" b="1" dirty="0">
                <a:solidFill>
                  <a:srgbClr val="C00000"/>
                </a:solidFill>
              </a:rPr>
              <a:t>na palivá 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vlhkosť dreva do 25 % </a:t>
            </a:r>
            <a:endParaRPr lang="sk-SK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rgbClr val="C00000"/>
                </a:solidFill>
              </a:rPr>
              <a:t>-   kontroly </a:t>
            </a:r>
            <a:r>
              <a:rPr lang="sk-SK" sz="2000" b="1" dirty="0" smtClean="0">
                <a:solidFill>
                  <a:srgbClr val="C00000"/>
                </a:solidFill>
              </a:rPr>
              <a:t>malých zdrojov  spaľujúcich TP a KP </a:t>
            </a:r>
            <a:endParaRPr lang="sk-SK" sz="2000" b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000" b="1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sk-SK" sz="2000" b="1" smtClean="0">
                <a:solidFill>
                  <a:schemeClr val="accent1">
                    <a:lumMod val="75000"/>
                  </a:schemeClr>
                </a:solidFill>
              </a:rPr>
              <a:t>obce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prostredníctvom  oprávnených kominárov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        -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technická kontrola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zabezpečí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obec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(každé 3 roky - kontrola </a:t>
            </a:r>
            <a:r>
              <a:rPr lang="sk-SK" sz="2000" dirty="0" err="1">
                <a:solidFill>
                  <a:schemeClr val="accent1">
                    <a:lumMod val="75000"/>
                  </a:schemeClr>
                </a:solidFill>
              </a:rPr>
              <a:t>spalinových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ciest a  </a:t>
            </a:r>
            <a:r>
              <a:rPr lang="sk-SK" sz="2000" dirty="0" err="1">
                <a:solidFill>
                  <a:schemeClr val="accent1">
                    <a:lumMod val="75000"/>
                  </a:schemeClr>
                </a:solidFill>
              </a:rPr>
              <a:t>spaľ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Zariadenia 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TP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a KP)</a:t>
            </a:r>
            <a:endParaRPr lang="sk-SK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         -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kontrola na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základe opakovaného podnetu (dôvodné podozrenie) 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2 x obec upozorní 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na možné porušenie zákona aj o dôsledkoch takéhoto konania</a:t>
            </a:r>
          </a:p>
          <a:p>
            <a:pPr>
              <a:lnSpc>
                <a:spcPct val="110000"/>
              </a:lnSpc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potom 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sa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vykoná kontrola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na mieste (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odber vzorky popola, stery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Porušenie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sk-SK" sz="2000" b="1" dirty="0">
                <a:solidFill>
                  <a:srgbClr val="C00000"/>
                </a:solidFill>
              </a:rPr>
              <a:t>priestupok: pokuta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zákaz spaľovania odpadu)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 Požiadavky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na palivo: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obmedzená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Urban Agenda </a:t>
            </a:r>
            <a:r>
              <a:rPr lang="sk-SK" sz="2400" b="1" dirty="0" err="1" smtClean="0">
                <a:solidFill>
                  <a:srgbClr val="C00000"/>
                </a:solidFill>
              </a:rPr>
              <a:t>for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  <a:r>
              <a:rPr lang="sk-SK" sz="2400" b="1" smtClean="0">
                <a:solidFill>
                  <a:srgbClr val="C00000"/>
                </a:solidFill>
              </a:rPr>
              <a:t>EU - Mestská </a:t>
            </a:r>
            <a:r>
              <a:rPr lang="sk-SK" sz="2400" b="1" dirty="0">
                <a:solidFill>
                  <a:srgbClr val="C00000"/>
                </a:solidFill>
              </a:rPr>
              <a:t>agenda pre EÚ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94027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sa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snaží </a:t>
            </a:r>
            <a:endParaRPr lang="sk-SK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vytvoriť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účinnejší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integrovaný a koordinovaný prístup k politikám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a právnym predpisom EÚ s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potenciálnym dopadom na mestské oblasti a tiež prispieť k územnej súdržnosti znížením sociálno-ekonomických medzier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pozorovaných v mestských oblastiach a regiónoch.</a:t>
            </a:r>
          </a:p>
          <a:p>
            <a:pPr>
              <a:lnSpc>
                <a:spcPct val="110000"/>
              </a:lnSpc>
            </a:pPr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zapojiť </a:t>
            </a:r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mestské orgány do navrhovania politík, mobilizovať mestské úrady na vykonávanie politík EÚ a posilniť mestský rozmer v týchto politikách. </a:t>
            </a:r>
            <a:endParaRPr lang="sk-SK" sz="20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Cieľom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mestskej agendy pre EÚ je identifikácia a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snaha prekonať zbytočné prekážky v politike EÚ,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aby mestským orgánom umožnila s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ystematickejšie a koherentnejšie pracovať na dosahovaní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hlavných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cieľov.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 Okrem toho to pomôže zefektívniť a zefektívniť politiku EÚ v mestách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sk-SK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Partnerstvo v oblasti kvality ovzdušia </a:t>
            </a:r>
            <a:endParaRPr lang="sk-SK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https://ec.europa.eu/futurium/en/urban-agenda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06.09.2021</a:t>
            </a:fld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60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2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2400" b="1" dirty="0" smtClean="0">
                <a:solidFill>
                  <a:schemeClr val="bg1"/>
                </a:solidFill>
              </a:rPr>
              <a:t> Aktuálne výzvy  týkajúce sa  kvality ovzdušia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950401" y="1348710"/>
            <a:ext cx="11201842" cy="5001491"/>
          </a:xfrm>
        </p:spPr>
        <p:txBody>
          <a:bodyPr>
            <a:normAutofit/>
          </a:bodyPr>
          <a:lstStyle/>
          <a:p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Dosiahnutie 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„dobrej kvality ovzdušia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“ podľa požiadaviek Smerníc o kvalite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  ovzdušia 2008/50/ES a 2004/107/ES</a:t>
            </a:r>
          </a:p>
          <a:p>
            <a:pPr>
              <a:lnSpc>
                <a:spcPct val="100000"/>
              </a:lnSpc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žaloba zo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strany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EK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Európsky súdny dvor  za kvalitu ovzdušia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(nedodržanie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LH pre PM10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>
                <a:solidFill>
                  <a:srgbClr val="FF0000"/>
                </a:solidFill>
              </a:rPr>
              <a:t>(zóna BB </a:t>
            </a:r>
            <a:r>
              <a:rPr lang="sk-SK" sz="2000" dirty="0" smtClean="0">
                <a:solidFill>
                  <a:srgbClr val="FF0000"/>
                </a:solidFill>
              </a:rPr>
              <a:t>kraj, zóna Košický kraj, aglomerácia Košice )</a:t>
            </a: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Dosiahnutie  takej úrovne kvality ovzdušia, ktorá nemá negatívne vplyv na ľudské zdravie  a ŽP a nepredstavuje pre </a:t>
            </a:r>
            <a:r>
              <a:rPr lang="sk-SK" sz="2000" b="1" dirty="0" err="1" smtClean="0">
                <a:solidFill>
                  <a:schemeClr val="accent2">
                    <a:lumMod val="50000"/>
                  </a:schemeClr>
                </a:solidFill>
              </a:rPr>
              <a:t>ne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riziko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(odporúčania WHO) 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          -  nová právna </a:t>
            </a:r>
            <a:r>
              <a:rPr lang="sk-SK" sz="2000" b="1" dirty="0">
                <a:solidFill>
                  <a:srgbClr val="143F6A"/>
                </a:solidFill>
              </a:rPr>
              <a:t>úprava na zlepšenie kvality ovzdušia </a:t>
            </a:r>
            <a:r>
              <a:rPr lang="sk-SK" sz="2000" b="1" dirty="0" smtClean="0">
                <a:solidFill>
                  <a:srgbClr val="143F6A"/>
                </a:solidFill>
              </a:rPr>
              <a:t> =&gt; nové možnosti riadenia kvality ovzdušia 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         -  aktualizácia programov na zlepšenie kvality ovzdušia 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         -  posilnenie kapacít  v oblasti riadenia kvality ovzdušia </a:t>
            </a: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manažéri KO  v rámci projektu LIFE </a:t>
            </a:r>
            <a:endParaRPr lang="en-US" sz="2000" b="1" dirty="0">
              <a:solidFill>
                <a:srgbClr val="143F6A"/>
              </a:solidFill>
            </a:endParaRPr>
          </a:p>
          <a:p>
            <a:pPr marL="0" indent="0">
              <a:buNone/>
            </a:pPr>
            <a:endParaRPr lang="sk-SK" sz="2000" dirty="0" smtClean="0">
              <a:solidFill>
                <a:srgbClr val="143F6A"/>
              </a:solidFill>
            </a:endParaRPr>
          </a:p>
        </p:txBody>
      </p:sp>
      <p:sp>
        <p:nvSpPr>
          <p:cNvPr id="5" name="Šípka doprava 4"/>
          <p:cNvSpPr/>
          <p:nvPr/>
        </p:nvSpPr>
        <p:spPr>
          <a:xfrm>
            <a:off x="934568" y="4101246"/>
            <a:ext cx="510982" cy="3602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6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3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3200" b="1" dirty="0" smtClean="0">
                <a:solidFill>
                  <a:schemeClr val="bg1"/>
                </a:solidFill>
              </a:rPr>
              <a:t> </a:t>
            </a:r>
          </a:p>
          <a:p>
            <a:pPr marL="1082675"/>
            <a:r>
              <a:rPr lang="sk-SK" sz="2400" b="1" dirty="0" smtClean="0">
                <a:solidFill>
                  <a:schemeClr val="bg1"/>
                </a:solidFill>
              </a:rPr>
              <a:t>Riadenie kvality ovzdušia</a:t>
            </a:r>
          </a:p>
          <a:p>
            <a:pPr marL="1082675"/>
            <a:endParaRPr lang="sk-SK" sz="32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899265" y="1043547"/>
            <a:ext cx="11292735" cy="5590903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endParaRPr lang="sk-SK" sz="20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k-SK" sz="2000" b="1" dirty="0">
                <a:solidFill>
                  <a:srgbClr val="C00000"/>
                </a:solidFill>
              </a:rPr>
              <a:t>Základné hodnotenie kvality ovzdušia  sa vykonáva pre zónu a aglomeráciu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-  </a:t>
            </a:r>
            <a:r>
              <a:rPr lang="sk-SK" sz="2000" b="1" dirty="0" err="1" smtClean="0">
                <a:solidFill>
                  <a:srgbClr val="143F6A"/>
                </a:solidFill>
              </a:rPr>
              <a:t>zonácia</a:t>
            </a:r>
            <a:r>
              <a:rPr lang="sk-SK" sz="2000" b="1" dirty="0" smtClean="0">
                <a:solidFill>
                  <a:srgbClr val="143F6A"/>
                </a:solidFill>
              </a:rPr>
              <a:t> </a:t>
            </a:r>
            <a:r>
              <a:rPr lang="sk-SK" sz="2000" b="1" dirty="0">
                <a:solidFill>
                  <a:srgbClr val="143F6A"/>
                </a:solidFill>
              </a:rPr>
              <a:t>územia  na zóny a aglomerácie  (admin. členenie)</a:t>
            </a:r>
            <a:endParaRPr lang="sk-SK" sz="2000" b="1" dirty="0">
              <a:solidFill>
                <a:srgbClr val="C0000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-  monitorovaním modelovaním, odborným odhadom</a:t>
            </a: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- </a:t>
            </a:r>
            <a:r>
              <a:rPr lang="sk-SK" sz="2000" b="1" dirty="0">
                <a:solidFill>
                  <a:srgbClr val="143F6A"/>
                </a:solidFill>
              </a:rPr>
              <a:t>plošné hodnotenie  </a:t>
            </a:r>
            <a:endParaRPr lang="sk-SK" sz="2000" b="1" dirty="0" smtClean="0">
              <a:solidFill>
                <a:srgbClr val="143F6A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   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Režim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hodnotenia v zóne   - závisí od úrovne znečistenia ovzdušia (stále merania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-   Min. počet vzorkovacích miest v rámci zóny - závisí od úrovne znečistenia  a počtu obyv.</a:t>
            </a:r>
            <a:endParaRPr lang="sk-SK" sz="2000" b="1" dirty="0" smtClean="0">
              <a:solidFill>
                <a:srgbClr val="143F6A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----------------------------------------------</a:t>
            </a:r>
            <a:endParaRPr lang="sk-SK" sz="2000" b="1" dirty="0">
              <a:solidFill>
                <a:srgbClr val="143F6A"/>
              </a:solidFill>
            </a:endParaRP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ORKO – oblasť riadenia kvality ovzdušia </a:t>
            </a:r>
            <a:r>
              <a:rPr lang="sk-SK" sz="2000" b="1" dirty="0" smtClean="0">
                <a:solidFill>
                  <a:srgbClr val="143F6A"/>
                </a:solidFill>
              </a:rPr>
              <a:t>– vymedzené územie v rámci zóny, kde treba riadiť KO,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                                                                                   tzn. kam treba zacieliť opatrenia </a:t>
            </a:r>
            <a:r>
              <a:rPr lang="sk-SK" sz="2000" b="1" dirty="0" smtClean="0">
                <a:solidFill>
                  <a:srgbClr val="C00000"/>
                </a:solidFill>
              </a:rPr>
              <a:t> </a:t>
            </a:r>
            <a:endParaRPr lang="sk-SK" sz="2000" b="1" dirty="0">
              <a:solidFill>
                <a:srgbClr val="143F6A"/>
              </a:solidFill>
            </a:endParaRP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143F6A"/>
                </a:solidFill>
              </a:rPr>
              <a:t>ORKO – zahŕňa územie s prekračovaním LH a CH na základe monitorovania </a:t>
            </a: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                                                                               ale aj rizikové oblasti  na základe modelovania </a:t>
            </a:r>
            <a:endParaRPr lang="sk-SK" sz="2000" b="1" dirty="0">
              <a:solidFill>
                <a:srgbClr val="143F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0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4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3200" b="1" dirty="0" smtClean="0">
                <a:solidFill>
                  <a:schemeClr val="bg1"/>
                </a:solidFill>
              </a:rPr>
              <a:t> </a:t>
            </a:r>
          </a:p>
          <a:p>
            <a:pPr marL="1082675"/>
            <a:r>
              <a:rPr lang="sk-SK" sz="2400" b="1" dirty="0" smtClean="0">
                <a:solidFill>
                  <a:schemeClr val="bg1"/>
                </a:solidFill>
              </a:rPr>
              <a:t>Riadenie kvality ovzdušia</a:t>
            </a:r>
          </a:p>
          <a:p>
            <a:pPr marL="1082675"/>
            <a:endParaRPr lang="sk-SK" sz="32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1078135" y="1046273"/>
            <a:ext cx="11265863" cy="5590903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 V zónach a </a:t>
            </a:r>
            <a:r>
              <a:rPr lang="sk-SK" sz="2000" b="1" dirty="0" err="1" smtClean="0">
                <a:solidFill>
                  <a:srgbClr val="C00000"/>
                </a:solidFill>
              </a:rPr>
              <a:t>aglomeráciach</a:t>
            </a:r>
            <a:endParaRPr lang="sk-SK" sz="2000" b="1" dirty="0">
              <a:solidFill>
                <a:srgbClr val="C0000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-  </a:t>
            </a:r>
            <a:r>
              <a:rPr lang="sk-SK" sz="2000" b="1" dirty="0">
                <a:solidFill>
                  <a:srgbClr val="C00000"/>
                </a:solidFill>
              </a:rPr>
              <a:t>udržiavať dobrú kvalitu ovzdušia </a:t>
            </a:r>
            <a:r>
              <a:rPr lang="sk-SK" sz="2000" b="1" dirty="0" smtClean="0">
                <a:solidFill>
                  <a:srgbClr val="C00000"/>
                </a:solidFill>
              </a:rPr>
              <a:t>-  </a:t>
            </a:r>
            <a:r>
              <a:rPr lang="sk-SK" sz="2000" b="1" dirty="0" smtClean="0">
                <a:solidFill>
                  <a:srgbClr val="143F6A"/>
                </a:solidFill>
              </a:rPr>
              <a:t>vhodnými opatreniami</a:t>
            </a:r>
            <a:endParaRPr lang="sk-SK" sz="2000" b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Program </a:t>
            </a:r>
            <a:r>
              <a:rPr lang="sk-SK" sz="2000" b="1" dirty="0">
                <a:solidFill>
                  <a:srgbClr val="C00000"/>
                </a:solidFill>
              </a:rPr>
              <a:t>na zlepšenie kvality ovzdušia  (PZKO</a:t>
            </a:r>
            <a:r>
              <a:rPr lang="sk-SK" sz="2000" b="1" dirty="0" smtClean="0">
                <a:solidFill>
                  <a:srgbClr val="C00000"/>
                </a:solidFill>
              </a:rPr>
              <a:t>)  </a:t>
            </a:r>
            <a:r>
              <a:rPr lang="sk-SK" sz="2000" b="1" dirty="0" smtClean="0">
                <a:solidFill>
                  <a:srgbClr val="143F6A"/>
                </a:solidFill>
              </a:rPr>
              <a:t>tam, kde sú prekračované LH alebo CH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>
                <a:solidFill>
                  <a:srgbClr val="C00000"/>
                </a:solidFill>
              </a:rPr>
              <a:t>Akčný plán  (AP) – v prípade aktuálneho rizika  </a:t>
            </a:r>
            <a:r>
              <a:rPr lang="sk-SK" sz="2000" b="1" dirty="0">
                <a:solidFill>
                  <a:srgbClr val="143F6A"/>
                </a:solidFill>
              </a:rPr>
              <a:t>prekročenia  prahových hodnôt pre </a:t>
            </a:r>
            <a:r>
              <a:rPr lang="sk-SK" sz="2000" b="1" dirty="0" err="1">
                <a:solidFill>
                  <a:srgbClr val="143F6A"/>
                </a:solidFill>
              </a:rPr>
              <a:t>smog.sit</a:t>
            </a:r>
            <a:r>
              <a:rPr lang="sk-SK" sz="2000" b="1" dirty="0">
                <a:solidFill>
                  <a:srgbClr val="143F6A"/>
                </a:solidFill>
              </a:rPr>
              <a:t>.</a:t>
            </a:r>
            <a:r>
              <a:rPr lang="sk-SK" sz="20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>
                <a:solidFill>
                  <a:srgbClr val="C00000"/>
                </a:solidFill>
              </a:rPr>
              <a:t>                                        regulácia vybraných aktivít –  prijať  </a:t>
            </a:r>
            <a:r>
              <a:rPr lang="sk-SK" sz="2000" b="1" dirty="0" err="1">
                <a:solidFill>
                  <a:srgbClr val="C00000"/>
                </a:solidFill>
              </a:rPr>
              <a:t>opatr</a:t>
            </a:r>
            <a:r>
              <a:rPr lang="sk-SK" sz="2000" b="1" dirty="0">
                <a:solidFill>
                  <a:srgbClr val="C00000"/>
                </a:solidFill>
              </a:rPr>
              <a:t>. na </a:t>
            </a:r>
            <a:r>
              <a:rPr lang="sk-SK" sz="2000" b="1" dirty="0">
                <a:solidFill>
                  <a:srgbClr val="143F6A"/>
                </a:solidFill>
              </a:rPr>
              <a:t>odvrátenie tohto rizika, (obmedzené 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k-SK" sz="2000" b="1" dirty="0">
                <a:solidFill>
                  <a:srgbClr val="143F6A"/>
                </a:solidFill>
              </a:rPr>
              <a:t>                                                                                                                             využitie pri riziku prekroč LH al.CH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143F6A"/>
                </a:solidFill>
              </a:rPr>
              <a:t>----------</a:t>
            </a: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143F6A"/>
                </a:solidFill>
              </a:rPr>
              <a:t>PZKO v minulosti – zamerané len na ORKO  - kde bolo zistené prekročenie LH al. CH meraním </a:t>
            </a: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V súčasnosti potrebujeme  </a:t>
            </a:r>
            <a:r>
              <a:rPr lang="sk-SK" sz="2000" b="1" dirty="0" smtClean="0">
                <a:solidFill>
                  <a:srgbClr val="C00000"/>
                </a:solidFill>
              </a:rPr>
              <a:t>KOMPLEXNÝ </a:t>
            </a:r>
            <a:r>
              <a:rPr lang="sk-SK" sz="2000" b="1" dirty="0" smtClean="0">
                <a:solidFill>
                  <a:srgbClr val="143F6A"/>
                </a:solidFill>
              </a:rPr>
              <a:t>prístup k riadeniu kvality ovzdušia </a:t>
            </a: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PZKO  teraz – základné hodnotenie pre celú zónu, aglomeráciu    </a:t>
            </a: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                      - vymedzenie ORKO  - 1. na základe meraní</a:t>
            </a:r>
          </a:p>
          <a:p>
            <a:pPr lvl="0">
              <a:lnSpc>
                <a:spcPct val="110000"/>
              </a:lnSpc>
              <a:buFontTx/>
              <a:buChar char="-"/>
            </a:pP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                                                            - 2. na základe modelovania – rizikové oblasti</a:t>
            </a:r>
          </a:p>
        </p:txBody>
      </p:sp>
    </p:spTree>
    <p:extLst>
      <p:ext uri="{BB962C8B-B14F-4D97-AF65-F5344CB8AC3E}">
        <p14:creationId xmlns:p14="http://schemas.microsoft.com/office/powerpoint/2010/main" val="39948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5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-26126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2800" b="1" dirty="0">
                <a:solidFill>
                  <a:schemeClr val="bg1"/>
                </a:solidFill>
              </a:rPr>
              <a:t>Riadenie kvality ovzdušia - Aktívna politika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1273033" y="1300767"/>
            <a:ext cx="1060031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okresný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úrad v sídle kraja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zodpovednosť za riešenie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kvality ovzdušia 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b="1" dirty="0">
                <a:solidFill>
                  <a:srgbClr val="C00000"/>
                </a:solidFill>
              </a:rPr>
              <a:t>Program na zlepšenie kvality ovzdušia </a:t>
            </a:r>
            <a:r>
              <a:rPr lang="sk-SK" sz="2000" dirty="0">
                <a:solidFill>
                  <a:srgbClr val="C00000"/>
                </a:solidFill>
              </a:rPr>
              <a:t> </a:t>
            </a:r>
            <a:r>
              <a:rPr lang="sk-SK" sz="2000" b="1" dirty="0">
                <a:solidFill>
                  <a:srgbClr val="C00000"/>
                </a:solidFill>
              </a:rPr>
              <a:t>(PZKO)</a:t>
            </a:r>
          </a:p>
          <a:p>
            <a:pPr>
              <a:lnSpc>
                <a:spcPct val="110000"/>
              </a:lnSpc>
            </a:pP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PZKO obsahuje: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analýzu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stavu kvality ovzdušia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podiel zdrojov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na znečistení ovzdušia  </a:t>
            </a:r>
            <a:endParaRPr lang="sk-SK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hodnotenie doteraz prijatých opatrení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opatrenia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na zlepšenie kvality ovzdušia (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zodpovedné osoby, termíny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plnenia, indikátory plnenia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endParaRPr lang="sk-SK" sz="2000" b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b="1" dirty="0" smtClean="0">
                <a:solidFill>
                  <a:srgbClr val="C00000"/>
                </a:solidFill>
              </a:rPr>
              <a:t>metodický </a:t>
            </a:r>
            <a:r>
              <a:rPr lang="sk-SK" sz="2000" b="1" dirty="0">
                <a:solidFill>
                  <a:srgbClr val="C00000"/>
                </a:solidFill>
              </a:rPr>
              <a:t>pokyn k riadeniu kvality ovzdušia</a:t>
            </a: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--------------------</a:t>
            </a: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Pripravovaná právna úprava v otázke PZKO</a:t>
            </a:r>
            <a:endParaRPr lang="sk-SK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zásadné opatrenia – </a:t>
            </a:r>
            <a:r>
              <a:rPr lang="sk-SK" sz="2000" b="1" dirty="0">
                <a:solidFill>
                  <a:srgbClr val="C00000"/>
                </a:solidFill>
              </a:rPr>
              <a:t>vydať ako „opatrenie“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podľa § 18 zákona 400/2015 Z. z.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  verejný </a:t>
            </a:r>
            <a:r>
              <a:rPr lang="sk-SK" sz="2000" b="1" dirty="0">
                <a:solidFill>
                  <a:srgbClr val="C00000"/>
                </a:solidFill>
              </a:rPr>
              <a:t>odpočet plnenia opatrení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 - každoročne 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  sankcie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za neodôvodnené neplnenie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  zverejniť </a:t>
            </a:r>
            <a:r>
              <a:rPr lang="sk-SK" sz="2000" b="1" dirty="0">
                <a:solidFill>
                  <a:srgbClr val="C00000"/>
                </a:solidFill>
              </a:rPr>
              <a:t>finálny odpočet opatrení za rok na webe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000" b="1" dirty="0" smtClean="0">
                <a:solidFill>
                  <a:srgbClr val="C00000"/>
                </a:solidFill>
              </a:rPr>
              <a:t>  preskúmanie </a:t>
            </a:r>
            <a:r>
              <a:rPr lang="sk-SK" sz="2000" b="1" dirty="0">
                <a:solidFill>
                  <a:srgbClr val="C00000"/>
                </a:solidFill>
              </a:rPr>
              <a:t>PZKO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každé 3 roky,  ak je potrebné, </a:t>
            </a:r>
            <a:r>
              <a:rPr lang="sk-SK" sz="2000" b="1" dirty="0">
                <a:solidFill>
                  <a:srgbClr val="C00000"/>
                </a:solidFill>
              </a:rPr>
              <a:t>aktualizácia</a:t>
            </a:r>
          </a:p>
          <a:p>
            <a:endParaRPr lang="sk-SK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899265" y="1037047"/>
            <a:ext cx="11292735" cy="5917935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 Úlohy  samospráv (VÚC a obci) v riadení kvality ovzdušia </a:t>
            </a:r>
          </a:p>
          <a:p>
            <a:pPr lvl="0" indent="311150">
              <a:lnSpc>
                <a:spcPct val="100000"/>
              </a:lnSpc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Informovať o kvalite ovzdušia </a:t>
            </a:r>
          </a:p>
          <a:p>
            <a:pPr lvl="0" indent="311150">
              <a:lnSpc>
                <a:spcPct val="100000"/>
              </a:lnSpc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Participovať na  príprave PZKO,</a:t>
            </a:r>
          </a:p>
          <a:p>
            <a:pPr lvl="0" indent="311150">
              <a:lnSpc>
                <a:spcPct val="100000"/>
              </a:lnSpc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Plniť  opatrenia  z PKZO</a:t>
            </a:r>
          </a:p>
          <a:p>
            <a:pPr marL="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-------------------------------------------</a:t>
            </a:r>
            <a:endParaRPr lang="sk-SK" sz="2000" b="1" dirty="0">
              <a:solidFill>
                <a:srgbClr val="C00000"/>
              </a:solidFill>
            </a:endParaRPr>
          </a:p>
          <a:p>
            <a:pPr marL="539750" lvl="0" indent="-276225">
              <a:lnSpc>
                <a:spcPct val="100000"/>
              </a:lnSpc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Vypracovať Program starostlivosti o kvalitu ovzdušia (VÚC, obec)</a:t>
            </a:r>
          </a:p>
          <a:p>
            <a:pPr marL="53975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       1.  </a:t>
            </a:r>
            <a:r>
              <a:rPr lang="sk-SK" sz="2000" b="1" dirty="0" smtClean="0">
                <a:solidFill>
                  <a:srgbClr val="143F6A"/>
                </a:solidFill>
              </a:rPr>
              <a:t>ak OÚ v sídle kraj to nariadi  (obsahuje aj harmonogram  plnenia opatrení...) (do 12 mesiacov)</a:t>
            </a:r>
          </a:p>
          <a:p>
            <a:pPr marL="53975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 smtClean="0">
                <a:solidFill>
                  <a:srgbClr val="143F6A"/>
                </a:solidFill>
              </a:rPr>
              <a:t>       2.  dobrovoľne, ak sa zastupiteľstvo uznesie </a:t>
            </a:r>
          </a:p>
          <a:p>
            <a:pPr marL="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--------------------------------------------------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vydať VZN – </a:t>
            </a:r>
            <a:r>
              <a:rPr lang="sk-SK" sz="2000" b="1" dirty="0" smtClean="0">
                <a:solidFill>
                  <a:srgbClr val="143F6A"/>
                </a:solidFill>
              </a:rPr>
              <a:t>zriadiť NEZ, spoplatniť vstup, obmedziť dopravu..</a:t>
            </a:r>
          </a:p>
          <a:p>
            <a:pPr marL="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                       -  obmedziť  resp. zastaviť prašné, </a:t>
            </a:r>
            <a:r>
              <a:rPr lang="sk-SK" sz="2000" b="1" dirty="0" err="1" smtClean="0">
                <a:solidFill>
                  <a:srgbClr val="143F6A"/>
                </a:solidFill>
              </a:rPr>
              <a:t>zápašné</a:t>
            </a:r>
            <a:r>
              <a:rPr lang="sk-SK" sz="2000" b="1" dirty="0" smtClean="0">
                <a:solidFill>
                  <a:srgbClr val="143F6A"/>
                </a:solidFill>
              </a:rPr>
              <a:t>  činnosti a malé zdroje  napr. v centre mesta.....</a:t>
            </a:r>
          </a:p>
          <a:p>
            <a:pPr marL="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-----------------------------------------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zapracovať opatrenia do svojich strategických materiálov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                    </a:t>
            </a: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  - územné plány (odstupové vzdialenosti,  kompenzačné opatrenia)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                       - PUM, </a:t>
            </a:r>
            <a:r>
              <a:rPr lang="sk-SK" sz="2000" b="1" dirty="0" err="1" smtClean="0">
                <a:solidFill>
                  <a:srgbClr val="C00000"/>
                </a:solidFill>
              </a:rPr>
              <a:t>energet</a:t>
            </a:r>
            <a:r>
              <a:rPr lang="sk-SK" sz="2000" b="1" dirty="0" smtClean="0">
                <a:solidFill>
                  <a:srgbClr val="C00000"/>
                </a:solidFill>
              </a:rPr>
              <a:t>. Koncepcia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                       - PHRSR </a:t>
            </a:r>
            <a:r>
              <a:rPr lang="sk-SK" sz="2000" b="1" dirty="0" smtClean="0">
                <a:solidFill>
                  <a:srgbClr val="143F6A"/>
                </a:solidFill>
              </a:rPr>
              <a:t>-  významné opatrenia z ostatných dokumentov  premietnuť  do PHRSR - veľmi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143F6A"/>
                </a:solidFill>
              </a:rPr>
              <a:t> </a:t>
            </a:r>
            <a:r>
              <a:rPr lang="sk-SK" sz="2000" b="1" dirty="0" smtClean="0">
                <a:solidFill>
                  <a:srgbClr val="143F6A"/>
                </a:solidFill>
              </a:rPr>
              <a:t>                                                                                                                                                                            dôležité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6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3200" b="1" dirty="0" smtClean="0">
                <a:solidFill>
                  <a:schemeClr val="bg1"/>
                </a:solidFill>
              </a:rPr>
              <a:t> </a:t>
            </a:r>
          </a:p>
          <a:p>
            <a:pPr marL="1082675"/>
            <a:r>
              <a:rPr lang="sk-SK" sz="2400" b="1" dirty="0" smtClean="0">
                <a:solidFill>
                  <a:schemeClr val="bg1"/>
                </a:solidFill>
              </a:rPr>
              <a:t>Úloha  samosprávy  v riadení kvality ovzdušia </a:t>
            </a:r>
            <a:r>
              <a:rPr lang="sk-SK" sz="2400" b="1" dirty="0" smtClean="0">
                <a:solidFill>
                  <a:schemeClr val="bg1"/>
                </a:solidFill>
              </a:rPr>
              <a:t>– pripravovaná právna úprava   </a:t>
            </a:r>
            <a:endParaRPr lang="sk-SK" sz="2400" b="1" dirty="0" smtClean="0">
              <a:solidFill>
                <a:schemeClr val="bg1"/>
              </a:solidFill>
            </a:endParaRPr>
          </a:p>
          <a:p>
            <a:pPr marL="1082675"/>
            <a:endParaRPr lang="sk-SK" sz="32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/>
          <p:cNvSpPr/>
          <p:nvPr/>
        </p:nvSpPr>
        <p:spPr>
          <a:xfrm>
            <a:off x="1159625" y="5624947"/>
            <a:ext cx="775855" cy="4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088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7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3200" b="1" dirty="0" smtClean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Vypracovanie  PZKO návrhy opatrení 1 </a:t>
            </a:r>
            <a:endParaRPr lang="sk-SK" sz="32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899265" y="1448282"/>
            <a:ext cx="11292735" cy="444285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sk-SK" sz="2000" dirty="0"/>
              <a:t>v</a:t>
            </a:r>
            <a:r>
              <a:rPr lang="sk-SK" sz="2000" dirty="0">
                <a:solidFill>
                  <a:srgbClr val="002060"/>
                </a:solidFill>
              </a:rPr>
              <a:t> konkrétnych scenároch zahrnúť </a:t>
            </a:r>
            <a:r>
              <a:rPr lang="sk-SK" sz="2000" b="1" dirty="0">
                <a:solidFill>
                  <a:srgbClr val="002060"/>
                </a:solidFill>
              </a:rPr>
              <a:t>návrhy opatrení</a:t>
            </a:r>
            <a:r>
              <a:rPr lang="sk-SK" sz="2000" dirty="0">
                <a:solidFill>
                  <a:srgbClr val="002060"/>
                </a:solidFill>
              </a:rPr>
              <a:t> tak, aby </a:t>
            </a:r>
            <a:r>
              <a:rPr lang="sk-SK" sz="2000" b="1" dirty="0">
                <a:solidFill>
                  <a:srgbClr val="002060"/>
                </a:solidFill>
              </a:rPr>
              <a:t>sumárne dosiahli požadovanú úroveň zlepšenia kvality ovzdušia, </a:t>
            </a:r>
            <a:endParaRPr lang="sk-SK" sz="2000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</a:pPr>
            <a:r>
              <a:rPr lang="sk-SK" sz="2000" dirty="0">
                <a:solidFill>
                  <a:srgbClr val="002060"/>
                </a:solidFill>
              </a:rPr>
              <a:t>identifikovať a zohľadniť </a:t>
            </a:r>
            <a:r>
              <a:rPr lang="sk-SK" sz="2000" b="1" dirty="0">
                <a:solidFill>
                  <a:srgbClr val="002060"/>
                </a:solidFill>
              </a:rPr>
              <a:t>špecifické aspekty konkrétneho regiónu s ohľadom na jeho budúci prirodzený vývoj, ako sú </a:t>
            </a:r>
            <a:r>
              <a:rPr lang="sk-SK" sz="2000" dirty="0">
                <a:solidFill>
                  <a:srgbClr val="002060"/>
                </a:solidFill>
              </a:rPr>
              <a:t>napr. špecifické tlaky dopravy (napríklad tranzit ťažkých nákladných vozidiel), územný rozvoj, výstavba priemyselného komplexu a sociálno-ekonomické faktory. </a:t>
            </a:r>
          </a:p>
          <a:p>
            <a:pPr lvl="0">
              <a:lnSpc>
                <a:spcPct val="100000"/>
              </a:lnSpc>
            </a:pPr>
            <a:r>
              <a:rPr lang="sk-SK" sz="2000" dirty="0">
                <a:solidFill>
                  <a:srgbClr val="002060"/>
                </a:solidFill>
              </a:rPr>
              <a:t>zvážiť </a:t>
            </a:r>
            <a:r>
              <a:rPr lang="sk-SK" sz="2000" b="1" dirty="0">
                <a:solidFill>
                  <a:srgbClr val="002060"/>
                </a:solidFill>
              </a:rPr>
              <a:t>perspektívy vývoja emisií terajších zdrojov </a:t>
            </a:r>
            <a:r>
              <a:rPr lang="sk-SK" sz="2000" dirty="0">
                <a:solidFill>
                  <a:srgbClr val="002060"/>
                </a:solidFill>
              </a:rPr>
              <a:t>napr. ukončenie výstavby a pod.,</a:t>
            </a:r>
          </a:p>
          <a:p>
            <a:pPr lvl="0">
              <a:lnSpc>
                <a:spcPct val="100000"/>
              </a:lnSpc>
            </a:pPr>
            <a:r>
              <a:rPr lang="sk-SK" sz="2000" b="1" dirty="0">
                <a:solidFill>
                  <a:srgbClr val="002060"/>
                </a:solidFill>
              </a:rPr>
              <a:t>zahrnúť aj opatrenia prijaté na ochranu ovzdušia na národnej úrovni (napr. uvedené v Národnom programe na zníženie emisií), </a:t>
            </a:r>
            <a:r>
              <a:rPr lang="sk-SK" sz="2000" dirty="0">
                <a:solidFill>
                  <a:srgbClr val="002060"/>
                </a:solidFill>
              </a:rPr>
              <a:t>ktorých vplyv na kvalitu ovzdušia možno v nasledujúcom období očakávať (podporné opatrenia)</a:t>
            </a:r>
          </a:p>
          <a:p>
            <a:pPr marL="0" lvl="0" indent="0">
              <a:lnSpc>
                <a:spcPct val="110000"/>
              </a:lnSpc>
              <a:buNone/>
            </a:pPr>
            <a:endParaRPr lang="sk-SK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807720" y="1561702"/>
            <a:ext cx="11292735" cy="4058923"/>
          </a:xfrm>
        </p:spPr>
        <p:txBody>
          <a:bodyPr>
            <a:normAutofit/>
          </a:bodyPr>
          <a:lstStyle/>
          <a:p>
            <a:pPr lvl="0"/>
            <a:r>
              <a:rPr lang="sk-SK" sz="2000" b="1" dirty="0">
                <a:solidFill>
                  <a:srgbClr val="002060"/>
                </a:solidFill>
              </a:rPr>
              <a:t>aj prierezové opatrenia tzn. opatrenia </a:t>
            </a:r>
            <a:r>
              <a:rPr lang="sk-SK" sz="2000" dirty="0">
                <a:solidFill>
                  <a:srgbClr val="002060"/>
                </a:solidFill>
              </a:rPr>
              <a:t>vyplývajúce z politík z iných sektorov, ktoré majú aj pozitívny vplyv na kvalitu ovzdušia „PUM“), </a:t>
            </a:r>
          </a:p>
          <a:p>
            <a:pPr lvl="0"/>
            <a:r>
              <a:rPr lang="sk-SK" sz="2000" b="1" dirty="0">
                <a:solidFill>
                  <a:srgbClr val="002060"/>
                </a:solidFill>
              </a:rPr>
              <a:t>zohľadniť vplyv opatrení z iných politík</a:t>
            </a:r>
            <a:r>
              <a:rPr lang="sk-SK" sz="2000" dirty="0">
                <a:solidFill>
                  <a:srgbClr val="002060"/>
                </a:solidFill>
              </a:rPr>
              <a:t>, ktoré negatívne ovplyvňujú na kvalitu ovzdušia – napr. spaľovanie biomasy, </a:t>
            </a:r>
          </a:p>
          <a:p>
            <a:pPr lvl="0"/>
            <a:r>
              <a:rPr lang="sk-SK" sz="2000" dirty="0">
                <a:solidFill>
                  <a:srgbClr val="002060"/>
                </a:solidFill>
              </a:rPr>
              <a:t>zvážiť možnosti </a:t>
            </a:r>
            <a:r>
              <a:rPr lang="sk-SK" sz="2000" b="1" dirty="0">
                <a:solidFill>
                  <a:srgbClr val="002060"/>
                </a:solidFill>
              </a:rPr>
              <a:t>zvýšenia účinnosti</a:t>
            </a:r>
            <a:r>
              <a:rPr lang="sk-SK" sz="2000" dirty="0">
                <a:solidFill>
                  <a:srgbClr val="002060"/>
                </a:solidFill>
              </a:rPr>
              <a:t> prioritného/nosného opatrenia súčasným prijatím podporných opatrení,  </a:t>
            </a:r>
            <a:r>
              <a:rPr lang="sk-SK" sz="2000" b="1" dirty="0">
                <a:solidFill>
                  <a:srgbClr val="002060"/>
                </a:solidFill>
              </a:rPr>
              <a:t>prijatím „balíčka opatrení,</a:t>
            </a:r>
            <a:r>
              <a:rPr lang="sk-SK" sz="2000" dirty="0">
                <a:solidFill>
                  <a:srgbClr val="002060"/>
                </a:solidFill>
              </a:rPr>
              <a:t>“</a:t>
            </a:r>
          </a:p>
          <a:p>
            <a:pPr lvl="0"/>
            <a:r>
              <a:rPr lang="sk-SK" sz="2000" b="1" dirty="0">
                <a:solidFill>
                  <a:srgbClr val="002060"/>
                </a:solidFill>
              </a:rPr>
              <a:t>zohľadniť vplyv zmeny klímy na modelovanie budúcich scenárov kvality ovzdušia – z</a:t>
            </a:r>
            <a:r>
              <a:rPr lang="sk-SK" sz="2000" dirty="0">
                <a:solidFill>
                  <a:srgbClr val="002060"/>
                </a:solidFill>
              </a:rPr>
              <a:t>mena v synoptickej cirkulácii </a:t>
            </a:r>
          </a:p>
          <a:p>
            <a:pPr lvl="0"/>
            <a:r>
              <a:rPr lang="sk-SK" sz="2000" b="1" dirty="0">
                <a:solidFill>
                  <a:srgbClr val="002060"/>
                </a:solidFill>
              </a:rPr>
              <a:t>zvážiť aj dlhodobo plánované alebo skúmané opatrenia</a:t>
            </a:r>
            <a:r>
              <a:rPr lang="sk-SK" sz="2000" dirty="0">
                <a:solidFill>
                  <a:srgbClr val="002060"/>
                </a:solidFill>
              </a:rPr>
              <a:t> ako sú projekty územného rozvoja, dopravnej politiky napr. vybudovanie diaľničného obchvatu</a:t>
            </a:r>
            <a:r>
              <a:rPr lang="sk-SK" sz="2000" dirty="0"/>
              <a:t>.</a:t>
            </a: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8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3200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 smtClean="0">
                <a:solidFill>
                  <a:schemeClr val="bg1"/>
                </a:solidFill>
              </a:rPr>
              <a:t>Vypracovanie  PZKO  a návrh opatrení 2</a:t>
            </a: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/>
          <p:cNvSpPr/>
          <p:nvPr/>
        </p:nvSpPr>
        <p:spPr>
          <a:xfrm>
            <a:off x="1159625" y="5624947"/>
            <a:ext cx="775855" cy="4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450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>
          <a:xfrm>
            <a:off x="64863" y="121920"/>
            <a:ext cx="742857" cy="436188"/>
          </a:xfrm>
        </p:spPr>
        <p:txBody>
          <a:bodyPr/>
          <a:lstStyle/>
          <a:p>
            <a:fld id="{9D8DAFC1-40C0-429F-A8B9-3CEF2DB091B5}" type="slidenum">
              <a:rPr lang="sk-SK" smtClean="0"/>
              <a:t>9</a:t>
            </a:fld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-53336" y="36713"/>
            <a:ext cx="12192000" cy="877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/>
            <a:r>
              <a:rPr lang="sk-SK" sz="2400" b="1" dirty="0">
                <a:solidFill>
                  <a:schemeClr val="bg1"/>
                </a:solidFill>
              </a:rPr>
              <a:t>KRITÉRIÁ  NA HODNOTENIE NAVRHOVANÝCH OPATRENÍ  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 flipH="1">
            <a:off x="1078135" y="-36613"/>
            <a:ext cx="45719" cy="387133"/>
          </a:xfrm>
          <a:prstGeom prst="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0" y="989150"/>
            <a:ext cx="387096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3870960" y="984828"/>
            <a:ext cx="3870960" cy="457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7741920" y="991328"/>
            <a:ext cx="445008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ástupný objekt pre obsah 2"/>
          <p:cNvSpPr txBox="1">
            <a:spLocks/>
          </p:cNvSpPr>
          <p:nvPr/>
        </p:nvSpPr>
        <p:spPr>
          <a:xfrm>
            <a:off x="784863" y="1011866"/>
            <a:ext cx="11353801" cy="5637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k-SK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100994" y="1854937"/>
            <a:ext cx="105095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000" b="1" dirty="0">
                <a:solidFill>
                  <a:srgbClr val="FF0000"/>
                </a:solidFill>
              </a:rPr>
              <a:t>USKUTOČNITEĽNOSŤ</a:t>
            </a:r>
            <a:r>
              <a:rPr lang="sk-SK" sz="2000" dirty="0">
                <a:solidFill>
                  <a:srgbClr val="FF0000"/>
                </a:solidFill>
              </a:rPr>
              <a:t> </a:t>
            </a:r>
          </a:p>
          <a:p>
            <a:r>
              <a:rPr lang="sk-SK" sz="2000" b="1" dirty="0" smtClean="0">
                <a:solidFill>
                  <a:srgbClr val="002060"/>
                </a:solidFill>
              </a:rPr>
              <a:t>-  v</a:t>
            </a:r>
            <a:r>
              <a:rPr lang="sk-SK" sz="2000" b="1" dirty="0">
                <a:solidFill>
                  <a:srgbClr val="002060"/>
                </a:solidFill>
              </a:rPr>
              <a:t> rámci technických, územno-rozvojových</a:t>
            </a:r>
            <a:r>
              <a:rPr lang="sk-SK" sz="2000" dirty="0">
                <a:solidFill>
                  <a:srgbClr val="002060"/>
                </a:solidFill>
              </a:rPr>
              <a:t>, vlastníckych </a:t>
            </a:r>
            <a:r>
              <a:rPr lang="sk-SK" sz="2000" b="1" dirty="0" smtClean="0">
                <a:solidFill>
                  <a:srgbClr val="002060"/>
                </a:solidFill>
              </a:rPr>
              <a:t>možností,</a:t>
            </a:r>
            <a:endParaRPr lang="sk-SK" sz="2000" dirty="0">
              <a:solidFill>
                <a:srgbClr val="002060"/>
              </a:solidFill>
            </a:endParaRPr>
          </a:p>
          <a:p>
            <a:r>
              <a:rPr lang="sk-SK" sz="2000" b="1" dirty="0" smtClean="0">
                <a:solidFill>
                  <a:srgbClr val="002060"/>
                </a:solidFill>
              </a:rPr>
              <a:t>-  v</a:t>
            </a:r>
            <a:r>
              <a:rPr lang="sk-SK" sz="2000" b="1" dirty="0">
                <a:solidFill>
                  <a:srgbClr val="002060"/>
                </a:solidFill>
              </a:rPr>
              <a:t> určitom časovom rámci:</a:t>
            </a:r>
            <a:r>
              <a:rPr lang="sk-SK" sz="2000" dirty="0">
                <a:solidFill>
                  <a:srgbClr val="002060"/>
                </a:solidFill>
              </a:rPr>
              <a:t> doba prípravy a realizácie,  </a:t>
            </a:r>
          </a:p>
          <a:p>
            <a:r>
              <a:rPr lang="sk-SK" sz="2000" dirty="0" smtClean="0">
                <a:solidFill>
                  <a:srgbClr val="002060"/>
                </a:solidFill>
              </a:rPr>
              <a:t>-  </a:t>
            </a:r>
            <a:r>
              <a:rPr lang="sk-SK" sz="2000" b="1" dirty="0" smtClean="0">
                <a:solidFill>
                  <a:srgbClr val="002060"/>
                </a:solidFill>
              </a:rPr>
              <a:t>možnosti </a:t>
            </a:r>
            <a:r>
              <a:rPr lang="sk-SK" sz="2000" b="1" dirty="0">
                <a:solidFill>
                  <a:srgbClr val="002060"/>
                </a:solidFill>
              </a:rPr>
              <a:t>financovania:</a:t>
            </a:r>
            <a:r>
              <a:rPr lang="sk-SK" sz="2000" dirty="0">
                <a:solidFill>
                  <a:srgbClr val="002060"/>
                </a:solidFill>
              </a:rPr>
              <a:t> vrátane možnosti  využitia dotácii a pôžičiek,</a:t>
            </a:r>
          </a:p>
          <a:p>
            <a:r>
              <a:rPr lang="sk-SK" sz="2000" dirty="0">
                <a:solidFill>
                  <a:srgbClr val="002060"/>
                </a:solidFill>
              </a:rPr>
              <a:t>                  financovanie realizácie, ale aj udržateľnosť prevádzkovania</a:t>
            </a:r>
            <a:r>
              <a:rPr lang="sk-SK" sz="2000" b="1" dirty="0">
                <a:solidFill>
                  <a:srgbClr val="002060"/>
                </a:solidFill>
              </a:rPr>
              <a:t>,   </a:t>
            </a:r>
            <a:endParaRPr lang="sk-SK" sz="2000" dirty="0">
              <a:solidFill>
                <a:srgbClr val="002060"/>
              </a:solidFill>
            </a:endParaRPr>
          </a:p>
          <a:p>
            <a:r>
              <a:rPr lang="sk-SK" sz="2000" b="1" dirty="0" smtClean="0">
                <a:solidFill>
                  <a:srgbClr val="002060"/>
                </a:solidFill>
              </a:rPr>
              <a:t>- </a:t>
            </a:r>
            <a:r>
              <a:rPr lang="sk-SK" sz="2000" b="1" dirty="0" smtClean="0">
                <a:solidFill>
                  <a:srgbClr val="002060"/>
                </a:solidFill>
              </a:rPr>
              <a:t>možné </a:t>
            </a:r>
            <a:r>
              <a:rPr lang="sk-SK" sz="2000" b="1" dirty="0">
                <a:solidFill>
                  <a:srgbClr val="002060"/>
                </a:solidFill>
              </a:rPr>
              <a:t>sociálne a ekonomické vplyvy, </a:t>
            </a:r>
            <a:r>
              <a:rPr lang="sk-SK" sz="2000" dirty="0">
                <a:solidFill>
                  <a:srgbClr val="002060"/>
                </a:solidFill>
              </a:rPr>
              <a:t>vrátane možnosti eliminácie negatívnych vplyvov,</a:t>
            </a:r>
          </a:p>
          <a:p>
            <a:pPr lvl="0"/>
            <a:endParaRPr lang="sk-SK" sz="2000" b="1" dirty="0" smtClean="0">
              <a:solidFill>
                <a:srgbClr val="002060"/>
              </a:solidFill>
            </a:endParaRPr>
          </a:p>
          <a:p>
            <a:pPr lvl="0"/>
            <a:r>
              <a:rPr lang="sk-SK" sz="2000" b="1" dirty="0" smtClean="0">
                <a:solidFill>
                  <a:srgbClr val="FF0000"/>
                </a:solidFill>
              </a:rPr>
              <a:t>ÚČINOK</a:t>
            </a:r>
            <a:endParaRPr lang="sk-SK" sz="2000" dirty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002060"/>
                </a:solidFill>
              </a:rPr>
              <a:t>- </a:t>
            </a:r>
            <a:r>
              <a:rPr lang="sk-SK" sz="2000" b="1" dirty="0" smtClean="0">
                <a:solidFill>
                  <a:srgbClr val="002060"/>
                </a:solidFill>
              </a:rPr>
              <a:t>príspevok </a:t>
            </a:r>
            <a:r>
              <a:rPr lang="sk-SK" sz="2000" b="1" dirty="0">
                <a:solidFill>
                  <a:srgbClr val="002060"/>
                </a:solidFill>
              </a:rPr>
              <a:t>k zníženiu znečistenia ovzdušia</a:t>
            </a:r>
            <a:r>
              <a:rPr lang="sk-SK" sz="2000" dirty="0">
                <a:solidFill>
                  <a:srgbClr val="002060"/>
                </a:solidFill>
              </a:rPr>
              <a:t>, </a:t>
            </a:r>
          </a:p>
          <a:p>
            <a:r>
              <a:rPr lang="sk-SK" sz="2000" b="1" dirty="0" smtClean="0">
                <a:solidFill>
                  <a:srgbClr val="002060"/>
                </a:solidFill>
              </a:rPr>
              <a:t>- účinok </a:t>
            </a:r>
            <a:r>
              <a:rPr lang="sk-SK" sz="2000" b="1" dirty="0">
                <a:solidFill>
                  <a:srgbClr val="002060"/>
                </a:solidFill>
              </a:rPr>
              <a:t>na verejné zdravie:</a:t>
            </a:r>
            <a:r>
              <a:rPr lang="sk-SK" sz="2000" dirty="0">
                <a:solidFill>
                  <a:srgbClr val="002060"/>
                </a:solidFill>
              </a:rPr>
              <a:t> očakávané zlepšenie zdravotného stavu obyv.,</a:t>
            </a:r>
          </a:p>
          <a:p>
            <a:r>
              <a:rPr lang="sk-SK" sz="2000" b="1" dirty="0" smtClean="0">
                <a:solidFill>
                  <a:srgbClr val="002060"/>
                </a:solidFill>
              </a:rPr>
              <a:t>- príspevok </a:t>
            </a:r>
            <a:r>
              <a:rPr lang="sk-SK" sz="2000" b="1" dirty="0">
                <a:solidFill>
                  <a:srgbClr val="002060"/>
                </a:solidFill>
              </a:rPr>
              <a:t>k iným politickým cieľom  </a:t>
            </a:r>
            <a:r>
              <a:rPr lang="sk-SK" sz="2000" dirty="0">
                <a:solidFill>
                  <a:srgbClr val="002060"/>
                </a:solidFill>
              </a:rPr>
              <a:t>hodnotenie vzájomných synergií s inými politikami</a:t>
            </a:r>
          </a:p>
          <a:p>
            <a:pPr>
              <a:lnSpc>
                <a:spcPct val="110000"/>
              </a:lnSpc>
            </a:pP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9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Teplá modr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a-MZP [Iba na čítanie]" id="{B5396575-A79E-4C32-AD2C-1A65883CBA37}" vid="{9AFBDEEE-8E81-4457-85EB-5C6EC2D49ADC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plá modrá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Teplá modrá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</TotalTime>
  <Words>960</Words>
  <Application>Microsoft Office PowerPoint</Application>
  <PresentationFormat>Širokouhlá</PresentationFormat>
  <Paragraphs>142</Paragraphs>
  <Slides>12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Office</vt:lpstr>
      <vt:lpstr>    Právny rámec riadenia kvality ovzdušia   Zuzana Kocunová riaditeľka odboru ochrany ovzdušia  MŽP SR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Urban Agenda for EU - Mestská agenda pre EÚ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Škultéty Jozef</dc:creator>
  <cp:lastModifiedBy>Kocunová Zuzana</cp:lastModifiedBy>
  <cp:revision>198</cp:revision>
  <dcterms:created xsi:type="dcterms:W3CDTF">2017-09-19T11:43:58Z</dcterms:created>
  <dcterms:modified xsi:type="dcterms:W3CDTF">2021-09-06T07:44:15Z</dcterms:modified>
</cp:coreProperties>
</file>