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92" r:id="rId3"/>
    <p:sldId id="299" r:id="rId4"/>
    <p:sldId id="305" r:id="rId5"/>
    <p:sldId id="296" r:id="rId6"/>
    <p:sldId id="314" r:id="rId7"/>
    <p:sldId id="300" r:id="rId8"/>
    <p:sldId id="298" r:id="rId9"/>
    <p:sldId id="301" r:id="rId10"/>
    <p:sldId id="303" r:id="rId11"/>
    <p:sldId id="304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a Krajcovicova" initials="JK" lastIdx="8" clrIdx="0">
    <p:extLst>
      <p:ext uri="{19B8F6BF-5375-455C-9EA6-DF929625EA0E}">
        <p15:presenceInfo xmlns:p15="http://schemas.microsoft.com/office/powerpoint/2012/main" userId="b63c44ca84701ab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0" d="100"/>
          <a:sy n="70" d="100"/>
        </p:scale>
        <p:origin x="116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055D0-AF69-436D-AB8C-F940E205D96A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4712E-0074-4732-A58A-A39A91C4DAE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143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1750" cy="383381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3431632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1750" cy="383381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406506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1750" cy="3833813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813581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1750" cy="3833813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939267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1750" cy="3833813"/>
          </a:xfrm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836027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1603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398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2990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8525" y="44450"/>
            <a:ext cx="8274050" cy="10763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sk-S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412875"/>
            <a:ext cx="7769225" cy="2187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752850"/>
            <a:ext cx="7769225" cy="218757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561E0-E41A-4040-8667-70D77CC45922}" type="slidenum">
              <a:rPr lang="en-GB" altLang="sk-SK"/>
              <a:pPr>
                <a:defRPr/>
              </a:pPr>
              <a:t>‹#›</a:t>
            </a:fld>
            <a:endParaRPr lang="en-GB" altLang="sk-SK"/>
          </a:p>
        </p:txBody>
      </p:sp>
    </p:spTree>
    <p:extLst>
      <p:ext uri="{BB962C8B-B14F-4D97-AF65-F5344CB8AC3E}">
        <p14:creationId xmlns:p14="http://schemas.microsoft.com/office/powerpoint/2010/main" val="420418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519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2587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2534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22906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3166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6392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2973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80596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F68ED-D2AA-400E-9DF4-7F1C2BCA1FBB}" type="datetimeFigureOut">
              <a:rPr lang="sk-SK" smtClean="0"/>
              <a:t>6.9.2021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19D3C-F836-4241-BB41-7ECF6AA3B2F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9347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apr.2020.02.012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-44399" y="-50966"/>
            <a:ext cx="4984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/>
              <a:t>Hodnotenie kvality ovzdušia v SR</a:t>
            </a:r>
            <a:endParaRPr lang="sk-SK" sz="2800" b="1" dirty="0"/>
          </a:p>
        </p:txBody>
      </p:sp>
      <p:pic>
        <p:nvPicPr>
          <p:cNvPr id="6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309"/>
            <a:ext cx="7784648" cy="583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142" y="6109854"/>
            <a:ext cx="1186229" cy="66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-44399" y="6216889"/>
            <a:ext cx="3629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Dušan Štefánik</a:t>
            </a:r>
            <a:endParaRPr lang="sk-SK" sz="2400" dirty="0"/>
          </a:p>
        </p:txBody>
      </p:sp>
      <p:sp>
        <p:nvSpPr>
          <p:cNvPr id="3" name="Obdĺžnik 2"/>
          <p:cNvSpPr/>
          <p:nvPr/>
        </p:nvSpPr>
        <p:spPr>
          <a:xfrm>
            <a:off x="-44399" y="6557855"/>
            <a:ext cx="3691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Slovenský hydrometeorologický ústav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4124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84599" y="749892"/>
            <a:ext cx="727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80 </a:t>
            </a:r>
            <a:r>
              <a:rPr lang="en-GB" sz="2400" dirty="0" smtClean="0"/>
              <a:t>% </a:t>
            </a:r>
            <a:r>
              <a:rPr lang="en-GB" sz="2400" dirty="0" err="1" smtClean="0"/>
              <a:t>emisi</a:t>
            </a:r>
            <a:r>
              <a:rPr lang="sk-SK" sz="2400" dirty="0" smtClean="0"/>
              <a:t>í PM</a:t>
            </a:r>
            <a:r>
              <a:rPr lang="sk-SK" sz="2400" baseline="-25000" dirty="0" smtClean="0"/>
              <a:t>2.5</a:t>
            </a:r>
            <a:r>
              <a:rPr lang="sk-SK" sz="2400" dirty="0" smtClean="0"/>
              <a:t> častíc pochádza z vykurovania domácností</a:t>
            </a:r>
            <a:endParaRPr lang="sk-SK" sz="2400" dirty="0"/>
          </a:p>
        </p:txBody>
      </p:sp>
      <p:sp>
        <p:nvSpPr>
          <p:cNvPr id="7" name="Obdĺžnik 6"/>
          <p:cNvSpPr/>
          <p:nvPr/>
        </p:nvSpPr>
        <p:spPr>
          <a:xfrm>
            <a:off x="0" y="0"/>
            <a:ext cx="351897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enie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rizikových obcí a oblastí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dirty="0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" y="1737103"/>
            <a:ext cx="9144000" cy="4334418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561" y="4860663"/>
            <a:ext cx="1930691" cy="177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9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89145" y="566700"/>
            <a:ext cx="72760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Určenie rizikových oblastí na základe koncentrácií z modelu, meteorológie a </a:t>
            </a:r>
            <a:r>
              <a:rPr lang="sk-SK" sz="2400" dirty="0" err="1" smtClean="0"/>
              <a:t>dolinovosti</a:t>
            </a:r>
            <a:endParaRPr lang="sk-SK" sz="2400" dirty="0"/>
          </a:p>
        </p:txBody>
      </p:sp>
      <p:sp>
        <p:nvSpPr>
          <p:cNvPr id="7" name="Obdĺžnik 6"/>
          <p:cNvSpPr/>
          <p:nvPr/>
        </p:nvSpPr>
        <p:spPr>
          <a:xfrm>
            <a:off x="0" y="0"/>
            <a:ext cx="351897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enie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rizikových obcí a oblastí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1369391" y="1571655"/>
            <a:ext cx="7888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Model 1                                                                              </a:t>
            </a:r>
            <a:r>
              <a:rPr lang="sk-SK" b="1" dirty="0"/>
              <a:t>Model </a:t>
            </a:r>
            <a:r>
              <a:rPr lang="sk-SK" b="1" dirty="0" smtClean="0"/>
              <a:t>2</a:t>
            </a:r>
            <a:endParaRPr lang="sk-SK" b="1" dirty="0"/>
          </a:p>
          <a:p>
            <a:endParaRPr lang="sk-SK" b="1" dirty="0"/>
          </a:p>
        </p:txBody>
      </p:sp>
      <p:sp>
        <p:nvSpPr>
          <p:cNvPr id="9" name="Obdĺžnik 8"/>
          <p:cNvSpPr/>
          <p:nvPr/>
        </p:nvSpPr>
        <p:spPr>
          <a:xfrm>
            <a:off x="0" y="5321051"/>
            <a:ext cx="412584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sz="1400" dirty="0"/>
              <a:t>NEMČEK V., KRAJČOVIČOVÁ J. a ŠTEFÁNIK D.: STANOVENIE RIZIKOVÝCH OBLASTÍ KVALITY OVZDUŠIA OHROZENÝCH ČASTICAMI PM10 Z LOKÁLNEHO VYKUROVANIA NA </a:t>
            </a:r>
            <a:r>
              <a:rPr lang="sk-SK" sz="1400" dirty="0" smtClean="0"/>
              <a:t>SLOVENSKU, Met. Časopis SHMÚ, 2020</a:t>
            </a:r>
            <a:endParaRPr lang="sk-SK" sz="1400" dirty="0"/>
          </a:p>
        </p:txBody>
      </p:sp>
      <p:pic>
        <p:nvPicPr>
          <p:cNvPr id="10" name="Obrázo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3" y="2937140"/>
            <a:ext cx="4216994" cy="2149573"/>
          </a:xfrm>
          <a:prstGeom prst="rect">
            <a:avLst/>
          </a:prstGeom>
        </p:spPr>
      </p:pic>
      <p:cxnSp>
        <p:nvCxnSpPr>
          <p:cNvPr id="12" name="Rovná spojnica 11"/>
          <p:cNvCxnSpPr/>
          <p:nvPr/>
        </p:nvCxnSpPr>
        <p:spPr>
          <a:xfrm>
            <a:off x="4310550" y="1557605"/>
            <a:ext cx="0" cy="49086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BlokTextu 13"/>
          <p:cNvSpPr txBox="1"/>
          <p:nvPr/>
        </p:nvSpPr>
        <p:spPr>
          <a:xfrm>
            <a:off x="150191" y="4329043"/>
            <a:ext cx="1219200" cy="37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5" name="BlokTextu 14"/>
          <p:cNvSpPr txBox="1"/>
          <p:nvPr/>
        </p:nvSpPr>
        <p:spPr>
          <a:xfrm>
            <a:off x="4563062" y="2132803"/>
            <a:ext cx="3114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</a:t>
            </a:r>
            <a:r>
              <a:rPr lang="en-US" dirty="0" smtClean="0"/>
              <a:t>IO 1km</a:t>
            </a:r>
            <a:r>
              <a:rPr lang="sk-SK" dirty="0" smtClean="0"/>
              <a:t> </a:t>
            </a:r>
            <a:r>
              <a:rPr lang="en-US" dirty="0" smtClean="0"/>
              <a:t>+ CMAQ </a:t>
            </a:r>
            <a:r>
              <a:rPr lang="sk-SK" dirty="0" smtClean="0"/>
              <a:t>1</a:t>
            </a:r>
            <a:r>
              <a:rPr lang="en-US" dirty="0" smtClean="0"/>
              <a:t>,5</a:t>
            </a:r>
            <a:r>
              <a:rPr lang="sk-SK" dirty="0" smtClean="0"/>
              <a:t> km</a:t>
            </a:r>
            <a:endParaRPr lang="sk-SK" dirty="0"/>
          </a:p>
        </p:txBody>
      </p:sp>
      <p:sp>
        <p:nvSpPr>
          <p:cNvPr id="16" name="BlokTextu 15"/>
          <p:cNvSpPr txBox="1"/>
          <p:nvPr/>
        </p:nvSpPr>
        <p:spPr>
          <a:xfrm>
            <a:off x="4563062" y="2391945"/>
            <a:ext cx="3163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</a:t>
            </a:r>
            <a:r>
              <a:rPr lang="en-US" dirty="0" err="1" smtClean="0"/>
              <a:t>vietor</a:t>
            </a:r>
            <a:r>
              <a:rPr lang="en-US" dirty="0" smtClean="0"/>
              <a:t> &lt; 2 m/s  </a:t>
            </a:r>
            <a:r>
              <a:rPr lang="en-US" dirty="0" err="1" smtClean="0"/>
              <a:t>Aladin</a:t>
            </a:r>
            <a:r>
              <a:rPr lang="en-US" dirty="0" smtClean="0"/>
              <a:t> 2 km</a:t>
            </a:r>
            <a:endParaRPr lang="sk-SK" dirty="0"/>
          </a:p>
        </p:txBody>
      </p:sp>
      <p:sp>
        <p:nvSpPr>
          <p:cNvPr id="17" name="BlokTextu 16"/>
          <p:cNvSpPr txBox="1"/>
          <p:nvPr/>
        </p:nvSpPr>
        <p:spPr>
          <a:xfrm>
            <a:off x="73052" y="2137299"/>
            <a:ext cx="4237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R</a:t>
            </a:r>
            <a:r>
              <a:rPr lang="en-US" dirty="0" smtClean="0"/>
              <a:t>IO 4,5km</a:t>
            </a:r>
            <a:r>
              <a:rPr lang="sk-SK" dirty="0" smtClean="0"/>
              <a:t> </a:t>
            </a:r>
            <a:r>
              <a:rPr lang="en-US" dirty="0" smtClean="0"/>
              <a:t>+ CMAQ </a:t>
            </a:r>
            <a:r>
              <a:rPr lang="sk-SK" dirty="0" smtClean="0"/>
              <a:t>1</a:t>
            </a:r>
            <a:r>
              <a:rPr lang="en-US" dirty="0" smtClean="0"/>
              <a:t>,5</a:t>
            </a:r>
            <a:r>
              <a:rPr lang="sk-SK" dirty="0" smtClean="0"/>
              <a:t> km</a:t>
            </a:r>
            <a:r>
              <a:rPr lang="en-US" dirty="0" smtClean="0"/>
              <a:t> + </a:t>
            </a:r>
            <a:r>
              <a:rPr lang="en-US" dirty="0" err="1" smtClean="0"/>
              <a:t>dolinovos</a:t>
            </a:r>
            <a:r>
              <a:rPr lang="sk-SK" dirty="0" smtClean="0"/>
              <a:t>ť </a:t>
            </a:r>
            <a:r>
              <a:rPr lang="en-US" dirty="0" smtClean="0"/>
              <a:t> + </a:t>
            </a:r>
            <a:r>
              <a:rPr lang="en-US" dirty="0" err="1" smtClean="0"/>
              <a:t>vietor</a:t>
            </a:r>
            <a:r>
              <a:rPr lang="en-US" dirty="0" smtClean="0"/>
              <a:t> &lt; 3 m/s </a:t>
            </a:r>
            <a:r>
              <a:rPr lang="en-US" dirty="0" err="1" smtClean="0"/>
              <a:t>klimat</a:t>
            </a:r>
            <a:r>
              <a:rPr lang="en-US" dirty="0" smtClean="0"/>
              <a:t>. </a:t>
            </a:r>
            <a:endParaRPr lang="sk-SK" dirty="0"/>
          </a:p>
        </p:txBody>
      </p:sp>
      <p:pic>
        <p:nvPicPr>
          <p:cNvPr id="18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497" y="2676094"/>
            <a:ext cx="4448314" cy="235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ĺžnik 2"/>
          <p:cNvSpPr/>
          <p:nvPr/>
        </p:nvSpPr>
        <p:spPr>
          <a:xfrm>
            <a:off x="1806713" y="3299791"/>
            <a:ext cx="5517322" cy="5212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BlokTextu 3"/>
          <p:cNvSpPr txBox="1"/>
          <p:nvPr/>
        </p:nvSpPr>
        <p:spPr>
          <a:xfrm>
            <a:off x="0" y="369332"/>
            <a:ext cx="9214678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400" dirty="0" smtClean="0"/>
              <a:t>Obce</a:t>
            </a:r>
            <a:r>
              <a:rPr lang="en-US" sz="2400" dirty="0" smtClean="0"/>
              <a:t> </a:t>
            </a:r>
            <a:r>
              <a:rPr lang="en-US" sz="2400" dirty="0" err="1" smtClean="0"/>
              <a:t>sme</a:t>
            </a:r>
            <a:r>
              <a:rPr lang="sk-SK" sz="2400" dirty="0" smtClean="0"/>
              <a:t> </a:t>
            </a:r>
            <a:r>
              <a:rPr lang="sk-SK" sz="2400" dirty="0" err="1" smtClean="0"/>
              <a:t>zakategorizovali</a:t>
            </a:r>
            <a:r>
              <a:rPr lang="sk-SK" sz="2400" dirty="0" smtClean="0"/>
              <a:t> podľa toho</a:t>
            </a:r>
            <a:r>
              <a:rPr lang="en-US" sz="2400" dirty="0" smtClean="0"/>
              <a:t> </a:t>
            </a:r>
            <a:r>
              <a:rPr lang="en-US" sz="2400" dirty="0" err="1" smtClean="0"/>
              <a:t>ko</a:t>
            </a:r>
            <a:r>
              <a:rPr lang="sk-SK" sz="2400" dirty="0" err="1" smtClean="0"/>
              <a:t>ľko</a:t>
            </a:r>
            <a:r>
              <a:rPr lang="sk-SK" sz="2400" dirty="0" smtClean="0"/>
              <a:t> domov kúri tuhým palivom – na základe </a:t>
            </a:r>
            <a:r>
              <a:rPr lang="sk-SK" sz="2400" dirty="0" err="1" smtClean="0"/>
              <a:t>percentilov</a:t>
            </a:r>
            <a:r>
              <a:rPr lang="sk-SK" sz="2400" dirty="0" smtClean="0"/>
              <a:t> </a:t>
            </a:r>
            <a:r>
              <a:rPr lang="sk-SK" sz="2400" dirty="0"/>
              <a:t>– </a:t>
            </a:r>
            <a:r>
              <a:rPr lang="sk-SK" sz="2400" dirty="0" smtClean="0"/>
              <a:t>do 5 kategórií</a:t>
            </a:r>
          </a:p>
          <a:p>
            <a:pPr algn="ctr"/>
            <a:endParaRPr lang="sk-SK" sz="2400" dirty="0" smtClean="0"/>
          </a:p>
          <a:p>
            <a:pPr algn="ctr"/>
            <a:r>
              <a:rPr lang="sk-SK" sz="2400" dirty="0" smtClean="0"/>
              <a:t>Každá obec má emisný stupeň od 0 až po 4</a:t>
            </a:r>
          </a:p>
          <a:p>
            <a:pPr algn="ctr"/>
            <a:endParaRPr lang="sk-SK" sz="2400" dirty="0" smtClean="0"/>
          </a:p>
          <a:p>
            <a:pPr algn="ctr"/>
            <a:r>
              <a:rPr lang="sk-SK" sz="2400" dirty="0" smtClean="0"/>
              <a:t>Na základe modelovania má každá obec z Modelu 1 alebo Modelu 2 stupeň 0 až 3</a:t>
            </a:r>
          </a:p>
          <a:p>
            <a:pPr algn="ctr"/>
            <a:endParaRPr lang="sk-SK" sz="2400" dirty="0" smtClean="0"/>
          </a:p>
          <a:p>
            <a:pPr algn="ctr"/>
            <a:r>
              <a:rPr lang="sk-SK" sz="2400" dirty="0" smtClean="0"/>
              <a:t>Za rizikové sa berú tie obce, pre ktoré platí: </a:t>
            </a:r>
          </a:p>
          <a:p>
            <a:pPr algn="ctr"/>
            <a:endParaRPr lang="en-US" sz="2400" dirty="0" smtClean="0"/>
          </a:p>
          <a:p>
            <a:pPr algn="ctr"/>
            <a:r>
              <a:rPr lang="sk-SK" sz="2400" dirty="0" smtClean="0"/>
              <a:t>Emisný stupeň </a:t>
            </a:r>
            <a:r>
              <a:rPr lang="en-US" sz="2400" dirty="0" smtClean="0"/>
              <a:t>+ </a:t>
            </a:r>
            <a:r>
              <a:rPr lang="en-US" sz="2400" dirty="0" err="1" smtClean="0"/>
              <a:t>stupe</a:t>
            </a:r>
            <a:r>
              <a:rPr lang="sk-SK" sz="2400" dirty="0" smtClean="0"/>
              <a:t>ň z Modelu 1 ≥</a:t>
            </a:r>
            <a:r>
              <a:rPr lang="en-US" sz="2400" dirty="0" smtClean="0"/>
              <a:t> </a:t>
            </a:r>
            <a:r>
              <a:rPr lang="ru-RU" sz="2400" dirty="0" smtClean="0"/>
              <a:t>4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err="1" smtClean="0"/>
              <a:t>alebo</a:t>
            </a:r>
            <a:r>
              <a:rPr lang="sk-SK" sz="2400" dirty="0" smtClean="0"/>
              <a:t> </a:t>
            </a:r>
          </a:p>
          <a:p>
            <a:pPr algn="ctr"/>
            <a:endParaRPr lang="en-US" sz="2400" dirty="0" smtClean="0"/>
          </a:p>
          <a:p>
            <a:pPr algn="ctr"/>
            <a:r>
              <a:rPr lang="sk-SK" sz="2400" dirty="0" smtClean="0"/>
              <a:t>Emisný </a:t>
            </a:r>
            <a:r>
              <a:rPr lang="sk-SK" sz="2400" dirty="0"/>
              <a:t>stupeň </a:t>
            </a:r>
            <a:r>
              <a:rPr lang="en-US" sz="2400" dirty="0"/>
              <a:t>+ </a:t>
            </a:r>
            <a:r>
              <a:rPr lang="en-US" sz="2400" dirty="0" err="1"/>
              <a:t>stupe</a:t>
            </a:r>
            <a:r>
              <a:rPr lang="sk-SK" sz="2400" dirty="0"/>
              <a:t>ň z Modelu </a:t>
            </a:r>
            <a:r>
              <a:rPr lang="sk-SK" sz="2400" dirty="0" smtClean="0"/>
              <a:t>2 </a:t>
            </a:r>
            <a:r>
              <a:rPr lang="sk-SK" sz="2400" dirty="0"/>
              <a:t>≥</a:t>
            </a:r>
            <a:r>
              <a:rPr lang="ru-RU" sz="2400" dirty="0" smtClean="0"/>
              <a:t> 4</a:t>
            </a:r>
            <a:endParaRPr lang="sk-SK" sz="2400" dirty="0"/>
          </a:p>
          <a:p>
            <a:pPr algn="ctr"/>
            <a:endParaRPr lang="sk-SK" sz="2400" dirty="0"/>
          </a:p>
          <a:p>
            <a:pPr algn="ctr"/>
            <a:endParaRPr lang="sk-SK" sz="2400" dirty="0" smtClean="0"/>
          </a:p>
          <a:p>
            <a:pPr algn="ctr"/>
            <a:endParaRPr lang="sk-SK" sz="2400" dirty="0"/>
          </a:p>
          <a:p>
            <a:pPr algn="ctr"/>
            <a:r>
              <a:rPr lang="sk-SK" sz="2400" dirty="0" smtClean="0"/>
              <a:t> </a:t>
            </a:r>
            <a:endParaRPr lang="sk-SK" sz="2400" dirty="0"/>
          </a:p>
        </p:txBody>
      </p:sp>
      <p:sp>
        <p:nvSpPr>
          <p:cNvPr id="7" name="Obdĺžnik 6"/>
          <p:cNvSpPr/>
          <p:nvPr/>
        </p:nvSpPr>
        <p:spPr>
          <a:xfrm>
            <a:off x="0" y="0"/>
            <a:ext cx="351897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enie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rizikových obcí a oblastí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77304" y="6132757"/>
            <a:ext cx="8788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1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D</a:t>
            </a:r>
            <a:r>
              <a:rPr lang="sk-SK" sz="1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. Štefánik:  Určenie rizikových obcí s kvalitou ovzdušia ohrozenou lokálnym vykurovaním a zhoršenými rozptylovými podmienkami. SHMÚ, Bratislava, august 2021</a:t>
            </a:r>
            <a:r>
              <a:rPr lang="sk-SK" sz="11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sk-SK" sz="1100" dirty="0">
                <a:solidFill>
                  <a:srgbClr val="000000"/>
                </a:solidFill>
                <a:latin typeface="Calibri" panose="020F0502020204030204" pitchFamily="34" charset="0"/>
              </a:rPr>
              <a:t>dostupné na https://www.shmu.sk/File/oko/studie_analyzy/Popis%20met%C3%B3dy%20na%20ur%C4%8Denie%20rizikov%C3%BDch%20oblast%C3%AD.pdf</a:t>
            </a:r>
            <a:endParaRPr lang="sk-SK" sz="11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69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0" y="0"/>
            <a:ext cx="351897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enie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rizikových obcí a oblastí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86" y="1665356"/>
            <a:ext cx="8825149" cy="4433403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sk-SK" dirty="0"/>
          </a:p>
        </p:txBody>
      </p:sp>
      <p:sp>
        <p:nvSpPr>
          <p:cNvPr id="8" name="Obdĺžnik 7"/>
          <p:cNvSpPr/>
          <p:nvPr/>
        </p:nvSpPr>
        <p:spPr>
          <a:xfrm>
            <a:off x="48592" y="507832"/>
            <a:ext cx="89010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Zoznam rizikových obcí a okresov (ak považujeme za rizikový taký okres, v ktorom je aspoň 40 % rizikových obcí)</a:t>
            </a:r>
            <a:endParaRPr lang="sk-SK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bdĺžnik 1"/>
          <p:cNvSpPr/>
          <p:nvPr/>
        </p:nvSpPr>
        <p:spPr>
          <a:xfrm>
            <a:off x="48592" y="6371847"/>
            <a:ext cx="3794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/>
              <a:t>https://ruraj-git.github.io/folium_html</a:t>
            </a:r>
          </a:p>
        </p:txBody>
      </p:sp>
    </p:spTree>
    <p:extLst>
      <p:ext uri="{BB962C8B-B14F-4D97-AF65-F5344CB8AC3E}">
        <p14:creationId xmlns:p14="http://schemas.microsoft.com/office/powerpoint/2010/main" val="3048267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92765" y="865809"/>
            <a:ext cx="8986078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b="1" dirty="0" smtClean="0"/>
              <a:t>Zoznam </a:t>
            </a:r>
            <a:r>
              <a:rPr lang="sk-SK" sz="2800" b="1" dirty="0"/>
              <a:t>r</a:t>
            </a:r>
            <a:r>
              <a:rPr lang="en-US" sz="2800" b="1" dirty="0" err="1" smtClean="0"/>
              <a:t>izikov</a:t>
            </a:r>
            <a:r>
              <a:rPr lang="sk-SK" sz="2800" b="1" dirty="0" err="1" smtClean="0"/>
              <a:t>ých</a:t>
            </a:r>
            <a:r>
              <a:rPr lang="sk-SK" sz="2800" b="1" dirty="0" smtClean="0"/>
              <a:t> obcí</a:t>
            </a:r>
          </a:p>
          <a:p>
            <a:pPr algn="ctr"/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Identifikuje pre MKO tie obce, kde lokálne vykurovanie na kvalitu ovzdušia vplýva najviac, potreba podrobnejšieho zisťovania zdrojov od starostov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/>
              <a:t>k</a:t>
            </a:r>
            <a:r>
              <a:rPr lang="sk-SK" sz="2400" dirty="0" smtClean="0"/>
              <a:t>de treba opatrenia aplikovať súvisiace s </a:t>
            </a:r>
            <a:r>
              <a:rPr lang="sk-SK" sz="2400" dirty="0" err="1" smtClean="0"/>
              <a:t>lok</a:t>
            </a:r>
            <a:r>
              <a:rPr lang="sk-SK" sz="2400" dirty="0" smtClean="0"/>
              <a:t>. vykurovaním prioritnejšie, (napr. kotlovú </a:t>
            </a:r>
            <a:r>
              <a:rPr lang="sk-SK" sz="2400" dirty="0" smtClean="0"/>
              <a:t>dotáciu</a:t>
            </a:r>
            <a:r>
              <a:rPr lang="en-US" sz="2400" dirty="0" smtClean="0"/>
              <a:t>, </a:t>
            </a:r>
            <a:r>
              <a:rPr lang="en-US" sz="2400" dirty="0" err="1" smtClean="0"/>
              <a:t>energetick</a:t>
            </a:r>
            <a:r>
              <a:rPr lang="sk-SK" sz="2400" dirty="0" smtClean="0"/>
              <a:t>á obnova budov)</a:t>
            </a:r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smtClean="0"/>
              <a:t>Kde treba (najmä) šíriť </a:t>
            </a:r>
            <a:r>
              <a:rPr lang="sk-SK" sz="2400" dirty="0" smtClean="0"/>
              <a:t>osvetu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sk-SK" sz="2400" dirty="0" err="1"/>
              <a:t>Prioritizácia</a:t>
            </a:r>
            <a:r>
              <a:rPr lang="sk-SK" sz="2400" dirty="0"/>
              <a:t> pre prípravu Programov na zlepšenie kvality ovzdušia </a:t>
            </a:r>
          </a:p>
          <a:p>
            <a:pPr algn="just"/>
            <a:endParaRPr lang="sk-SK" sz="2400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 smtClean="0"/>
          </a:p>
          <a:p>
            <a:pPr algn="just"/>
            <a:endParaRPr lang="sk-SK" sz="2400" dirty="0" smtClean="0"/>
          </a:p>
          <a:p>
            <a:pPr algn="just"/>
            <a:r>
              <a:rPr lang="sk-SK" sz="2400" dirty="0" smtClean="0"/>
              <a:t> </a:t>
            </a:r>
            <a:endParaRPr lang="sk-SK" sz="2400" dirty="0" smtClean="0"/>
          </a:p>
          <a:p>
            <a:pPr algn="just"/>
            <a:endParaRPr lang="sk-SK" sz="2400" dirty="0" smtClean="0"/>
          </a:p>
          <a:p>
            <a:pPr algn="just"/>
            <a:endParaRPr lang="sk-SK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sk-SK" sz="2400" dirty="0"/>
          </a:p>
          <a:p>
            <a:pPr algn="ctr"/>
            <a:endParaRPr lang="sk-SK" sz="2400" dirty="0"/>
          </a:p>
        </p:txBody>
      </p:sp>
      <p:sp>
        <p:nvSpPr>
          <p:cNvPr id="7" name="Obdĺžnik 6"/>
          <p:cNvSpPr/>
          <p:nvPr/>
        </p:nvSpPr>
        <p:spPr>
          <a:xfrm>
            <a:off x="0" y="0"/>
            <a:ext cx="351897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enie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rizikových obcí a oblastí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684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0" y="0"/>
            <a:ext cx="351897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č</a:t>
            </a:r>
            <a:r>
              <a:rPr lang="en-US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enie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rizikových obcí a oblastí</a:t>
            </a:r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88348" y="803966"/>
            <a:ext cx="882594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Neurčitosti metodiky:</a:t>
            </a:r>
          </a:p>
          <a:p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modely majú svoje vlastné vnútorné neurčitosti, najväčšími sú však vstupné dáta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meteorológia (</a:t>
            </a:r>
            <a:r>
              <a:rPr lang="en-US" dirty="0" err="1"/>
              <a:t>neur</a:t>
            </a:r>
            <a:r>
              <a:rPr lang="sk-SK" dirty="0"/>
              <a:t>č</a:t>
            </a:r>
            <a:r>
              <a:rPr lang="en-US" dirty="0" err="1"/>
              <a:t>itosti</a:t>
            </a:r>
            <a:r>
              <a:rPr lang="sk-SK" dirty="0"/>
              <a:t> sa pri ročných priemeroch až tak výrazne </a:t>
            </a:r>
            <a:r>
              <a:rPr lang="sk-SK" dirty="0" smtClean="0"/>
              <a:t>neprejavia, ale výsledky sú závislé od konkrétneho meteorologického roku)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b="1" dirty="0"/>
              <a:t>n</a:t>
            </a:r>
            <a:r>
              <a:rPr lang="sk-SK" b="1" dirty="0" smtClean="0"/>
              <a:t>ajmä emisné vstupy majú neurčitosti</a:t>
            </a:r>
            <a:r>
              <a:rPr lang="sk-SK" dirty="0" smtClean="0"/>
              <a:t>, údaje o </a:t>
            </a:r>
            <a:r>
              <a:rPr lang="sk-SK" dirty="0" err="1" smtClean="0"/>
              <a:t>lok</a:t>
            </a:r>
            <a:r>
              <a:rPr lang="sk-SK" dirty="0" smtClean="0"/>
              <a:t>. </a:t>
            </a:r>
            <a:r>
              <a:rPr lang="sk-SK" dirty="0" err="1" smtClean="0"/>
              <a:t>vyk</a:t>
            </a:r>
            <a:r>
              <a:rPr lang="sk-SK" dirty="0" smtClean="0"/>
              <a:t> z 2011, NEIS niektoré zdroje môžu byť podhodnotené, niektoré majú zlé atribúty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Metodika robí zo spojitých veličín diskrétne – toto je vždy problém, poznáme ho aj napríklad z problematiky o indexe kvality ovzdušia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pPr algn="just"/>
            <a:r>
              <a:rPr lang="sk-SK" sz="2800" dirty="0" smtClean="0"/>
              <a:t>Ovzdušie je dynamický systém, jeho opis je náročný a preto aj zoznam rizikových obcí sa môže meniť (zlepšovanie emisných dát, zmena emisií, </a:t>
            </a:r>
            <a:r>
              <a:rPr lang="sk-SK" sz="2800" dirty="0" smtClean="0"/>
              <a:t>zlepšovanie </a:t>
            </a:r>
            <a:r>
              <a:rPr lang="sk-SK" sz="2800" dirty="0" smtClean="0"/>
              <a:t>metodiky) 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25456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0" y="0"/>
            <a:ext cx="4069832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Lokálne modelovanie: model 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CALPUFF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sk-SK" dirty="0"/>
          </a:p>
        </p:txBody>
      </p:sp>
      <p:pic>
        <p:nvPicPr>
          <p:cNvPr id="1026" name="Picture 2" descr="https://lh5.googleusercontent.com/YhLnyvyIPO5Jyb7hJva4Y8J18jdqQlJrTWdjDdqcBf24NFfdZhzc7p2JA9XGXmClAWTPxgBOAg-c-dWGecUs4UpAdgjjoGsNjqifXsr1UqLEwASX8AcVaHanuL-N1KLImbILGlo=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4" y="1152593"/>
            <a:ext cx="4315196" cy="46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3.googleusercontent.com/yreQCRjupQXZvbiLfqStQ_tiNmeDsqPfMpoRcJ2-mlKFLdOrRf7Qz8rkAA6dx4atGXJhQ7V80d8N29ApdTeMk3NAmwYJf_g9Iczb6SUjBY6eYNZXfFE7GKx_tJP35cCIKChF308=s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75" y="1439067"/>
            <a:ext cx="3458541" cy="220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h6.googleusercontent.com/JVBa5XJn33HU-UMyYROdIoRvaRuaRunlVX-n3PrEyfmp4VuoqEF15ndiW4DMrhTcRK1sBqq3_O7-VmHxcp4q2o3ps4n_g20rWrjjGMe93feQwkR1uJvMsyB8tVxIlbOhORqPNtI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275" y="3646349"/>
            <a:ext cx="3458541" cy="215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4488275" y="618435"/>
            <a:ext cx="3078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Banská Bystrica 2017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676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0" y="0"/>
            <a:ext cx="3911135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Lokálne modelovanie: model </a:t>
            </a:r>
            <a:r>
              <a:rPr lang="sk-SK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Calpuff</a:t>
            </a:r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sk-SK" dirty="0"/>
          </a:p>
        </p:txBody>
      </p:sp>
      <p:sp>
        <p:nvSpPr>
          <p:cNvPr id="2" name="BlokTextu 1"/>
          <p:cNvSpPr txBox="1"/>
          <p:nvPr/>
        </p:nvSpPr>
        <p:spPr>
          <a:xfrm>
            <a:off x="3375092" y="514382"/>
            <a:ext cx="1766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Jelšava 2017</a:t>
            </a:r>
            <a:endParaRPr lang="sk-SK" dirty="0"/>
          </a:p>
        </p:txBody>
      </p:sp>
      <p:pic>
        <p:nvPicPr>
          <p:cNvPr id="3074" name="Picture 2" descr="https://lh5.googleusercontent.com/inVrs7SeER91wdpUCvccCoy9ORVmLY_HNWfSniu_lkeGcfdLsLttUDvsJbYHXs5RoY47I9YEDQjofKMWH4Qh1htrPVbcCWR0wYfGA2_kJkiM15uuMCDLwIrug5tXrVaESct-v8k=s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9" y="1097762"/>
            <a:ext cx="3268222" cy="2653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lh5.googleusercontent.com/cPGC71gHsBOoPsEg625ic609gCRChraiSrSVtec-6owbS9uIxp6BFJB8uQSuxiyNWUogKp-IgVUuWFzX3HoMEu-OYNxWGK53LpRpCZVGm_s3QoygxLqZrFdh8j7pIMpogZYtxzw=s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89" y="1152067"/>
            <a:ext cx="3157305" cy="25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lh5.googleusercontent.com/K1wRblaZhQw6vYsaUF3Zuzk3rmhluITLZzv3oQP5NLpU7EvBkcvUZbutuGPG-T3cim4f4kmGhg9wmpN2jrnQUH3K-kDEI2ztBMcXZmFks6VHph3mmnbrZlWMhmLltzjt35jVmS0=s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73" y="4058547"/>
            <a:ext cx="3238500" cy="258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lh6.googleusercontent.com/VJA2xVAHaF3KvaqUH34uZ8MIiMMu9pemdy0P1XpJyr0wZrFbB2PSqgPsKI-DFlzPfL6eQKpzNu0LyHllMiqqQbFwh61Si5V7ZyXKY_2THEfRBihc5-hV3NYREic7XCObgUzTQPk=s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289" y="4058547"/>
            <a:ext cx="32385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0" y="0"/>
            <a:ext cx="3907684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Projekt KOSYMOKO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88348" y="803966"/>
            <a:ext cx="88259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b="1" dirty="0" smtClean="0"/>
              <a:t>Spolupráca s VITO (Belgicko</a:t>
            </a:r>
            <a:r>
              <a:rPr lang="sk-SK" b="1" dirty="0" smtClean="0"/>
              <a:t>), prevádzka na SHMÚ</a:t>
            </a:r>
            <a:endParaRPr lang="sk-SK" b="1" dirty="0" smtClean="0"/>
          </a:p>
          <a:p>
            <a:pPr algn="just"/>
            <a:endParaRPr lang="sk-SK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dirty="0" smtClean="0"/>
              <a:t>2D mapy aktuálnych koncentrácií (merania interpolované do 1km </a:t>
            </a:r>
            <a:r>
              <a:rPr lang="sk-SK" dirty="0" err="1" smtClean="0"/>
              <a:t>gridu</a:t>
            </a:r>
            <a:r>
              <a:rPr lang="sk-SK" dirty="0" smtClean="0"/>
              <a:t> v takmer reálnom čase), PM</a:t>
            </a:r>
            <a:r>
              <a:rPr lang="sk-SK" baseline="-25000" dirty="0" smtClean="0"/>
              <a:t>10</a:t>
            </a:r>
            <a:r>
              <a:rPr lang="sk-SK" dirty="0" smtClean="0"/>
              <a:t>, PM</a:t>
            </a:r>
            <a:r>
              <a:rPr lang="sk-SK" baseline="-25000" dirty="0" smtClean="0"/>
              <a:t>2,5</a:t>
            </a:r>
            <a:r>
              <a:rPr lang="sk-SK" dirty="0" smtClean="0"/>
              <a:t>, NO</a:t>
            </a:r>
            <a:r>
              <a:rPr lang="sk-SK" baseline="-25000" dirty="0" smtClean="0"/>
              <a:t>2</a:t>
            </a:r>
            <a:r>
              <a:rPr lang="sk-SK" dirty="0" smtClean="0"/>
              <a:t>, O</a:t>
            </a:r>
            <a:r>
              <a:rPr lang="sk-SK" baseline="-25000" dirty="0" smtClean="0"/>
              <a:t>3  </a:t>
            </a:r>
            <a:r>
              <a:rPr lang="sk-SK" dirty="0"/>
              <a:t>pre (koniec roka </a:t>
            </a:r>
            <a:r>
              <a:rPr lang="sk-SK" dirty="0" smtClean="0"/>
              <a:t>202</a:t>
            </a:r>
            <a:r>
              <a:rPr lang="ru-RU" dirty="0"/>
              <a:t>1</a:t>
            </a:r>
            <a:r>
              <a:rPr lang="ru-RU" dirty="0" smtClean="0"/>
              <a:t>/</a:t>
            </a:r>
            <a:r>
              <a:rPr lang="en-US" dirty="0" err="1"/>
              <a:t>za</a:t>
            </a:r>
            <a:r>
              <a:rPr lang="sk-SK" dirty="0" err="1"/>
              <a:t>čiatok</a:t>
            </a:r>
            <a:r>
              <a:rPr lang="sk-SK" dirty="0"/>
              <a:t> roka </a:t>
            </a:r>
            <a:r>
              <a:rPr lang="sk-SK" dirty="0" smtClean="0"/>
              <a:t>202</a:t>
            </a:r>
            <a:r>
              <a:rPr lang="ru-RU" dirty="0" smtClean="0"/>
              <a:t>2</a:t>
            </a:r>
            <a:r>
              <a:rPr lang="sk-SK" dirty="0" smtClean="0"/>
              <a:t>)</a:t>
            </a:r>
          </a:p>
          <a:p>
            <a:pPr algn="just"/>
            <a:endParaRPr lang="sk-SK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dirty="0" smtClean="0"/>
              <a:t>Mapy kvality ovzdušia pre celú SR, s vysokým rozlíšením pre </a:t>
            </a:r>
            <a:r>
              <a:rPr lang="sk-SK" dirty="0" smtClean="0"/>
              <a:t>ORKO (aktualizované každý rok), </a:t>
            </a:r>
            <a:r>
              <a:rPr lang="sk-SK" dirty="0" smtClean="0"/>
              <a:t>vrátane príspevkov rôznych skupín zdrojov (koniec </a:t>
            </a:r>
            <a:r>
              <a:rPr lang="sk-SK" dirty="0"/>
              <a:t>roka </a:t>
            </a:r>
            <a:r>
              <a:rPr lang="sk-SK" dirty="0" smtClean="0"/>
              <a:t>202</a:t>
            </a:r>
            <a:r>
              <a:rPr lang="ru-RU" dirty="0"/>
              <a:t>1</a:t>
            </a:r>
            <a:r>
              <a:rPr lang="sk-SK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dirty="0" smtClean="0"/>
              <a:t>Predpovede pre koncentrácie znečisťujúcich látok na základe M</a:t>
            </a:r>
            <a:r>
              <a:rPr lang="en-US" dirty="0" err="1" smtClean="0"/>
              <a:t>achine</a:t>
            </a:r>
            <a:r>
              <a:rPr lang="en-US" dirty="0" smtClean="0"/>
              <a:t>-</a:t>
            </a:r>
            <a:r>
              <a:rPr lang="sk-SK" dirty="0" smtClean="0"/>
              <a:t>L</a:t>
            </a:r>
            <a:r>
              <a:rPr lang="en-US" dirty="0" smtClean="0"/>
              <a:t>earning</a:t>
            </a:r>
            <a:r>
              <a:rPr lang="sk-SK" dirty="0" smtClean="0"/>
              <a:t> </a:t>
            </a:r>
            <a:r>
              <a:rPr lang="sk-SK" dirty="0"/>
              <a:t>(koniec roka </a:t>
            </a:r>
            <a:r>
              <a:rPr lang="sk-SK" dirty="0" smtClean="0"/>
              <a:t>202</a:t>
            </a:r>
            <a:r>
              <a:rPr lang="ru-RU" dirty="0"/>
              <a:t>1</a:t>
            </a:r>
            <a:r>
              <a:rPr lang="ru-RU" dirty="0" smtClean="0"/>
              <a:t> </a:t>
            </a:r>
            <a:r>
              <a:rPr lang="ru-RU" dirty="0"/>
              <a:t>/</a:t>
            </a:r>
            <a:r>
              <a:rPr lang="en-US" dirty="0" err="1"/>
              <a:t>za</a:t>
            </a:r>
            <a:r>
              <a:rPr lang="sk-SK" dirty="0" err="1"/>
              <a:t>čiatok</a:t>
            </a:r>
            <a:r>
              <a:rPr lang="sk-SK" dirty="0"/>
              <a:t> roka </a:t>
            </a:r>
            <a:r>
              <a:rPr lang="sk-SK" dirty="0" smtClean="0"/>
              <a:t>202</a:t>
            </a:r>
            <a:r>
              <a:rPr lang="ru-RU" dirty="0"/>
              <a:t>2</a:t>
            </a:r>
            <a:r>
              <a:rPr lang="sk-SK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dirty="0" err="1" smtClean="0"/>
              <a:t>AtmoPlan</a:t>
            </a:r>
            <a:r>
              <a:rPr lang="sk-SK" dirty="0" smtClean="0"/>
              <a:t> pre posudzovateľov kvality ovzdušia </a:t>
            </a:r>
            <a:r>
              <a:rPr lang="sk-SK" dirty="0"/>
              <a:t>(koniec roka </a:t>
            </a:r>
            <a:r>
              <a:rPr lang="sk-SK" dirty="0" smtClean="0"/>
              <a:t>202</a:t>
            </a:r>
            <a:r>
              <a:rPr lang="ru-RU" dirty="0"/>
              <a:t>1</a:t>
            </a:r>
            <a:r>
              <a:rPr lang="ru-RU" dirty="0" smtClean="0"/>
              <a:t> </a:t>
            </a:r>
            <a:r>
              <a:rPr lang="ru-RU" dirty="0"/>
              <a:t>/</a:t>
            </a:r>
            <a:r>
              <a:rPr lang="en-US" dirty="0" err="1"/>
              <a:t>za</a:t>
            </a:r>
            <a:r>
              <a:rPr lang="sk-SK" dirty="0" err="1"/>
              <a:t>čiatok</a:t>
            </a:r>
            <a:r>
              <a:rPr lang="sk-SK" dirty="0"/>
              <a:t> roka </a:t>
            </a:r>
            <a:r>
              <a:rPr lang="sk-SK" dirty="0" smtClean="0"/>
              <a:t>202</a:t>
            </a:r>
            <a:r>
              <a:rPr lang="ru-RU" dirty="0"/>
              <a:t>2</a:t>
            </a:r>
            <a:r>
              <a:rPr lang="sk-SK" dirty="0" smtClean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sk-SK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sk-SK" dirty="0" smtClean="0"/>
              <a:t>Predpovede </a:t>
            </a:r>
            <a:r>
              <a:rPr lang="sk-SK" dirty="0" smtClean="0"/>
              <a:t>a analýzy na základe </a:t>
            </a:r>
            <a:r>
              <a:rPr lang="sk-SK" dirty="0" err="1" smtClean="0"/>
              <a:t>chemicko</a:t>
            </a:r>
            <a:r>
              <a:rPr lang="en-US" dirty="0"/>
              <a:t>-</a:t>
            </a:r>
            <a:r>
              <a:rPr lang="sk-SK" dirty="0" smtClean="0"/>
              <a:t>transportného modelu</a:t>
            </a:r>
            <a:r>
              <a:rPr lang="en-US" dirty="0" smtClean="0"/>
              <a:t> CMAQ </a:t>
            </a:r>
            <a:r>
              <a:rPr lang="sk-SK" dirty="0" smtClean="0"/>
              <a:t>a modelu ALADIN (202</a:t>
            </a:r>
            <a:r>
              <a:rPr lang="en-US" dirty="0"/>
              <a:t>3</a:t>
            </a:r>
            <a:r>
              <a:rPr lang="sk-SK" dirty="0" smtClean="0"/>
              <a:t>)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037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0" y="841824"/>
            <a:ext cx="8834782" cy="604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sk-SK" dirty="0"/>
              <a:t>Krajčovičová J., </a:t>
            </a:r>
            <a:r>
              <a:rPr lang="sk-SK" dirty="0" err="1"/>
              <a:t>Matejovičová</a:t>
            </a:r>
            <a:r>
              <a:rPr lang="sk-SK" dirty="0"/>
              <a:t> J., Nemček V., 2020, </a:t>
            </a:r>
            <a:r>
              <a:rPr lang="sk-SK" b="1" dirty="0" err="1"/>
              <a:t>High-resolution</a:t>
            </a:r>
            <a:r>
              <a:rPr lang="sk-SK" b="1" dirty="0"/>
              <a:t> </a:t>
            </a:r>
            <a:r>
              <a:rPr lang="sk-SK" b="1" dirty="0" err="1"/>
              <a:t>residential</a:t>
            </a:r>
            <a:r>
              <a:rPr lang="sk-SK" b="1" dirty="0"/>
              <a:t> </a:t>
            </a:r>
            <a:r>
              <a:rPr lang="sk-SK" b="1" dirty="0" err="1"/>
              <a:t>emission</a:t>
            </a:r>
            <a:r>
              <a:rPr lang="sk-SK" b="1" dirty="0"/>
              <a:t> model </a:t>
            </a:r>
            <a:r>
              <a:rPr lang="sk-SK" b="1" dirty="0" err="1"/>
              <a:t>for</a:t>
            </a:r>
            <a:r>
              <a:rPr lang="sk-SK" b="1" dirty="0"/>
              <a:t> </a:t>
            </a:r>
            <a:r>
              <a:rPr lang="sk-SK" b="1" dirty="0" err="1"/>
              <a:t>use</a:t>
            </a:r>
            <a:r>
              <a:rPr lang="sk-SK" b="1" dirty="0"/>
              <a:t> in </a:t>
            </a:r>
            <a:r>
              <a:rPr lang="sk-SK" b="1" dirty="0" err="1"/>
              <a:t>the</a:t>
            </a:r>
            <a:r>
              <a:rPr lang="sk-SK" b="1" dirty="0"/>
              <a:t> </a:t>
            </a:r>
            <a:r>
              <a:rPr lang="sk-SK" b="1" dirty="0" err="1"/>
              <a:t>air</a:t>
            </a:r>
            <a:r>
              <a:rPr lang="sk-SK" b="1" dirty="0"/>
              <a:t> </a:t>
            </a:r>
            <a:r>
              <a:rPr lang="sk-SK" b="1" dirty="0" err="1"/>
              <a:t>quality</a:t>
            </a:r>
            <a:r>
              <a:rPr lang="sk-SK" b="1" dirty="0"/>
              <a:t> </a:t>
            </a:r>
            <a:r>
              <a:rPr lang="sk-SK" b="1" dirty="0" err="1"/>
              <a:t>modelling</a:t>
            </a:r>
            <a:r>
              <a:rPr lang="sk-SK" dirty="0"/>
              <a:t>, Meteorologický časopis, Ročník 23, číslo 1, ISSN 1335-339Х, dostupné: http://www.shmu.sk/sk/?page=31, posledný prístup 19.8.20.</a:t>
            </a:r>
          </a:p>
          <a:p>
            <a:pPr algn="just"/>
            <a:endParaRPr lang="en-US" dirty="0"/>
          </a:p>
          <a:p>
            <a:pPr algn="just"/>
            <a:r>
              <a:rPr lang="sk-SK" dirty="0" smtClean="0"/>
              <a:t>Krajčovičová, </a:t>
            </a:r>
            <a:r>
              <a:rPr lang="sk-SK" dirty="0"/>
              <a:t>J. </a:t>
            </a:r>
            <a:r>
              <a:rPr lang="sk-SK" dirty="0" err="1"/>
              <a:t>Matejovičova</a:t>
            </a:r>
            <a:r>
              <a:rPr lang="sk-SK" dirty="0"/>
              <a:t>, J., </a:t>
            </a:r>
            <a:r>
              <a:rPr lang="sk-SK" dirty="0" err="1"/>
              <a:t>Kremler</a:t>
            </a:r>
            <a:r>
              <a:rPr lang="sk-SK" dirty="0"/>
              <a:t>, M. Nemček, V. 2016: </a:t>
            </a:r>
            <a:r>
              <a:rPr lang="sk-SK" b="1" dirty="0"/>
              <a:t>Air </a:t>
            </a:r>
            <a:r>
              <a:rPr lang="sk-SK" b="1" dirty="0" err="1"/>
              <a:t>quality</a:t>
            </a:r>
            <a:r>
              <a:rPr lang="sk-SK" b="1" dirty="0"/>
              <a:t> modeling of </a:t>
            </a:r>
            <a:r>
              <a:rPr lang="sk-SK" b="1" dirty="0" err="1"/>
              <a:t>non-attainment</a:t>
            </a:r>
            <a:r>
              <a:rPr lang="sk-SK" b="1" dirty="0"/>
              <a:t> </a:t>
            </a:r>
            <a:r>
              <a:rPr lang="sk-SK" b="1" dirty="0" err="1"/>
              <a:t>areas</a:t>
            </a:r>
            <a:r>
              <a:rPr lang="sk-SK" b="1" dirty="0"/>
              <a:t> as a </a:t>
            </a:r>
            <a:r>
              <a:rPr lang="sk-SK" b="1" dirty="0" err="1"/>
              <a:t>basis</a:t>
            </a:r>
            <a:r>
              <a:rPr lang="sk-SK" b="1" dirty="0"/>
              <a:t> </a:t>
            </a:r>
            <a:r>
              <a:rPr lang="sk-SK" b="1" dirty="0" err="1"/>
              <a:t>for</a:t>
            </a:r>
            <a:r>
              <a:rPr lang="sk-SK" b="1" dirty="0"/>
              <a:t> </a:t>
            </a:r>
            <a:r>
              <a:rPr lang="sk-SK" b="1" dirty="0" err="1"/>
              <a:t>air</a:t>
            </a:r>
            <a:r>
              <a:rPr lang="sk-SK" b="1" dirty="0"/>
              <a:t> </a:t>
            </a:r>
            <a:r>
              <a:rPr lang="sk-SK" b="1" dirty="0" err="1"/>
              <a:t>quality</a:t>
            </a:r>
            <a:r>
              <a:rPr lang="sk-SK" b="1" dirty="0"/>
              <a:t> </a:t>
            </a:r>
            <a:r>
              <a:rPr lang="sk-SK" b="1" dirty="0" err="1"/>
              <a:t>plans</a:t>
            </a:r>
            <a:r>
              <a:rPr lang="sk-SK" dirty="0"/>
              <a:t>. 17th </a:t>
            </a:r>
            <a:r>
              <a:rPr lang="sk-SK" dirty="0" err="1"/>
              <a:t>Conference</a:t>
            </a:r>
            <a:r>
              <a:rPr lang="sk-SK" dirty="0"/>
              <a:t> on </a:t>
            </a:r>
            <a:r>
              <a:rPr lang="sk-SK" dirty="0" err="1"/>
              <a:t>Harmonization</a:t>
            </a:r>
            <a:r>
              <a:rPr lang="sk-SK" dirty="0"/>
              <a:t> </a:t>
            </a:r>
            <a:r>
              <a:rPr lang="sk-SK" dirty="0" err="1"/>
              <a:t>Within</a:t>
            </a:r>
            <a:r>
              <a:rPr lang="sk-SK" dirty="0"/>
              <a:t> </a:t>
            </a:r>
            <a:r>
              <a:rPr lang="sk-SK" dirty="0" err="1"/>
              <a:t>Atmospheric</a:t>
            </a:r>
            <a:r>
              <a:rPr lang="sk-SK" dirty="0"/>
              <a:t> </a:t>
            </a:r>
            <a:r>
              <a:rPr lang="sk-SK" dirty="0" err="1"/>
              <a:t>Dispersion</a:t>
            </a:r>
            <a:r>
              <a:rPr lang="sk-SK" dirty="0"/>
              <a:t> Modeling, </a:t>
            </a:r>
            <a:r>
              <a:rPr lang="sk-SK" dirty="0" err="1"/>
              <a:t>Budapest</a:t>
            </a:r>
            <a:r>
              <a:rPr lang="sk-SK" dirty="0"/>
              <a:t>, </a:t>
            </a:r>
            <a:r>
              <a:rPr lang="sk-SK" dirty="0" err="1"/>
              <a:t>Hungary</a:t>
            </a:r>
            <a:r>
              <a:rPr lang="sk-SK" dirty="0"/>
              <a:t>, 9 – 12 May 2016. </a:t>
            </a:r>
            <a:endParaRPr lang="sk-SK" dirty="0" smtClean="0"/>
          </a:p>
          <a:p>
            <a:pPr algn="just"/>
            <a:endParaRPr lang="sk-SK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Štefánik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2019, 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Kvalita ovzdušia v okresoch SR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Zborník z konferencie Ochrana ovzdušia 2019 p. 67-74.</a:t>
            </a:r>
          </a:p>
          <a:p>
            <a:pPr algn="just">
              <a:spcAft>
                <a:spcPts val="800"/>
              </a:spcAft>
            </a:pP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Štefánik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Matejovičová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 2020a, 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Expozícia znečisťujúcimi látkami PM2,5 na území Slovenska v roku 2017 a počet predčasných úmrtí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Meteorologický časopis, Ročník 23, číslo 1, ISSN 1335-339Х, dostupné: http://www.shmu.sk/sk/?page=31, posledný prístup 19.8.20.</a:t>
            </a:r>
          </a:p>
          <a:p>
            <a:pPr algn="just">
              <a:spcAft>
                <a:spcPts val="800"/>
              </a:spcAft>
            </a:pP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Štefánik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Matejovičová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Krajčovičová, J.,  Šedivá, T., Nemček, V., Beňo, J., 2020b: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Comparison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methods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calculating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NO2 and PM10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transboundary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pollution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by CMAQ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chemical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transport model and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assessment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non-linearity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Atmospheric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Pollution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Volume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11,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6, 2020, </a:t>
            </a:r>
            <a:r>
              <a:rPr lang="sk-SK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Pages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12-23, ISSN 1309-1042, </a:t>
            </a:r>
            <a:r>
              <a:rPr lang="sk-SK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https://doi.org/10.1016/j.apr.2020.02.012</a:t>
            </a:r>
            <a:r>
              <a:rPr lang="sk-SK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Aft>
                <a:spcPts val="800"/>
              </a:spcAft>
            </a:pPr>
            <a:endParaRPr lang="sk-SK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sk-SK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Analýzy:        https</a:t>
            </a:r>
            <a:r>
              <a:rPr lang="sk-SK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://www.shmu.sk/sk/?page=996</a:t>
            </a:r>
            <a:endParaRPr lang="sk-SK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Obdĺžnik 4"/>
          <p:cNvSpPr/>
          <p:nvPr/>
        </p:nvSpPr>
        <p:spPr>
          <a:xfrm>
            <a:off x="-1" y="0"/>
            <a:ext cx="6193183" cy="5078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k-SK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Vybrané publikácie odboru Monitorovanie kvality ovzdušia</a:t>
            </a:r>
            <a:endParaRPr lang="sk-SK" altLang="sk-SK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8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3"/>
          <p:cNvSpPr>
            <a:spLocks noGrp="1"/>
          </p:cNvSpPr>
          <p:nvPr>
            <p:ph type="title"/>
          </p:nvPr>
        </p:nvSpPr>
        <p:spPr>
          <a:xfrm>
            <a:off x="325279" y="66756"/>
            <a:ext cx="827405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sk-SK" altLang="sk-SK" sz="4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OBSAH</a:t>
            </a:r>
          </a:p>
        </p:txBody>
      </p:sp>
      <p:sp>
        <p:nvSpPr>
          <p:cNvPr id="18435" name="BlokTextu 1"/>
          <p:cNvSpPr txBox="1">
            <a:spLocks noChangeArrowheads="1"/>
          </p:cNvSpPr>
          <p:nvPr/>
        </p:nvSpPr>
        <p:spPr bwMode="auto">
          <a:xfrm>
            <a:off x="252412" y="1215068"/>
            <a:ext cx="8891588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sk-SK" altLang="sk-SK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sk-SK" altLang="sk-SK" sz="24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sk-SK" altLang="sk-SK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onitorovanie </a:t>
            </a:r>
            <a:r>
              <a:rPr lang="sk-SK" altLang="sk-SK" sz="2400" b="1" dirty="0">
                <a:latin typeface="Calibri" panose="020F0502020204030204" pitchFamily="34" charset="0"/>
                <a:cs typeface="Calibri" panose="020F0502020204030204" pitchFamily="34" charset="0"/>
              </a:rPr>
              <a:t>kvality </a:t>
            </a:r>
            <a:r>
              <a:rPr lang="sk-SK" altLang="sk-SK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ovzdušia</a:t>
            </a:r>
          </a:p>
          <a:p>
            <a:pPr>
              <a:lnSpc>
                <a:spcPct val="150000"/>
              </a:lnSpc>
            </a:pPr>
            <a:endParaRPr lang="sk-SK" altLang="sk-SK" sz="2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sk-SK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sk-SK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Regionálne modelovanie kvality ovzdušia</a:t>
            </a:r>
            <a:endParaRPr lang="sk-SK" altLang="sk-S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k-SK" altLang="sk-SK" sz="2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sk-SK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altLang="sk-SK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Určenie rizikových obcí</a:t>
            </a:r>
          </a:p>
          <a:p>
            <a:pPr>
              <a:lnSpc>
                <a:spcPct val="150000"/>
              </a:lnSpc>
            </a:pPr>
            <a:endParaRPr lang="sk-SK" altLang="sk-SK" sz="2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sk-SK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GB" altLang="sk-SK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sz="2400" b="1" dirty="0">
                <a:latin typeface="Calibri" panose="020F0502020204030204" pitchFamily="34" charset="0"/>
                <a:cs typeface="Calibri" panose="020F0502020204030204" pitchFamily="34" charset="0"/>
              </a:rPr>
              <a:t>Lokálne modelovanie kvality ovzdušia</a:t>
            </a:r>
            <a:endParaRPr lang="sk-SK" altLang="sk-S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sk-SK" altLang="sk-SK" sz="24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GB" altLang="sk-SK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GB" altLang="sk-SK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 </a:t>
            </a:r>
            <a:r>
              <a:rPr lang="sk-SK" altLang="sk-SK" sz="24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KOSYMOKO</a:t>
            </a:r>
            <a:endParaRPr lang="sk-SK" altLang="sk-SK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43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40" y="3878469"/>
            <a:ext cx="5225360" cy="2938987"/>
          </a:xfrm>
          <a:prstGeom prst="rect">
            <a:avLst/>
          </a:prstGeom>
        </p:spPr>
      </p:pic>
      <p:sp>
        <p:nvSpPr>
          <p:cNvPr id="18434" name="Nadpis 3"/>
          <p:cNvSpPr>
            <a:spLocks noGrp="1"/>
          </p:cNvSpPr>
          <p:nvPr>
            <p:ph type="title"/>
          </p:nvPr>
        </p:nvSpPr>
        <p:spPr>
          <a:xfrm>
            <a:off x="0" y="0"/>
            <a:ext cx="4978400" cy="549275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sk-SK" altLang="sk-SK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sk-SK" altLang="sk-SK" sz="1800" b="1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sk-SK" altLang="sk-SK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onitorovanie kvality ovzdušia</a:t>
            </a:r>
          </a:p>
        </p:txBody>
      </p:sp>
      <p:sp>
        <p:nvSpPr>
          <p:cNvPr id="2" name="BlokTextu 1"/>
          <p:cNvSpPr txBox="1"/>
          <p:nvPr/>
        </p:nvSpPr>
        <p:spPr>
          <a:xfrm>
            <a:off x="0" y="681796"/>
            <a:ext cx="8891588" cy="5632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sk-SK" altLang="sk-SK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Monitorovacia sieť SHMÚ </a:t>
            </a:r>
            <a:r>
              <a:rPr lang="sk-SK" altLang="sk-SK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sk-SK" altLang="sk-SK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NMSKO </a:t>
            </a:r>
            <a:r>
              <a:rPr lang="sk-SK" altLang="sk-SK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okolo</a:t>
            </a:r>
            <a:r>
              <a:rPr lang="en-US" altLang="sk-SK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45</a:t>
            </a:r>
            <a:r>
              <a:rPr lang="sk-SK" altLang="sk-SK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staníc</a:t>
            </a:r>
            <a:r>
              <a:rPr lang="en-US" altLang="sk-SK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sk-SK" altLang="sk-SK" sz="20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súčasnosti, merania sú povinné v rámci smernice EÚ, Zákon o ovzduší </a:t>
            </a:r>
            <a:endParaRPr lang="en-US" altLang="sk-SK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endParaRPr lang="en-US" altLang="sk-SK" sz="20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sk-SK" altLang="sk-SK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  </a:t>
            </a:r>
            <a:r>
              <a:rPr lang="sk-SK" altLang="sk-SK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Merania sú relatívne presné a poskytované údaje spoľahlivé</a:t>
            </a:r>
          </a:p>
          <a:p>
            <a:pPr>
              <a:lnSpc>
                <a:spcPct val="150000"/>
              </a:lnSpc>
              <a:defRPr/>
            </a:pPr>
            <a:endParaRPr lang="sk-SK" altLang="sk-SK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sk-SK" altLang="sk-SK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  </a:t>
            </a:r>
            <a:r>
              <a:rPr lang="sk-SK" altLang="sk-SK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Údaje sú nevyhnutné pre validáciu </a:t>
            </a:r>
            <a:r>
              <a:rPr lang="sk-SK" altLang="sk-SK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modelov</a:t>
            </a:r>
          </a:p>
          <a:p>
            <a:pPr>
              <a:lnSpc>
                <a:spcPct val="150000"/>
              </a:lnSpc>
              <a:defRPr/>
            </a:pPr>
            <a:endParaRPr lang="sk-SK" altLang="sk-SK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sk-SK" altLang="sk-SK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Neumožňuje dostatočne pokryť celé územie SR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sk-SK" altLang="sk-SK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sk-SK" altLang="sk-SK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Nedokáže </a:t>
            </a:r>
            <a:r>
              <a:rPr lang="sk-SK" altLang="sk-SK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dobre určiť zdroje znečistenia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sk-SK" altLang="sk-SK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r>
              <a:rPr lang="sk-SK" altLang="sk-SK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Stanice </a:t>
            </a:r>
            <a:r>
              <a:rPr lang="sk-SK" altLang="sk-SK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sú relatívne drahé</a:t>
            </a:r>
          </a:p>
          <a:p>
            <a:pPr marL="285750" indent="-285750">
              <a:lnSpc>
                <a:spcPct val="150000"/>
              </a:lnSpc>
              <a:buFontTx/>
              <a:buChar char="-"/>
              <a:defRPr/>
            </a:pPr>
            <a:endParaRPr lang="sk-SK" altLang="sk-SK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5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 txBox="1">
            <a:spLocks/>
          </p:cNvSpPr>
          <p:nvPr/>
        </p:nvSpPr>
        <p:spPr>
          <a:xfrm>
            <a:off x="0" y="0"/>
            <a:ext cx="7422776" cy="54927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altLang="sk-SK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1. Monitorovanie kvality ovzdušia: analýzy z nameraných údajov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35339" y="1042505"/>
            <a:ext cx="906890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dirty="0" smtClean="0"/>
              <a:t>Okrem poskytovania </a:t>
            </a:r>
            <a:r>
              <a:rPr lang="sk-SK" i="1" dirty="0" smtClean="0"/>
              <a:t>holých</a:t>
            </a:r>
            <a:r>
              <a:rPr lang="sk-SK" dirty="0" smtClean="0"/>
              <a:t> dát poskytuje SHMÚ aj rôzne analýzy:</a:t>
            </a:r>
          </a:p>
          <a:p>
            <a:pPr algn="just"/>
            <a:endParaRPr lang="sk-SK" dirty="0" smtClean="0"/>
          </a:p>
          <a:p>
            <a:pPr algn="just"/>
            <a:endParaRPr lang="sk-SK" dirty="0" smtClean="0"/>
          </a:p>
          <a:p>
            <a:pPr algn="just"/>
            <a:r>
              <a:rPr lang="sk-SK" b="1" dirty="0" err="1"/>
              <a:t>Sezonalita</a:t>
            </a:r>
            <a:r>
              <a:rPr lang="sk-SK" b="1" dirty="0"/>
              <a:t> kvality ovzdušia na </a:t>
            </a:r>
            <a:r>
              <a:rPr lang="sk-SK" b="1" dirty="0" smtClean="0"/>
              <a:t>Slovensku</a:t>
            </a:r>
            <a:r>
              <a:rPr lang="sk-SK" dirty="0" smtClean="0"/>
              <a:t>, </a:t>
            </a:r>
            <a:r>
              <a:rPr lang="sk-SK" sz="1400" i="1" dirty="0" smtClean="0"/>
              <a:t>(Tereza </a:t>
            </a:r>
            <a:r>
              <a:rPr lang="sk-SK" sz="1400" i="1" dirty="0"/>
              <a:t>Šedivá, Dušan </a:t>
            </a:r>
            <a:r>
              <a:rPr lang="sk-SK" sz="1400" i="1" dirty="0" smtClean="0"/>
              <a:t>Štefánik</a:t>
            </a:r>
            <a:r>
              <a:rPr lang="en-US" sz="1400" i="1" dirty="0"/>
              <a:t>;</a:t>
            </a:r>
            <a:r>
              <a:rPr lang="sk-SK" sz="1400" i="1" dirty="0" smtClean="0"/>
              <a:t> </a:t>
            </a:r>
            <a:r>
              <a:rPr lang="it-IT" sz="1400" i="1" dirty="0"/>
              <a:t>Konferencia ochrana ovzdušia, Bratislava, hotel BRATISLAVA, </a:t>
            </a:r>
            <a:r>
              <a:rPr lang="it-IT" sz="1400" i="1" dirty="0" smtClean="0"/>
              <a:t>26.11.2020</a:t>
            </a:r>
            <a:r>
              <a:rPr lang="sk-SK" sz="1400" i="1" dirty="0" smtClean="0"/>
              <a:t>)</a:t>
            </a:r>
          </a:p>
          <a:p>
            <a:pPr algn="just"/>
            <a:endParaRPr lang="sk-SK" i="1" dirty="0"/>
          </a:p>
          <a:p>
            <a:pPr algn="just"/>
            <a:r>
              <a:rPr lang="sk-SK" b="1" dirty="0" smtClean="0"/>
              <a:t>Vplyv opatrení na zamedzenie šírenia ochorenia Covid-19 na koncentrácie znečisťujúcich látok</a:t>
            </a:r>
            <a:br>
              <a:rPr lang="sk-SK" b="1" dirty="0" smtClean="0"/>
            </a:br>
            <a:r>
              <a:rPr lang="sk-SK" b="1" dirty="0" smtClean="0"/>
              <a:t>na Slovensku - analýza </a:t>
            </a:r>
            <a:r>
              <a:rPr lang="sk-SK" b="1" dirty="0"/>
              <a:t>prvého mesiaca</a:t>
            </a:r>
            <a:r>
              <a:rPr lang="sk-SK" dirty="0"/>
              <a:t>, </a:t>
            </a:r>
            <a:r>
              <a:rPr lang="sk-SK" sz="1400" i="1" dirty="0"/>
              <a:t>(Juraj Beňo, Dušan </a:t>
            </a:r>
            <a:r>
              <a:rPr lang="sk-SK" sz="1400" i="1" dirty="0" smtClean="0"/>
              <a:t>Štefánik</a:t>
            </a:r>
            <a:r>
              <a:rPr lang="en-US" sz="1400" i="1" dirty="0" smtClean="0"/>
              <a:t>;</a:t>
            </a:r>
            <a:r>
              <a:rPr lang="sk-SK" sz="1400" i="1" dirty="0" smtClean="0"/>
              <a:t> Mete</a:t>
            </a:r>
            <a:r>
              <a:rPr lang="en-US" sz="1400" i="1" dirty="0" smtClean="0"/>
              <a:t>o</a:t>
            </a:r>
            <a:r>
              <a:rPr lang="sk-SK" sz="1400" i="1" dirty="0" err="1" smtClean="0"/>
              <a:t>rologický</a:t>
            </a:r>
            <a:r>
              <a:rPr lang="sk-SK" sz="1400" i="1" dirty="0" smtClean="0"/>
              <a:t> časopis SHMU 2020, 23</a:t>
            </a:r>
            <a:r>
              <a:rPr lang="en-US" sz="1400" i="1" dirty="0" smtClean="0"/>
              <a:t>/1</a:t>
            </a:r>
            <a:r>
              <a:rPr lang="sk-SK" sz="1400" i="1" dirty="0" smtClean="0"/>
              <a:t>)</a:t>
            </a:r>
            <a:endParaRPr lang="en-US" sz="1400" i="1" dirty="0" smtClean="0"/>
          </a:p>
          <a:p>
            <a:pPr algn="just"/>
            <a:endParaRPr lang="sk-SK" i="1" dirty="0" smtClean="0"/>
          </a:p>
          <a:p>
            <a:pPr algn="just"/>
            <a:r>
              <a:rPr lang="sk-SK" b="1" dirty="0" err="1"/>
              <a:t>Benzo</a:t>
            </a:r>
            <a:r>
              <a:rPr lang="sk-SK" b="1" dirty="0"/>
              <a:t>(a)</a:t>
            </a:r>
            <a:r>
              <a:rPr lang="sk-SK" b="1" dirty="0" err="1"/>
              <a:t>pyrén</a:t>
            </a:r>
            <a:r>
              <a:rPr lang="sk-SK" b="1" dirty="0"/>
              <a:t> na </a:t>
            </a:r>
            <a:r>
              <a:rPr lang="sk-SK" b="1" dirty="0" smtClean="0"/>
              <a:t>Slovensku</a:t>
            </a:r>
            <a:r>
              <a:rPr lang="sk-SK" dirty="0" smtClean="0"/>
              <a:t>, </a:t>
            </a:r>
            <a:r>
              <a:rPr lang="sk-SK" sz="1400" i="1" dirty="0" smtClean="0"/>
              <a:t>(Jana </a:t>
            </a:r>
            <a:r>
              <a:rPr lang="sk-SK" sz="1400" i="1" dirty="0"/>
              <a:t>Krajčovičová, Jana </a:t>
            </a:r>
            <a:r>
              <a:rPr lang="sk-SK" sz="1400" i="1" dirty="0" err="1"/>
              <a:t>Matejovičová</a:t>
            </a:r>
            <a:r>
              <a:rPr lang="sk-SK" sz="1400" i="1" dirty="0"/>
              <a:t>, Vladimír </a:t>
            </a:r>
            <a:r>
              <a:rPr lang="sk-SK" sz="1400" i="1" dirty="0" smtClean="0"/>
              <a:t>Nemček</a:t>
            </a:r>
            <a:r>
              <a:rPr lang="en-US" sz="1400" i="1" dirty="0" smtClean="0"/>
              <a:t>;</a:t>
            </a:r>
            <a:r>
              <a:rPr lang="sk-SK" sz="1400" i="1" dirty="0" smtClean="0"/>
              <a:t> </a:t>
            </a:r>
            <a:r>
              <a:rPr lang="sk-SK" sz="1400" i="1" dirty="0"/>
              <a:t>Konferencia ochrana ovzdušia</a:t>
            </a:r>
            <a:r>
              <a:rPr lang="sk-SK" sz="1400" dirty="0"/>
              <a:t>, Štrbské Pleso, 11-13.11.2019</a:t>
            </a:r>
            <a:r>
              <a:rPr lang="sk-SK" sz="1400" i="1" dirty="0" smtClean="0"/>
              <a:t>)</a:t>
            </a:r>
            <a:endParaRPr lang="sk-SK" sz="1400" i="1" dirty="0"/>
          </a:p>
          <a:p>
            <a:pPr algn="just"/>
            <a:endParaRPr lang="en-US" i="1" dirty="0"/>
          </a:p>
          <a:p>
            <a:pPr algn="just"/>
            <a:r>
              <a:rPr lang="sk-SK" b="1" dirty="0" smtClean="0"/>
              <a:t>Expozícia znečisťujúcimi látkami </a:t>
            </a:r>
            <a:r>
              <a:rPr lang="en-US" b="1" dirty="0" smtClean="0"/>
              <a:t>PM</a:t>
            </a:r>
            <a:r>
              <a:rPr lang="sk-SK" b="1" baseline="-25000" dirty="0" smtClean="0"/>
              <a:t>2,5</a:t>
            </a:r>
            <a:r>
              <a:rPr lang="sk-SK" b="1" dirty="0" smtClean="0"/>
              <a:t> na území</a:t>
            </a:r>
            <a:r>
              <a:rPr lang="en-US" b="1" dirty="0" smtClean="0"/>
              <a:t> </a:t>
            </a:r>
            <a:r>
              <a:rPr lang="en-US" b="1" dirty="0" err="1" smtClean="0"/>
              <a:t>Slovenska</a:t>
            </a:r>
            <a:r>
              <a:rPr lang="en-US" b="1" dirty="0" smtClean="0"/>
              <a:t> a </a:t>
            </a:r>
            <a:r>
              <a:rPr lang="en-US" b="1" dirty="0" err="1" smtClean="0"/>
              <a:t>po</a:t>
            </a:r>
            <a:r>
              <a:rPr lang="sk-SK" b="1" dirty="0" err="1" smtClean="0"/>
              <a:t>čet</a:t>
            </a:r>
            <a:r>
              <a:rPr lang="sk-SK" b="1" dirty="0" smtClean="0"/>
              <a:t> predčasných úmrtí </a:t>
            </a:r>
            <a:r>
              <a:rPr lang="en-US" sz="1400" dirty="0" smtClean="0"/>
              <a:t>(</a:t>
            </a:r>
            <a:r>
              <a:rPr lang="sk-SK" sz="1400" i="1" dirty="0"/>
              <a:t>Dušan Štefánik , Jana </a:t>
            </a:r>
            <a:r>
              <a:rPr lang="sk-SK" sz="1400" i="1" dirty="0" err="1" smtClean="0"/>
              <a:t>Matejovičová</a:t>
            </a:r>
            <a:r>
              <a:rPr lang="en-US" sz="1400" i="1" dirty="0"/>
              <a:t>;</a:t>
            </a:r>
            <a:r>
              <a:rPr lang="en-US" sz="1400" i="1" dirty="0" smtClean="0"/>
              <a:t> </a:t>
            </a:r>
            <a:r>
              <a:rPr lang="sk-SK" sz="1400" i="1" dirty="0" smtClean="0"/>
              <a:t> </a:t>
            </a:r>
            <a:r>
              <a:rPr lang="sk-SK" sz="1400" i="1" dirty="0"/>
              <a:t>Mete</a:t>
            </a:r>
            <a:r>
              <a:rPr lang="en-US" sz="1400" i="1" dirty="0"/>
              <a:t>o</a:t>
            </a:r>
            <a:r>
              <a:rPr lang="sk-SK" sz="1400" i="1" dirty="0" err="1"/>
              <a:t>rologický</a:t>
            </a:r>
            <a:r>
              <a:rPr lang="sk-SK" sz="1400" i="1" dirty="0"/>
              <a:t> časopis SHMU 2020, 23</a:t>
            </a:r>
            <a:r>
              <a:rPr lang="en-US" sz="1400" i="1" dirty="0"/>
              <a:t>/1</a:t>
            </a:r>
            <a:r>
              <a:rPr lang="en-US" sz="1400" dirty="0" smtClean="0"/>
              <a:t>)</a:t>
            </a:r>
            <a:endParaRPr lang="sk-SK" sz="1400" dirty="0" smtClean="0"/>
          </a:p>
          <a:p>
            <a:pPr algn="just"/>
            <a:endParaRPr lang="sk-SK" i="1" dirty="0" smtClean="0"/>
          </a:p>
          <a:p>
            <a:pPr algn="just"/>
            <a:r>
              <a:rPr lang="sk-SK" b="1" dirty="0"/>
              <a:t>Využitie družicových </a:t>
            </a:r>
            <a:r>
              <a:rPr lang="sk-SK" b="1" dirty="0" err="1"/>
              <a:t>Sentinel</a:t>
            </a:r>
            <a:r>
              <a:rPr lang="sk-SK" b="1" dirty="0"/>
              <a:t> 5P dát pri posudzovaní kvality ovzdušia v </a:t>
            </a:r>
            <a:r>
              <a:rPr lang="sk-SK" b="1" dirty="0" smtClean="0"/>
              <a:t>SR</a:t>
            </a:r>
            <a:r>
              <a:rPr lang="sk-SK" dirty="0" smtClean="0"/>
              <a:t> </a:t>
            </a:r>
            <a:r>
              <a:rPr lang="sk-SK" sz="1400" i="1" dirty="0" smtClean="0"/>
              <a:t>(Dušan </a:t>
            </a:r>
            <a:r>
              <a:rPr lang="sk-SK" sz="1400" i="1" dirty="0"/>
              <a:t>Štefánik, </a:t>
            </a:r>
            <a:r>
              <a:rPr lang="sk-SK" sz="1400" i="1" dirty="0" smtClean="0"/>
              <a:t>Juraj Beňo</a:t>
            </a:r>
            <a:r>
              <a:rPr lang="en-US" sz="1400" i="1" dirty="0" smtClean="0"/>
              <a:t>;</a:t>
            </a:r>
            <a:r>
              <a:rPr lang="sk-SK" sz="1400" i="1" dirty="0" smtClean="0"/>
              <a:t> </a:t>
            </a:r>
            <a:r>
              <a:rPr lang="it-IT" sz="1400" i="1" dirty="0" smtClean="0"/>
              <a:t>Konferencia </a:t>
            </a:r>
            <a:r>
              <a:rPr lang="it-IT" sz="1400" i="1" dirty="0"/>
              <a:t>ochrana ovzdušia, Bratislava, hotel BRATISLAVA, 26.11.2020</a:t>
            </a:r>
            <a:r>
              <a:rPr lang="sk-SK" sz="1400" i="1" dirty="0"/>
              <a:t>)</a:t>
            </a:r>
            <a:endParaRPr lang="sk-SK" sz="1400" i="1" dirty="0" smtClean="0"/>
          </a:p>
          <a:p>
            <a:endParaRPr lang="sk-SK" sz="1400" i="1" dirty="0" smtClean="0"/>
          </a:p>
          <a:p>
            <a:endParaRPr lang="sk-SK" sz="1400" i="1" dirty="0"/>
          </a:p>
          <a:p>
            <a:endParaRPr lang="sk-SK" sz="1400" i="1" dirty="0" smtClean="0"/>
          </a:p>
          <a:p>
            <a:endParaRPr lang="sk-SK" sz="1400" i="1" dirty="0"/>
          </a:p>
        </p:txBody>
      </p:sp>
    </p:spTree>
    <p:extLst>
      <p:ext uri="{BB962C8B-B14F-4D97-AF65-F5344CB8AC3E}">
        <p14:creationId xmlns:p14="http://schemas.microsoft.com/office/powerpoint/2010/main" val="114412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3"/>
          <p:cNvSpPr>
            <a:spLocks noGrp="1"/>
          </p:cNvSpPr>
          <p:nvPr>
            <p:ph type="title"/>
          </p:nvPr>
        </p:nvSpPr>
        <p:spPr>
          <a:xfrm>
            <a:off x="-11112" y="-4763"/>
            <a:ext cx="4574278" cy="369889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sk-SK" altLang="sk-SK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sk-SK" sz="1800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Regionálne modelovanie kvality ovzdušia</a:t>
            </a:r>
            <a:endParaRPr lang="sk-SK" altLang="sk-SK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3" name="Obdĺžnik 8"/>
          <p:cNvSpPr>
            <a:spLocks noChangeArrowheads="1"/>
          </p:cNvSpPr>
          <p:nvPr/>
        </p:nvSpPr>
        <p:spPr bwMode="auto">
          <a:xfrm>
            <a:off x="2214563" y="5942013"/>
            <a:ext cx="3241675" cy="2889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/>
          </a:p>
        </p:txBody>
      </p:sp>
      <p:sp>
        <p:nvSpPr>
          <p:cNvPr id="20484" name="Obdĺžnik 2"/>
          <p:cNvSpPr>
            <a:spLocks noChangeArrowheads="1"/>
          </p:cNvSpPr>
          <p:nvPr/>
        </p:nvSpPr>
        <p:spPr bwMode="auto">
          <a:xfrm>
            <a:off x="2563813" y="1814513"/>
            <a:ext cx="3240087" cy="319087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/>
          </a:p>
        </p:txBody>
      </p:sp>
      <p:sp>
        <p:nvSpPr>
          <p:cNvPr id="20485" name="Obdĺžnik 8"/>
          <p:cNvSpPr>
            <a:spLocks noChangeArrowheads="1"/>
          </p:cNvSpPr>
          <p:nvPr/>
        </p:nvSpPr>
        <p:spPr bwMode="auto">
          <a:xfrm>
            <a:off x="2543175" y="6330950"/>
            <a:ext cx="3241675" cy="2889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/>
          </a:p>
        </p:txBody>
      </p:sp>
      <p:sp>
        <p:nvSpPr>
          <p:cNvPr id="20486" name="Obdĺžnik 9"/>
          <p:cNvSpPr>
            <a:spLocks noChangeArrowheads="1"/>
          </p:cNvSpPr>
          <p:nvPr/>
        </p:nvSpPr>
        <p:spPr bwMode="auto">
          <a:xfrm>
            <a:off x="6410325" y="1973263"/>
            <a:ext cx="2112963" cy="43910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/>
          </a:p>
        </p:txBody>
      </p:sp>
      <p:pic>
        <p:nvPicPr>
          <p:cNvPr id="20487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2" y="1230313"/>
            <a:ext cx="7140575" cy="485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Obdĺžnik 1"/>
          <p:cNvSpPr>
            <a:spLocks noChangeArrowheads="1"/>
          </p:cNvSpPr>
          <p:nvPr/>
        </p:nvSpPr>
        <p:spPr bwMode="auto">
          <a:xfrm>
            <a:off x="431800" y="1125538"/>
            <a:ext cx="1368425" cy="425767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/>
          </a:p>
        </p:txBody>
      </p:sp>
      <p:sp>
        <p:nvSpPr>
          <p:cNvPr id="20489" name="Obdĺžnik 44"/>
          <p:cNvSpPr>
            <a:spLocks noChangeArrowheads="1"/>
          </p:cNvSpPr>
          <p:nvPr/>
        </p:nvSpPr>
        <p:spPr bwMode="auto">
          <a:xfrm>
            <a:off x="1787525" y="5383213"/>
            <a:ext cx="4860925" cy="117792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/>
          </a:p>
        </p:txBody>
      </p:sp>
      <p:cxnSp>
        <p:nvCxnSpPr>
          <p:cNvPr id="8" name="Rovná spojnica 7"/>
          <p:cNvCxnSpPr>
            <a:cxnSpLocks noChangeShapeType="1"/>
          </p:cNvCxnSpPr>
          <p:nvPr/>
        </p:nvCxnSpPr>
        <p:spPr bwMode="auto">
          <a:xfrm>
            <a:off x="2339975" y="1628775"/>
            <a:ext cx="0" cy="36718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Rovná spojnica 45"/>
          <p:cNvCxnSpPr>
            <a:cxnSpLocks noChangeShapeType="1"/>
          </p:cNvCxnSpPr>
          <p:nvPr/>
        </p:nvCxnSpPr>
        <p:spPr bwMode="auto">
          <a:xfrm>
            <a:off x="2051050" y="1662113"/>
            <a:ext cx="0" cy="367188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Rovná spojnica 46"/>
          <p:cNvCxnSpPr>
            <a:cxnSpLocks noChangeShapeType="1"/>
          </p:cNvCxnSpPr>
          <p:nvPr/>
        </p:nvCxnSpPr>
        <p:spPr bwMode="auto">
          <a:xfrm>
            <a:off x="2627313" y="1628775"/>
            <a:ext cx="0" cy="36718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Rovná spojnica 47"/>
          <p:cNvCxnSpPr>
            <a:cxnSpLocks noChangeShapeType="1"/>
          </p:cNvCxnSpPr>
          <p:nvPr/>
        </p:nvCxnSpPr>
        <p:spPr bwMode="auto">
          <a:xfrm>
            <a:off x="2949575" y="1635125"/>
            <a:ext cx="0" cy="36718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Rovná spojnica 48"/>
          <p:cNvCxnSpPr>
            <a:cxnSpLocks noChangeShapeType="1"/>
          </p:cNvCxnSpPr>
          <p:nvPr/>
        </p:nvCxnSpPr>
        <p:spPr bwMode="auto">
          <a:xfrm>
            <a:off x="3276600" y="1662113"/>
            <a:ext cx="0" cy="367188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Rovná spojnica 49"/>
          <p:cNvCxnSpPr>
            <a:cxnSpLocks noChangeShapeType="1"/>
          </p:cNvCxnSpPr>
          <p:nvPr/>
        </p:nvCxnSpPr>
        <p:spPr bwMode="auto">
          <a:xfrm>
            <a:off x="3563938" y="1628775"/>
            <a:ext cx="0" cy="36718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Rovná spojnica 50"/>
          <p:cNvCxnSpPr>
            <a:cxnSpLocks noChangeShapeType="1"/>
          </p:cNvCxnSpPr>
          <p:nvPr/>
        </p:nvCxnSpPr>
        <p:spPr bwMode="auto">
          <a:xfrm>
            <a:off x="4787900" y="1657350"/>
            <a:ext cx="0" cy="36734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Rovná spojnica 51"/>
          <p:cNvCxnSpPr>
            <a:cxnSpLocks noChangeShapeType="1"/>
          </p:cNvCxnSpPr>
          <p:nvPr/>
        </p:nvCxnSpPr>
        <p:spPr bwMode="auto">
          <a:xfrm>
            <a:off x="5076825" y="1657350"/>
            <a:ext cx="0" cy="36734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Rovná spojnica 52"/>
          <p:cNvCxnSpPr>
            <a:cxnSpLocks noChangeShapeType="1"/>
          </p:cNvCxnSpPr>
          <p:nvPr/>
        </p:nvCxnSpPr>
        <p:spPr bwMode="auto">
          <a:xfrm>
            <a:off x="5364163" y="1628775"/>
            <a:ext cx="0" cy="36718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Rovná spojnica 53"/>
          <p:cNvCxnSpPr>
            <a:cxnSpLocks noChangeShapeType="1"/>
          </p:cNvCxnSpPr>
          <p:nvPr/>
        </p:nvCxnSpPr>
        <p:spPr bwMode="auto">
          <a:xfrm>
            <a:off x="5651500" y="1657350"/>
            <a:ext cx="0" cy="36734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Rovná spojnica 54"/>
          <p:cNvCxnSpPr>
            <a:cxnSpLocks noChangeShapeType="1"/>
          </p:cNvCxnSpPr>
          <p:nvPr/>
        </p:nvCxnSpPr>
        <p:spPr bwMode="auto">
          <a:xfrm>
            <a:off x="5940425" y="1657350"/>
            <a:ext cx="0" cy="36734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Rovná spojnica 55"/>
          <p:cNvCxnSpPr>
            <a:cxnSpLocks noChangeShapeType="1"/>
          </p:cNvCxnSpPr>
          <p:nvPr/>
        </p:nvCxnSpPr>
        <p:spPr bwMode="auto">
          <a:xfrm>
            <a:off x="6227763" y="1662113"/>
            <a:ext cx="0" cy="3671887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Rovná spojnica 56"/>
          <p:cNvCxnSpPr>
            <a:cxnSpLocks noChangeShapeType="1"/>
          </p:cNvCxnSpPr>
          <p:nvPr/>
        </p:nvCxnSpPr>
        <p:spPr bwMode="auto">
          <a:xfrm>
            <a:off x="3851275" y="1628775"/>
            <a:ext cx="0" cy="367188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Rovná spojnica 57"/>
          <p:cNvCxnSpPr>
            <a:cxnSpLocks noChangeShapeType="1"/>
          </p:cNvCxnSpPr>
          <p:nvPr/>
        </p:nvCxnSpPr>
        <p:spPr bwMode="auto">
          <a:xfrm>
            <a:off x="4211638" y="1657350"/>
            <a:ext cx="0" cy="36734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Rovná spojnica 58"/>
          <p:cNvCxnSpPr>
            <a:cxnSpLocks noChangeShapeType="1"/>
          </p:cNvCxnSpPr>
          <p:nvPr/>
        </p:nvCxnSpPr>
        <p:spPr bwMode="auto">
          <a:xfrm>
            <a:off x="4500563" y="1657350"/>
            <a:ext cx="0" cy="3673475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Rovná spojnica 60"/>
          <p:cNvCxnSpPr>
            <a:cxnSpLocks noChangeShapeType="1"/>
          </p:cNvCxnSpPr>
          <p:nvPr/>
        </p:nvCxnSpPr>
        <p:spPr bwMode="auto">
          <a:xfrm>
            <a:off x="1787525" y="1835150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Rovná spojnica 62"/>
          <p:cNvCxnSpPr>
            <a:cxnSpLocks noChangeShapeType="1"/>
          </p:cNvCxnSpPr>
          <p:nvPr/>
        </p:nvCxnSpPr>
        <p:spPr bwMode="auto">
          <a:xfrm>
            <a:off x="1800225" y="2060575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Rovná spojnica 63"/>
          <p:cNvCxnSpPr>
            <a:cxnSpLocks noChangeShapeType="1"/>
          </p:cNvCxnSpPr>
          <p:nvPr/>
        </p:nvCxnSpPr>
        <p:spPr bwMode="auto">
          <a:xfrm>
            <a:off x="1800225" y="2492375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Rovná spojnica 64"/>
          <p:cNvCxnSpPr>
            <a:cxnSpLocks noChangeShapeType="1"/>
          </p:cNvCxnSpPr>
          <p:nvPr/>
        </p:nvCxnSpPr>
        <p:spPr bwMode="auto">
          <a:xfrm>
            <a:off x="1800225" y="2708275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Rovná spojnica 65"/>
          <p:cNvCxnSpPr>
            <a:cxnSpLocks noChangeShapeType="1"/>
          </p:cNvCxnSpPr>
          <p:nvPr/>
        </p:nvCxnSpPr>
        <p:spPr bwMode="auto">
          <a:xfrm>
            <a:off x="1800225" y="2276475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Rovná spojnica 66"/>
          <p:cNvCxnSpPr>
            <a:cxnSpLocks noChangeShapeType="1"/>
          </p:cNvCxnSpPr>
          <p:nvPr/>
        </p:nvCxnSpPr>
        <p:spPr bwMode="auto">
          <a:xfrm>
            <a:off x="1787525" y="2997200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Rovná spojnica 67"/>
          <p:cNvCxnSpPr>
            <a:cxnSpLocks noChangeShapeType="1"/>
          </p:cNvCxnSpPr>
          <p:nvPr/>
        </p:nvCxnSpPr>
        <p:spPr bwMode="auto">
          <a:xfrm>
            <a:off x="1787525" y="3284538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Rovná spojnica 68"/>
          <p:cNvCxnSpPr>
            <a:cxnSpLocks noChangeShapeType="1"/>
          </p:cNvCxnSpPr>
          <p:nvPr/>
        </p:nvCxnSpPr>
        <p:spPr bwMode="auto">
          <a:xfrm>
            <a:off x="1800225" y="3573463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Rovná spojnica 69"/>
          <p:cNvCxnSpPr>
            <a:cxnSpLocks noChangeShapeType="1"/>
          </p:cNvCxnSpPr>
          <p:nvPr/>
        </p:nvCxnSpPr>
        <p:spPr bwMode="auto">
          <a:xfrm>
            <a:off x="1800225" y="3860800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Rovná spojnica 70"/>
          <p:cNvCxnSpPr>
            <a:cxnSpLocks noChangeShapeType="1"/>
          </p:cNvCxnSpPr>
          <p:nvPr/>
        </p:nvCxnSpPr>
        <p:spPr bwMode="auto">
          <a:xfrm>
            <a:off x="1800225" y="4149725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Rovná spojnica 71"/>
          <p:cNvCxnSpPr>
            <a:cxnSpLocks noChangeShapeType="1"/>
          </p:cNvCxnSpPr>
          <p:nvPr/>
        </p:nvCxnSpPr>
        <p:spPr bwMode="auto">
          <a:xfrm>
            <a:off x="1787525" y="4437063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Rovná spojnica 72"/>
          <p:cNvCxnSpPr>
            <a:cxnSpLocks noChangeShapeType="1"/>
          </p:cNvCxnSpPr>
          <p:nvPr/>
        </p:nvCxnSpPr>
        <p:spPr bwMode="auto">
          <a:xfrm>
            <a:off x="1800225" y="4724400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Rovná spojnica 73"/>
          <p:cNvCxnSpPr>
            <a:cxnSpLocks noChangeShapeType="1"/>
          </p:cNvCxnSpPr>
          <p:nvPr/>
        </p:nvCxnSpPr>
        <p:spPr bwMode="auto">
          <a:xfrm>
            <a:off x="1800225" y="5013325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Rovná spojnica 74"/>
          <p:cNvCxnSpPr>
            <a:cxnSpLocks noChangeShapeType="1"/>
          </p:cNvCxnSpPr>
          <p:nvPr/>
        </p:nvCxnSpPr>
        <p:spPr bwMode="auto">
          <a:xfrm>
            <a:off x="1800225" y="5330825"/>
            <a:ext cx="4716463" cy="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BlokTextu 61"/>
          <p:cNvSpPr txBox="1">
            <a:spLocks noChangeArrowheads="1"/>
          </p:cNvSpPr>
          <p:nvPr/>
        </p:nvSpPr>
        <p:spPr bwMode="auto">
          <a:xfrm>
            <a:off x="431800" y="5967413"/>
            <a:ext cx="82438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sk-SK" altLang="sk-SK"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počíta s rozdelením skutočného sveta na bunky</a:t>
            </a:r>
          </a:p>
        </p:txBody>
      </p:sp>
    </p:spTree>
    <p:extLst>
      <p:ext uri="{BB962C8B-B14F-4D97-AF65-F5344CB8AC3E}">
        <p14:creationId xmlns:p14="http://schemas.microsoft.com/office/powerpoint/2010/main" val="5964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3"/>
          <p:cNvSpPr>
            <a:spLocks noGrp="1"/>
          </p:cNvSpPr>
          <p:nvPr>
            <p:ph type="title"/>
          </p:nvPr>
        </p:nvSpPr>
        <p:spPr>
          <a:xfrm>
            <a:off x="-11113" y="-4763"/>
            <a:ext cx="6773464" cy="34946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sk-SK" altLang="sk-SK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sk-SK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sz="1800" b="1" dirty="0">
                <a:latin typeface="Calibri" panose="020F0502020204030204" pitchFamily="34" charset="0"/>
                <a:cs typeface="Calibri" panose="020F0502020204030204" pitchFamily="34" charset="0"/>
              </a:rPr>
              <a:t>Regionálne modelovanie kvality </a:t>
            </a:r>
            <a:r>
              <a:rPr lang="sk-SK" altLang="sk-SK" sz="1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ovzdušia: chemicko-transportné modely</a:t>
            </a:r>
            <a:endParaRPr lang="sk-SK" altLang="sk-SK" sz="1800" b="1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BlokTextu 25"/>
          <p:cNvSpPr txBox="1"/>
          <p:nvPr/>
        </p:nvSpPr>
        <p:spPr bwMode="auto">
          <a:xfrm>
            <a:off x="4248150" y="2662238"/>
            <a:ext cx="7921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sk-SK" sz="2800" dirty="0">
                <a:solidFill>
                  <a:schemeClr val="tx1"/>
                </a:solidFill>
                <a:latin typeface="+mn-lt"/>
                <a:cs typeface="Calibri" panose="020F0502020204030204" pitchFamily="34" charset="0"/>
              </a:rPr>
              <a:t>=</a:t>
            </a:r>
          </a:p>
        </p:txBody>
      </p:sp>
      <p:pic>
        <p:nvPicPr>
          <p:cNvPr id="22533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" y="1193800"/>
            <a:ext cx="5599113" cy="315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BlokTextu 28"/>
          <p:cNvSpPr txBox="1">
            <a:spLocks noChangeArrowheads="1"/>
          </p:cNvSpPr>
          <p:nvPr/>
        </p:nvSpPr>
        <p:spPr bwMode="auto">
          <a:xfrm>
            <a:off x="896938" y="792163"/>
            <a:ext cx="1863725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GB" altLang="sk-SK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Emisie</a:t>
            </a:r>
            <a:endParaRPr lang="sk-SK" altLang="sk-SK" sz="3200" dirty="0">
              <a:solidFill>
                <a:schemeClr val="tx1"/>
              </a:solidFill>
            </a:endParaRPr>
          </a:p>
        </p:txBody>
      </p:sp>
      <p:sp>
        <p:nvSpPr>
          <p:cNvPr id="22535" name="Obdĺžnik 26"/>
          <p:cNvSpPr>
            <a:spLocks noChangeArrowheads="1"/>
          </p:cNvSpPr>
          <p:nvPr/>
        </p:nvSpPr>
        <p:spPr bwMode="auto">
          <a:xfrm>
            <a:off x="3546702" y="1285947"/>
            <a:ext cx="1620838" cy="19161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sk-SK" altLang="sk-SK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85" y="505836"/>
            <a:ext cx="5101864" cy="6602412"/>
          </a:xfrm>
          <a:prstGeom prst="rect">
            <a:avLst/>
          </a:prstGeom>
        </p:spPr>
      </p:pic>
      <p:sp>
        <p:nvSpPr>
          <p:cNvPr id="22536" name="BlokTextu 2"/>
          <p:cNvSpPr txBox="1">
            <a:spLocks noChangeArrowheads="1"/>
          </p:cNvSpPr>
          <p:nvPr/>
        </p:nvSpPr>
        <p:spPr bwMode="auto">
          <a:xfrm>
            <a:off x="640522" y="3603695"/>
            <a:ext cx="8054270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k-SK" altLang="sk-SK" sz="2800" dirty="0">
                <a:solidFill>
                  <a:schemeClr val="tx1"/>
                </a:solidFill>
                <a:latin typeface="Arial" panose="020B0604020202020204" pitchFamily="34" charset="0"/>
              </a:rPr>
              <a:t>Koncentrácie znečisťujúcich látok</a:t>
            </a:r>
            <a:endParaRPr lang="sk-SK" altLang="sk-SK" sz="2800" dirty="0">
              <a:solidFill>
                <a:schemeClr val="tx1"/>
              </a:solidFill>
            </a:endParaRPr>
          </a:p>
        </p:txBody>
      </p:sp>
      <p:sp>
        <p:nvSpPr>
          <p:cNvPr id="22537" name="BlokTextu 31"/>
          <p:cNvSpPr txBox="1">
            <a:spLocks noChangeArrowheads="1"/>
          </p:cNvSpPr>
          <p:nvPr/>
        </p:nvSpPr>
        <p:spPr bwMode="auto">
          <a:xfrm>
            <a:off x="3814169" y="3099854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sk-SK" altLang="sk-SK" sz="2800" dirty="0">
                <a:solidFill>
                  <a:schemeClr val="tx1"/>
                </a:solidFill>
                <a:latin typeface="Arial" panose="020B0604020202020204" pitchFamily="34" charset="0"/>
              </a:rPr>
              <a:t>=</a:t>
            </a:r>
          </a:p>
        </p:txBody>
      </p:sp>
      <p:pic>
        <p:nvPicPr>
          <p:cNvPr id="22538" name="Obrázo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631" y="4096852"/>
            <a:ext cx="4103868" cy="274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BlokTextu 5"/>
          <p:cNvSpPr txBox="1">
            <a:spLocks noChangeArrowheads="1"/>
          </p:cNvSpPr>
          <p:nvPr/>
        </p:nvSpPr>
        <p:spPr bwMode="auto">
          <a:xfrm>
            <a:off x="5674947" y="792162"/>
            <a:ext cx="3036887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/>
          <a:p>
            <a:r>
              <a:rPr lang="en-GB" altLang="sk-SK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Meteorol</a:t>
            </a:r>
            <a:r>
              <a:rPr lang="sk-SK" altLang="sk-SK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ógia</a:t>
            </a:r>
            <a:endParaRPr lang="sk-SK" altLang="sk-SK" sz="3200" dirty="0">
              <a:solidFill>
                <a:schemeClr val="tx1"/>
              </a:solidFill>
            </a:endParaRPr>
          </a:p>
        </p:txBody>
      </p:sp>
      <p:sp>
        <p:nvSpPr>
          <p:cNvPr id="13" name="BlokTextu 31"/>
          <p:cNvSpPr txBox="1">
            <a:spLocks noChangeArrowheads="1"/>
          </p:cNvSpPr>
          <p:nvPr/>
        </p:nvSpPr>
        <p:spPr bwMode="auto">
          <a:xfrm>
            <a:off x="3785811" y="1870048"/>
            <a:ext cx="10080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sk-SK" sz="2800" dirty="0" smtClean="0">
                <a:solidFill>
                  <a:schemeClr val="tx1"/>
                </a:solidFill>
                <a:latin typeface="Arial" panose="020B0604020202020204" pitchFamily="34" charset="0"/>
              </a:rPr>
              <a:t>+</a:t>
            </a:r>
            <a:endParaRPr lang="sk-SK" altLang="sk-SK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0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0"/>
            <a:ext cx="7611251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Regionálne modelovanie kvality 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ovzdušia: regresno-interpolačný model RIO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0" y="506486"/>
            <a:ext cx="859715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Použitý model RIO vyvinutý vo VITO (BELGICKO)</a:t>
            </a:r>
          </a:p>
          <a:p>
            <a:endParaRPr lang="sk-SK" dirty="0"/>
          </a:p>
          <a:p>
            <a:pPr algn="just"/>
            <a:r>
              <a:rPr lang="sk-SK" sz="2000" dirty="0"/>
              <a:t>pokročilý interpolačno-regresný model. Vstupmi sú namerané koncentrácie a rôzne pomocné priestorové polia, ktoré majú súvislosť s priestorovým rozložením danej znečisťujúcej látky - ako napríklad mapy nadmorskej výšky, intenzity dopravy, ventilačného indexu, </a:t>
            </a:r>
            <a:r>
              <a:rPr lang="sk-SK" sz="2000" dirty="0" err="1"/>
              <a:t>gridovaných</a:t>
            </a:r>
            <a:r>
              <a:rPr lang="sk-SK" sz="2000" dirty="0"/>
              <a:t> emisií z lokálnych kúrenísk </a:t>
            </a:r>
          </a:p>
        </p:txBody>
      </p:sp>
      <p:sp>
        <p:nvSpPr>
          <p:cNvPr id="10" name="Obdĺžnik 9"/>
          <p:cNvSpPr/>
          <p:nvPr/>
        </p:nvSpPr>
        <p:spPr>
          <a:xfrm>
            <a:off x="1977176" y="3162071"/>
            <a:ext cx="1195004" cy="243840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EEA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bdĺžnik 10"/>
          <p:cNvSpPr/>
          <p:nvPr/>
        </p:nvSpPr>
        <p:spPr>
          <a:xfrm>
            <a:off x="7515364" y="3147315"/>
            <a:ext cx="1551299" cy="247356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EEA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Obdĺžnik 11"/>
          <p:cNvSpPr/>
          <p:nvPr/>
        </p:nvSpPr>
        <p:spPr>
          <a:xfrm>
            <a:off x="6490013" y="3147315"/>
            <a:ext cx="1008937" cy="2473567"/>
          </a:xfrm>
          <a:prstGeom prst="rect">
            <a:avLst/>
          </a:prstGeom>
          <a:solidFill>
            <a:srgbClr val="92D050"/>
          </a:solidFill>
          <a:ln>
            <a:solidFill>
              <a:srgbClr val="EEA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Obdĺžnik 12"/>
          <p:cNvSpPr/>
          <p:nvPr/>
        </p:nvSpPr>
        <p:spPr>
          <a:xfrm>
            <a:off x="87334" y="3147315"/>
            <a:ext cx="1889842" cy="2438400"/>
          </a:xfrm>
          <a:prstGeom prst="rect">
            <a:avLst/>
          </a:prstGeom>
          <a:solidFill>
            <a:srgbClr val="92D050"/>
          </a:solidFill>
          <a:ln>
            <a:solidFill>
              <a:srgbClr val="EEA4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Obdĺžnik 13"/>
          <p:cNvSpPr/>
          <p:nvPr/>
        </p:nvSpPr>
        <p:spPr>
          <a:xfrm>
            <a:off x="6555580" y="3658441"/>
            <a:ext cx="2361027" cy="14864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bdĺžnik 14"/>
          <p:cNvSpPr/>
          <p:nvPr/>
        </p:nvSpPr>
        <p:spPr>
          <a:xfrm>
            <a:off x="279045" y="3658441"/>
            <a:ext cx="2361027" cy="14864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544325" y="4109296"/>
            <a:ext cx="187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/>
              <a:t>2</a:t>
            </a:r>
            <a:r>
              <a:rPr lang="sk-SK" sz="3200" dirty="0" smtClean="0"/>
              <a:t>0 </a:t>
            </a:r>
            <a:r>
              <a:rPr lang="el-GR" sz="3200" dirty="0" smtClean="0"/>
              <a:t>μ</a:t>
            </a:r>
            <a:r>
              <a:rPr lang="sk-SK" sz="3200" dirty="0" smtClean="0"/>
              <a:t>g</a:t>
            </a:r>
            <a:r>
              <a:rPr lang="en-US" sz="3200" dirty="0" smtClean="0"/>
              <a:t>/m</a:t>
            </a:r>
            <a:r>
              <a:rPr lang="en-US" sz="3200" baseline="30000" dirty="0" smtClean="0"/>
              <a:t>3</a:t>
            </a:r>
            <a:r>
              <a:rPr lang="sk-SK" sz="3200" dirty="0" smtClean="0"/>
              <a:t> </a:t>
            </a:r>
            <a:endParaRPr lang="sk-SK" sz="3200" dirty="0"/>
          </a:p>
        </p:txBody>
      </p:sp>
      <p:sp>
        <p:nvSpPr>
          <p:cNvPr id="17" name="BlokTextu 16"/>
          <p:cNvSpPr txBox="1"/>
          <p:nvPr/>
        </p:nvSpPr>
        <p:spPr>
          <a:xfrm>
            <a:off x="6968232" y="4109295"/>
            <a:ext cx="1854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</a:t>
            </a:r>
            <a:r>
              <a:rPr lang="sk-SK" sz="3200" dirty="0" smtClean="0"/>
              <a:t>0 </a:t>
            </a:r>
            <a:r>
              <a:rPr lang="el-GR" sz="3200" dirty="0" smtClean="0"/>
              <a:t>μ</a:t>
            </a:r>
            <a:r>
              <a:rPr lang="sk-SK" sz="3200" dirty="0" smtClean="0"/>
              <a:t>g</a:t>
            </a:r>
            <a:r>
              <a:rPr lang="en-US" sz="3200" dirty="0" smtClean="0"/>
              <a:t>/m</a:t>
            </a:r>
            <a:r>
              <a:rPr lang="en-US" sz="3200" baseline="30000" dirty="0" smtClean="0"/>
              <a:t>3</a:t>
            </a:r>
            <a:r>
              <a:rPr lang="sk-SK" sz="3200" dirty="0" smtClean="0"/>
              <a:t> </a:t>
            </a:r>
            <a:endParaRPr lang="sk-SK" sz="3200" dirty="0"/>
          </a:p>
        </p:txBody>
      </p:sp>
      <p:cxnSp>
        <p:nvCxnSpPr>
          <p:cNvPr id="18" name="Rovná spojovacia šípka 17"/>
          <p:cNvCxnSpPr>
            <a:stCxn id="15" idx="3"/>
            <a:endCxn id="14" idx="1"/>
          </p:cNvCxnSpPr>
          <p:nvPr/>
        </p:nvCxnSpPr>
        <p:spPr>
          <a:xfrm>
            <a:off x="2640072" y="4401684"/>
            <a:ext cx="3915508" cy="0"/>
          </a:xfrm>
          <a:prstGeom prst="straightConnector1">
            <a:avLst/>
          </a:prstGeom>
          <a:ln w="38100"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lokTextu 18"/>
              <p:cNvSpPr txBox="1"/>
              <p:nvPr/>
            </p:nvSpPr>
            <p:spPr>
              <a:xfrm>
                <a:off x="4431915" y="4690072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sk-SK" sz="4000" b="1" dirty="0"/>
              </a:p>
            </p:txBody>
          </p:sp>
        </mc:Choice>
        <mc:Fallback xmlns="">
          <p:sp>
            <p:nvSpPr>
              <p:cNvPr id="19" name="BlokTextu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1915" y="4690072"/>
                <a:ext cx="331822" cy="61555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BlokTextu 19"/>
          <p:cNvSpPr txBox="1"/>
          <p:nvPr/>
        </p:nvSpPr>
        <p:spPr>
          <a:xfrm>
            <a:off x="3802724" y="3737675"/>
            <a:ext cx="1922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100 km</a:t>
            </a:r>
            <a:endParaRPr lang="sk-SK" sz="2400" dirty="0"/>
          </a:p>
        </p:txBody>
      </p:sp>
      <p:sp>
        <p:nvSpPr>
          <p:cNvPr id="21" name="BlokTextu 20"/>
          <p:cNvSpPr txBox="1"/>
          <p:nvPr/>
        </p:nvSpPr>
        <p:spPr>
          <a:xfrm>
            <a:off x="3962254" y="5992069"/>
            <a:ext cx="1871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/>
              <a:t>5 </a:t>
            </a:r>
            <a:r>
              <a:rPr lang="el-GR" sz="3200" dirty="0" smtClean="0"/>
              <a:t>μ</a:t>
            </a:r>
            <a:r>
              <a:rPr lang="sk-SK" sz="3200" dirty="0" smtClean="0"/>
              <a:t>g</a:t>
            </a:r>
            <a:r>
              <a:rPr lang="en-US" sz="3200" dirty="0" smtClean="0"/>
              <a:t>/m</a:t>
            </a:r>
            <a:r>
              <a:rPr lang="en-US" sz="3200" baseline="30000" dirty="0" smtClean="0"/>
              <a:t>3</a:t>
            </a:r>
            <a:r>
              <a:rPr lang="sk-SK" sz="3200" dirty="0" smtClean="0"/>
              <a:t> </a:t>
            </a:r>
            <a:endParaRPr lang="sk-SK" sz="3200" dirty="0"/>
          </a:p>
        </p:txBody>
      </p:sp>
      <p:sp>
        <p:nvSpPr>
          <p:cNvPr id="22" name="BlokTextu 21"/>
          <p:cNvSpPr txBox="1"/>
          <p:nvPr/>
        </p:nvSpPr>
        <p:spPr>
          <a:xfrm>
            <a:off x="63340" y="3030083"/>
            <a:ext cx="1697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Les</a:t>
            </a:r>
            <a:endParaRPr lang="sk-SK" sz="3600" dirty="0"/>
          </a:p>
        </p:txBody>
      </p:sp>
      <p:sp>
        <p:nvSpPr>
          <p:cNvPr id="23" name="BlokTextu 22"/>
          <p:cNvSpPr txBox="1"/>
          <p:nvPr/>
        </p:nvSpPr>
        <p:spPr>
          <a:xfrm>
            <a:off x="6473599" y="3087920"/>
            <a:ext cx="1126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Les</a:t>
            </a:r>
            <a:endParaRPr lang="sk-SK" sz="3600" dirty="0"/>
          </a:p>
        </p:txBody>
      </p:sp>
      <p:sp>
        <p:nvSpPr>
          <p:cNvPr id="24" name="BlokTextu 23"/>
          <p:cNvSpPr txBox="1"/>
          <p:nvPr/>
        </p:nvSpPr>
        <p:spPr>
          <a:xfrm>
            <a:off x="7592736" y="3079713"/>
            <a:ext cx="14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Mesto</a:t>
            </a:r>
            <a:endParaRPr lang="sk-SK" sz="3600" dirty="0"/>
          </a:p>
        </p:txBody>
      </p:sp>
      <p:sp>
        <p:nvSpPr>
          <p:cNvPr id="25" name="BlokTextu 24"/>
          <p:cNvSpPr txBox="1"/>
          <p:nvPr/>
        </p:nvSpPr>
        <p:spPr>
          <a:xfrm>
            <a:off x="1877949" y="3045417"/>
            <a:ext cx="142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Mesto</a:t>
            </a:r>
            <a:endParaRPr lang="sk-SK" sz="3600" dirty="0"/>
          </a:p>
        </p:txBody>
      </p:sp>
      <p:sp>
        <p:nvSpPr>
          <p:cNvPr id="26" name="BlokTextu 25"/>
          <p:cNvSpPr txBox="1"/>
          <p:nvPr/>
        </p:nvSpPr>
        <p:spPr>
          <a:xfrm>
            <a:off x="294958" y="5243400"/>
            <a:ext cx="74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75</a:t>
            </a:r>
            <a:r>
              <a:rPr lang="en-US" dirty="0" smtClean="0"/>
              <a:t>%</a:t>
            </a:r>
            <a:endParaRPr lang="sk-SK" dirty="0"/>
          </a:p>
        </p:txBody>
      </p:sp>
      <p:sp>
        <p:nvSpPr>
          <p:cNvPr id="27" name="BlokTextu 26"/>
          <p:cNvSpPr txBox="1"/>
          <p:nvPr/>
        </p:nvSpPr>
        <p:spPr>
          <a:xfrm>
            <a:off x="2011365" y="5189446"/>
            <a:ext cx="74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25</a:t>
            </a:r>
            <a:r>
              <a:rPr lang="en-US" dirty="0" smtClean="0"/>
              <a:t>%</a:t>
            </a:r>
            <a:endParaRPr lang="sk-SK" dirty="0"/>
          </a:p>
        </p:txBody>
      </p:sp>
      <p:sp>
        <p:nvSpPr>
          <p:cNvPr id="28" name="BlokTextu 27"/>
          <p:cNvSpPr txBox="1"/>
          <p:nvPr/>
        </p:nvSpPr>
        <p:spPr>
          <a:xfrm>
            <a:off x="6624294" y="5216383"/>
            <a:ext cx="74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25%</a:t>
            </a:r>
            <a:endParaRPr lang="sk-SK" dirty="0"/>
          </a:p>
        </p:txBody>
      </p:sp>
      <p:sp>
        <p:nvSpPr>
          <p:cNvPr id="29" name="BlokTextu 28"/>
          <p:cNvSpPr txBox="1"/>
          <p:nvPr/>
        </p:nvSpPr>
        <p:spPr>
          <a:xfrm>
            <a:off x="7633231" y="5216383"/>
            <a:ext cx="740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7</a:t>
            </a:r>
            <a:r>
              <a:rPr lang="sk-SK" dirty="0"/>
              <a:t>5</a:t>
            </a:r>
            <a:r>
              <a:rPr lang="en-US" dirty="0" smtClean="0"/>
              <a:t>%</a:t>
            </a:r>
            <a:endParaRPr lang="sk-SK" dirty="0"/>
          </a:p>
        </p:txBody>
      </p:sp>
      <p:sp>
        <p:nvSpPr>
          <p:cNvPr id="30" name="BlokTextu 29"/>
          <p:cNvSpPr txBox="1"/>
          <p:nvPr/>
        </p:nvSpPr>
        <p:spPr>
          <a:xfrm>
            <a:off x="3898845" y="5265648"/>
            <a:ext cx="1934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100</a:t>
            </a:r>
            <a:r>
              <a:rPr lang="en-US" sz="2800" dirty="0" smtClean="0"/>
              <a:t>%</a:t>
            </a:r>
            <a:r>
              <a:rPr lang="sk-SK" sz="2800" dirty="0" smtClean="0"/>
              <a:t> les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70943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4" y="680278"/>
            <a:ext cx="9070516" cy="4638501"/>
          </a:xfrm>
          <a:prstGeom prst="rect">
            <a:avLst/>
          </a:prstGeom>
        </p:spPr>
      </p:pic>
      <p:sp>
        <p:nvSpPr>
          <p:cNvPr id="9" name="Obdĺžnik 8"/>
          <p:cNvSpPr/>
          <p:nvPr/>
        </p:nvSpPr>
        <p:spPr>
          <a:xfrm>
            <a:off x="73484" y="775692"/>
            <a:ext cx="196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Koncentr</a:t>
            </a:r>
            <a:r>
              <a:rPr lang="sk-SK" alt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ácie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PM</a:t>
            </a:r>
            <a:r>
              <a:rPr lang="sk-SK" altLang="sk-SK" b="1" baseline="-25000" dirty="0" smtClean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sk-SK" dirty="0"/>
          </a:p>
        </p:txBody>
      </p:sp>
      <p:sp>
        <p:nvSpPr>
          <p:cNvPr id="2" name="Obdĺžnik 1"/>
          <p:cNvSpPr/>
          <p:nvPr/>
        </p:nvSpPr>
        <p:spPr>
          <a:xfrm>
            <a:off x="0" y="0"/>
            <a:ext cx="536486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Regionálne modelovanie kvality 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ovzdušia : výstupy</a:t>
            </a:r>
            <a:endParaRPr lang="sk-SK" dirty="0"/>
          </a:p>
        </p:txBody>
      </p:sp>
      <p:sp>
        <p:nvSpPr>
          <p:cNvPr id="3" name="BlokTextu 2"/>
          <p:cNvSpPr txBox="1"/>
          <p:nvPr/>
        </p:nvSpPr>
        <p:spPr>
          <a:xfrm>
            <a:off x="3788366" y="4973983"/>
            <a:ext cx="53556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Nová metodika tvorby regionálnych máp</a:t>
            </a:r>
          </a:p>
          <a:p>
            <a:r>
              <a:rPr lang="sk-SK" dirty="0" smtClean="0"/>
              <a:t>CMAQ, RIO, IDW-R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 smtClean="0"/>
              <a:t> </a:t>
            </a:r>
            <a:endParaRPr lang="sk-SK" dirty="0"/>
          </a:p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73484" y="5894769"/>
            <a:ext cx="5721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/>
              <a:t>Správa o kvalite ovzdušia v Slovenskej </a:t>
            </a:r>
            <a:r>
              <a:rPr lang="sk-SK" b="1" dirty="0" smtClean="0"/>
              <a:t>republike (2020)</a:t>
            </a:r>
            <a:endParaRPr lang="sk-SK" b="1" dirty="0"/>
          </a:p>
          <a:p>
            <a:endParaRPr lang="sk-SK" dirty="0" smtClean="0"/>
          </a:p>
          <a:p>
            <a:r>
              <a:rPr lang="sk-SK" dirty="0" smtClean="0"/>
              <a:t>https</a:t>
            </a:r>
            <a:r>
              <a:rPr lang="sk-SK" dirty="0"/>
              <a:t>://www.shmu.sk/sk/?page=997</a:t>
            </a:r>
          </a:p>
        </p:txBody>
      </p:sp>
    </p:spTree>
    <p:extLst>
      <p:ext uri="{BB962C8B-B14F-4D97-AF65-F5344CB8AC3E}">
        <p14:creationId xmlns:p14="http://schemas.microsoft.com/office/powerpoint/2010/main" val="421176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0" y="0"/>
            <a:ext cx="7173887" cy="369332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sk-SK" altLang="sk-SK" b="1" dirty="0">
                <a:latin typeface="Calibri" panose="020F0502020204030204" pitchFamily="34" charset="0"/>
                <a:cs typeface="Calibri" panose="020F0502020204030204" pitchFamily="34" charset="0"/>
              </a:rPr>
              <a:t>Regionálne modelovanie kvality </a:t>
            </a:r>
            <a:r>
              <a:rPr lang="sk-SK" alt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ovzdušia : výstupy, cezhraničný prenos</a:t>
            </a:r>
            <a:endParaRPr lang="sk-SK" dirty="0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19" y="598515"/>
            <a:ext cx="9144000" cy="345757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30" y="4168732"/>
            <a:ext cx="8807251" cy="223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19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Motív balík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ív balík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balík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1637</TotalTime>
  <Words>1002</Words>
  <Application>Microsoft Office PowerPoint</Application>
  <PresentationFormat>Prezentácia na obrazovke (4:3)</PresentationFormat>
  <Paragraphs>166</Paragraphs>
  <Slides>19</Slides>
  <Notes>5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Times New Roman</vt:lpstr>
      <vt:lpstr>Motív balíka Office</vt:lpstr>
      <vt:lpstr>Prezentácia programu PowerPoint</vt:lpstr>
      <vt:lpstr>OBSAH</vt:lpstr>
      <vt:lpstr>1. Monitorovanie kvality ovzdušia</vt:lpstr>
      <vt:lpstr>Prezentácia programu PowerPoint</vt:lpstr>
      <vt:lpstr>2. Regionálne modelovanie kvality ovzdušia</vt:lpstr>
      <vt:lpstr>2. Regionálne modelovanie kvality ovzdušia: chemicko-transportné modely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Štefánik Dušan</dc:creator>
  <cp:lastModifiedBy>Konto Microsoft</cp:lastModifiedBy>
  <cp:revision>87</cp:revision>
  <dcterms:created xsi:type="dcterms:W3CDTF">2021-06-08T10:58:04Z</dcterms:created>
  <dcterms:modified xsi:type="dcterms:W3CDTF">2021-09-06T11:08:42Z</dcterms:modified>
</cp:coreProperties>
</file>