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1" r:id="rId1"/>
    <p:sldMasterId id="2147483697" r:id="rId2"/>
  </p:sldMasterIdLst>
  <p:notesMasterIdLst>
    <p:notesMasterId r:id="rId23"/>
  </p:notesMasterIdLst>
  <p:handoutMasterIdLst>
    <p:handoutMasterId r:id="rId24"/>
  </p:handoutMasterIdLst>
  <p:sldIdLst>
    <p:sldId id="256" r:id="rId3"/>
    <p:sldId id="303" r:id="rId4"/>
    <p:sldId id="630" r:id="rId5"/>
    <p:sldId id="629" r:id="rId6"/>
    <p:sldId id="631" r:id="rId7"/>
    <p:sldId id="345" r:id="rId8"/>
    <p:sldId id="637" r:id="rId9"/>
    <p:sldId id="632" r:id="rId10"/>
    <p:sldId id="633" r:id="rId11"/>
    <p:sldId id="638" r:id="rId12"/>
    <p:sldId id="634" r:id="rId13"/>
    <p:sldId id="340" r:id="rId14"/>
    <p:sldId id="636" r:id="rId15"/>
    <p:sldId id="642" r:id="rId16"/>
    <p:sldId id="332" r:id="rId17"/>
    <p:sldId id="641" r:id="rId18"/>
    <p:sldId id="640" r:id="rId19"/>
    <p:sldId id="635" r:id="rId20"/>
    <p:sldId id="639" r:id="rId21"/>
    <p:sldId id="341" r:id="rId22"/>
  </p:sldIdLst>
  <p:sldSz cx="9144000" cy="5143500" type="screen16x9"/>
  <p:notesSz cx="7104063" cy="10234613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 Medium" panose="020B0604020202020204" charset="0"/>
      <p:regular r:id="rId29"/>
      <p: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Roboto Light" panose="020B0604020202020204" charset="0"/>
      <p:regular r:id="rId39"/>
      <p:italic r:id="rId40"/>
    </p:embeddedFont>
    <p:embeddedFont>
      <p:font typeface="Roboto" panose="020B0604020202020204" charset="0"/>
      <p:regular r:id="rId31"/>
      <p:bold r:id="rId32"/>
      <p:italic r:id="rId33"/>
      <p:boldItalic r:id="rId3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A22"/>
    <a:srgbClr val="CC00CC"/>
    <a:srgbClr val="44C61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76364" autoAdjust="0"/>
  </p:normalViewPr>
  <p:slideViewPr>
    <p:cSldViewPr showGuides="1">
      <p:cViewPr varScale="1">
        <p:scale>
          <a:sx n="70" d="100"/>
          <a:sy n="70" d="100"/>
        </p:scale>
        <p:origin x="127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916" y="-8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9E62C0-7687-4B53-8E66-B4FE369A0AB3}" type="doc">
      <dgm:prSet loTypeId="urn:microsoft.com/office/officeart/2005/8/layout/matrix1" loCatId="matrix" qsTypeId="urn:microsoft.com/office/officeart/2005/8/quickstyle/3d3" qsCatId="3D" csTypeId="urn:microsoft.com/office/officeart/2005/8/colors/accent6_4" csCatId="accent6" phldr="1"/>
      <dgm:spPr/>
      <dgm:t>
        <a:bodyPr/>
        <a:lstStyle/>
        <a:p>
          <a:endParaRPr lang="cs-CZ"/>
        </a:p>
      </dgm:t>
    </dgm:pt>
    <dgm:pt modelId="{29E89824-0D66-422F-912B-69485FD69EB5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3600" b="1">
              <a:solidFill>
                <a:schemeClr val="bg1"/>
              </a:solidFill>
            </a:rPr>
            <a:t>I</a:t>
          </a:r>
          <a:r>
            <a:rPr lang="cs-CZ" sz="3200">
              <a:solidFill>
                <a:schemeClr val="bg1"/>
              </a:solidFill>
            </a:rPr>
            <a:t>novace</a:t>
          </a:r>
        </a:p>
      </dgm:t>
    </dgm:pt>
    <dgm:pt modelId="{DB14C47B-9945-4F37-8E3D-B9F8B2A7EB24}" type="parTrans" cxnId="{43536E1D-E959-45D1-AEC2-9C4BF544C14D}">
      <dgm:prSet/>
      <dgm:spPr/>
      <dgm:t>
        <a:bodyPr/>
        <a:lstStyle/>
        <a:p>
          <a:endParaRPr lang="cs-CZ"/>
        </a:p>
      </dgm:t>
    </dgm:pt>
    <dgm:pt modelId="{1CBA2EF0-BA64-48A2-9DB0-52BB2A11465C}" type="sibTrans" cxnId="{43536E1D-E959-45D1-AEC2-9C4BF544C14D}">
      <dgm:prSet/>
      <dgm:spPr/>
      <dgm:t>
        <a:bodyPr/>
        <a:lstStyle/>
        <a:p>
          <a:endParaRPr lang="cs-CZ"/>
        </a:p>
      </dgm:t>
    </dgm:pt>
    <dgm:pt modelId="{2492756B-F137-4966-8B90-B2B2E876BD3A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3600" b="1">
              <a:solidFill>
                <a:schemeClr val="bg1"/>
              </a:solidFill>
            </a:rPr>
            <a:t>Z</a:t>
          </a:r>
          <a:r>
            <a:rPr lang="cs-CZ" sz="3100"/>
            <a:t>efektivnění</a:t>
          </a:r>
        </a:p>
      </dgm:t>
    </dgm:pt>
    <dgm:pt modelId="{B8787361-5868-43E0-8EB0-9788CB9B35DB}" type="parTrans" cxnId="{0EC1945A-E2AE-4B5B-9D71-B95ADAD22F49}">
      <dgm:prSet/>
      <dgm:spPr/>
      <dgm:t>
        <a:bodyPr/>
        <a:lstStyle/>
        <a:p>
          <a:endParaRPr lang="cs-CZ"/>
        </a:p>
      </dgm:t>
    </dgm:pt>
    <dgm:pt modelId="{557D0C14-5FE0-48D1-BAE6-CF2AD27C4296}" type="sibTrans" cxnId="{0EC1945A-E2AE-4B5B-9D71-B95ADAD22F49}">
      <dgm:prSet/>
      <dgm:spPr/>
      <dgm:t>
        <a:bodyPr/>
        <a:lstStyle/>
        <a:p>
          <a:endParaRPr lang="cs-CZ"/>
        </a:p>
      </dgm:t>
    </dgm:pt>
    <dgm:pt modelId="{5E547398-0A3D-42B4-AA7D-041B87F50784}">
      <dgm:prSet phldrT="[Text]" custT="1"/>
      <dgm:spPr>
        <a:solidFill>
          <a:srgbClr val="7030A0"/>
        </a:solidFill>
      </dgm:spPr>
      <dgm:t>
        <a:bodyPr/>
        <a:lstStyle/>
        <a:p>
          <a:r>
            <a:rPr lang="cs-CZ" sz="3600" b="1">
              <a:solidFill>
                <a:schemeClr val="bg1"/>
              </a:solidFill>
            </a:rPr>
            <a:t>N</a:t>
          </a:r>
          <a:r>
            <a:rPr lang="cs-CZ" sz="3100"/>
            <a:t>ové nástroje</a:t>
          </a:r>
        </a:p>
      </dgm:t>
    </dgm:pt>
    <dgm:pt modelId="{5557D4E6-5D99-429E-BDAE-FFB3141AE144}" type="parTrans" cxnId="{927547D4-5718-455E-8434-90F509FA2C56}">
      <dgm:prSet/>
      <dgm:spPr/>
      <dgm:t>
        <a:bodyPr/>
        <a:lstStyle/>
        <a:p>
          <a:endParaRPr lang="cs-CZ"/>
        </a:p>
      </dgm:t>
    </dgm:pt>
    <dgm:pt modelId="{D2E9CF58-F17C-48BF-91C9-666F3F158B8A}" type="sibTrans" cxnId="{927547D4-5718-455E-8434-90F509FA2C56}">
      <dgm:prSet/>
      <dgm:spPr/>
      <dgm:t>
        <a:bodyPr/>
        <a:lstStyle/>
        <a:p>
          <a:endParaRPr lang="cs-CZ"/>
        </a:p>
      </dgm:t>
    </dgm:pt>
    <dgm:pt modelId="{9A9CDFC3-5873-4B95-94BC-FD55B536D737}">
      <dgm:prSet phldrT="[Text]" custT="1"/>
      <dgm:spPr>
        <a:solidFill>
          <a:srgbClr val="FF0000"/>
        </a:solidFill>
      </dgm:spPr>
      <dgm:t>
        <a:bodyPr/>
        <a:lstStyle/>
        <a:p>
          <a:r>
            <a:rPr lang="cs-CZ" sz="3600" b="1">
              <a:solidFill>
                <a:schemeClr val="bg1"/>
              </a:solidFill>
            </a:rPr>
            <a:t>K</a:t>
          </a:r>
          <a:r>
            <a:rPr lang="cs-CZ" sz="3200"/>
            <a:t>ontrola</a:t>
          </a:r>
        </a:p>
      </dgm:t>
    </dgm:pt>
    <dgm:pt modelId="{B0EB67AF-C081-44FB-B614-EBA45A8E96E9}" type="parTrans" cxnId="{FE834F89-51E3-4585-BB05-6CCDBEC8BA4C}">
      <dgm:prSet/>
      <dgm:spPr/>
      <dgm:t>
        <a:bodyPr/>
        <a:lstStyle/>
        <a:p>
          <a:endParaRPr lang="cs-CZ"/>
        </a:p>
      </dgm:t>
    </dgm:pt>
    <dgm:pt modelId="{93C464B2-68F7-4975-B480-6112D5AD18A1}" type="sibTrans" cxnId="{FE834F89-51E3-4585-BB05-6CCDBEC8BA4C}">
      <dgm:prSet/>
      <dgm:spPr/>
      <dgm:t>
        <a:bodyPr/>
        <a:lstStyle/>
        <a:p>
          <a:endParaRPr lang="cs-CZ"/>
        </a:p>
      </dgm:t>
    </dgm:pt>
    <dgm:pt modelId="{F7B433E5-A765-4ECD-AF35-F72704B50DF4}">
      <dgm:prSet phldrT="[Text]" custT="1"/>
      <dgm:spPr>
        <a:solidFill>
          <a:srgbClr val="FFC000"/>
        </a:solidFill>
      </dgm:spPr>
      <dgm:t>
        <a:bodyPr/>
        <a:lstStyle/>
        <a:p>
          <a:r>
            <a:rPr lang="cs-CZ" sz="3600" b="1">
              <a:solidFill>
                <a:schemeClr val="bg1"/>
              </a:solidFill>
            </a:rPr>
            <a:t>D</a:t>
          </a:r>
          <a:r>
            <a:rPr lang="cs-CZ" sz="3200"/>
            <a:t>igitalizace</a:t>
          </a:r>
        </a:p>
      </dgm:t>
    </dgm:pt>
    <dgm:pt modelId="{E21672CE-16CF-4024-A6FC-DB6BDF43B355}" type="parTrans" cxnId="{8BF2EEA5-3671-4C88-B4FB-862D73E1679A}">
      <dgm:prSet/>
      <dgm:spPr/>
      <dgm:t>
        <a:bodyPr/>
        <a:lstStyle/>
        <a:p>
          <a:endParaRPr lang="cs-CZ"/>
        </a:p>
      </dgm:t>
    </dgm:pt>
    <dgm:pt modelId="{BAE9B274-98B5-4605-8F72-5552466F2820}" type="sibTrans" cxnId="{8BF2EEA5-3671-4C88-B4FB-862D73E1679A}">
      <dgm:prSet/>
      <dgm:spPr/>
      <dgm:t>
        <a:bodyPr/>
        <a:lstStyle/>
        <a:p>
          <a:endParaRPr lang="cs-CZ"/>
        </a:p>
      </dgm:t>
    </dgm:pt>
    <dgm:pt modelId="{D6FE825F-1B27-487F-8D81-1E6AF7724839}" type="pres">
      <dgm:prSet presAssocID="{E59E62C0-7687-4B53-8E66-B4FE369A0AB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E836F65-603B-46AD-B113-0548B3ABB53D}" type="pres">
      <dgm:prSet presAssocID="{E59E62C0-7687-4B53-8E66-B4FE369A0AB3}" presName="matrix" presStyleCnt="0"/>
      <dgm:spPr/>
    </dgm:pt>
    <dgm:pt modelId="{ACE448FA-6EC7-4407-A8AB-6E5D9D14520D}" type="pres">
      <dgm:prSet presAssocID="{E59E62C0-7687-4B53-8E66-B4FE369A0AB3}" presName="tile1" presStyleLbl="node1" presStyleIdx="0" presStyleCnt="4"/>
      <dgm:spPr/>
      <dgm:t>
        <a:bodyPr/>
        <a:lstStyle/>
        <a:p>
          <a:endParaRPr lang="cs-CZ"/>
        </a:p>
      </dgm:t>
    </dgm:pt>
    <dgm:pt modelId="{F99E9D53-CB68-4100-93B8-C3F9198DA542}" type="pres">
      <dgm:prSet presAssocID="{E59E62C0-7687-4B53-8E66-B4FE369A0AB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8FCDD5D-3D4E-4F23-BDC1-E6B6B988C970}" type="pres">
      <dgm:prSet presAssocID="{E59E62C0-7687-4B53-8E66-B4FE369A0AB3}" presName="tile2" presStyleLbl="node1" presStyleIdx="1" presStyleCnt="4"/>
      <dgm:spPr/>
      <dgm:t>
        <a:bodyPr/>
        <a:lstStyle/>
        <a:p>
          <a:endParaRPr lang="cs-CZ"/>
        </a:p>
      </dgm:t>
    </dgm:pt>
    <dgm:pt modelId="{AB663ED9-8111-44A1-9600-473DF0DD9374}" type="pres">
      <dgm:prSet presAssocID="{E59E62C0-7687-4B53-8E66-B4FE369A0AB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26068F-4FC9-4B9D-941E-FADE1E4C497F}" type="pres">
      <dgm:prSet presAssocID="{E59E62C0-7687-4B53-8E66-B4FE369A0AB3}" presName="tile3" presStyleLbl="node1" presStyleIdx="2" presStyleCnt="4"/>
      <dgm:spPr/>
      <dgm:t>
        <a:bodyPr/>
        <a:lstStyle/>
        <a:p>
          <a:endParaRPr lang="cs-CZ"/>
        </a:p>
      </dgm:t>
    </dgm:pt>
    <dgm:pt modelId="{3920DE01-59B4-4A26-9030-EA6999B80BFF}" type="pres">
      <dgm:prSet presAssocID="{E59E62C0-7687-4B53-8E66-B4FE369A0AB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C27C09D-D27A-4841-BF8A-37BA5CBB2D79}" type="pres">
      <dgm:prSet presAssocID="{E59E62C0-7687-4B53-8E66-B4FE369A0AB3}" presName="tile4" presStyleLbl="node1" presStyleIdx="3" presStyleCnt="4"/>
      <dgm:spPr/>
      <dgm:t>
        <a:bodyPr/>
        <a:lstStyle/>
        <a:p>
          <a:endParaRPr lang="cs-CZ"/>
        </a:p>
      </dgm:t>
    </dgm:pt>
    <dgm:pt modelId="{2E475957-658C-426D-A9E2-027E400D3162}" type="pres">
      <dgm:prSet presAssocID="{E59E62C0-7687-4B53-8E66-B4FE369A0AB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52A9784-5795-422A-BAAD-6CFC97084570}" type="pres">
      <dgm:prSet presAssocID="{E59E62C0-7687-4B53-8E66-B4FE369A0AB3}" presName="centerTile" presStyleLbl="fgShp" presStyleIdx="0" presStyleCnt="1" custScaleX="106944" custLinFactNeighborX="0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231F30D4-CDB1-43E2-823D-765455D59ED1}" type="presOf" srcId="{29E89824-0D66-422F-912B-69485FD69EB5}" destId="{E52A9784-5795-422A-BAAD-6CFC97084570}" srcOrd="0" destOrd="0" presId="urn:microsoft.com/office/officeart/2005/8/layout/matrix1"/>
    <dgm:cxn modelId="{EA47025C-C08B-4CDD-9271-10155411412D}" type="presOf" srcId="{F7B433E5-A765-4ECD-AF35-F72704B50DF4}" destId="{DC27C09D-D27A-4841-BF8A-37BA5CBB2D79}" srcOrd="0" destOrd="0" presId="urn:microsoft.com/office/officeart/2005/8/layout/matrix1"/>
    <dgm:cxn modelId="{CBCF184C-4E41-42E2-B020-6B9DE1D2924E}" type="presOf" srcId="{9A9CDFC3-5873-4B95-94BC-FD55B536D737}" destId="{3920DE01-59B4-4A26-9030-EA6999B80BFF}" srcOrd="1" destOrd="0" presId="urn:microsoft.com/office/officeart/2005/8/layout/matrix1"/>
    <dgm:cxn modelId="{69E51517-0B91-4BED-A477-7F2743859F74}" type="presOf" srcId="{5E547398-0A3D-42B4-AA7D-041B87F50784}" destId="{C8FCDD5D-3D4E-4F23-BDC1-E6B6B988C970}" srcOrd="0" destOrd="0" presId="urn:microsoft.com/office/officeart/2005/8/layout/matrix1"/>
    <dgm:cxn modelId="{927547D4-5718-455E-8434-90F509FA2C56}" srcId="{29E89824-0D66-422F-912B-69485FD69EB5}" destId="{5E547398-0A3D-42B4-AA7D-041B87F50784}" srcOrd="1" destOrd="0" parTransId="{5557D4E6-5D99-429E-BDAE-FFB3141AE144}" sibTransId="{D2E9CF58-F17C-48BF-91C9-666F3F158B8A}"/>
    <dgm:cxn modelId="{258B071C-2199-452C-8578-92FFBA5D722E}" type="presOf" srcId="{2492756B-F137-4966-8B90-B2B2E876BD3A}" destId="{ACE448FA-6EC7-4407-A8AB-6E5D9D14520D}" srcOrd="0" destOrd="0" presId="urn:microsoft.com/office/officeart/2005/8/layout/matrix1"/>
    <dgm:cxn modelId="{8BF2EEA5-3671-4C88-B4FB-862D73E1679A}" srcId="{29E89824-0D66-422F-912B-69485FD69EB5}" destId="{F7B433E5-A765-4ECD-AF35-F72704B50DF4}" srcOrd="3" destOrd="0" parTransId="{E21672CE-16CF-4024-A6FC-DB6BDF43B355}" sibTransId="{BAE9B274-98B5-4605-8F72-5552466F2820}"/>
    <dgm:cxn modelId="{FE834F89-51E3-4585-BB05-6CCDBEC8BA4C}" srcId="{29E89824-0D66-422F-912B-69485FD69EB5}" destId="{9A9CDFC3-5873-4B95-94BC-FD55B536D737}" srcOrd="2" destOrd="0" parTransId="{B0EB67AF-C081-44FB-B614-EBA45A8E96E9}" sibTransId="{93C464B2-68F7-4975-B480-6112D5AD18A1}"/>
    <dgm:cxn modelId="{ECAB849B-9226-4437-BDE1-C485F793FF2A}" type="presOf" srcId="{F7B433E5-A765-4ECD-AF35-F72704B50DF4}" destId="{2E475957-658C-426D-A9E2-027E400D3162}" srcOrd="1" destOrd="0" presId="urn:microsoft.com/office/officeart/2005/8/layout/matrix1"/>
    <dgm:cxn modelId="{B0E6987D-322A-4B6C-8AC4-EBFB95289BF6}" type="presOf" srcId="{5E547398-0A3D-42B4-AA7D-041B87F50784}" destId="{AB663ED9-8111-44A1-9600-473DF0DD9374}" srcOrd="1" destOrd="0" presId="urn:microsoft.com/office/officeart/2005/8/layout/matrix1"/>
    <dgm:cxn modelId="{0EC1945A-E2AE-4B5B-9D71-B95ADAD22F49}" srcId="{29E89824-0D66-422F-912B-69485FD69EB5}" destId="{2492756B-F137-4966-8B90-B2B2E876BD3A}" srcOrd="0" destOrd="0" parTransId="{B8787361-5868-43E0-8EB0-9788CB9B35DB}" sibTransId="{557D0C14-5FE0-48D1-BAE6-CF2AD27C4296}"/>
    <dgm:cxn modelId="{0ABFCA63-D78E-4A32-9AF0-583BDD568B69}" type="presOf" srcId="{2492756B-F137-4966-8B90-B2B2E876BD3A}" destId="{F99E9D53-CB68-4100-93B8-C3F9198DA542}" srcOrd="1" destOrd="0" presId="urn:microsoft.com/office/officeart/2005/8/layout/matrix1"/>
    <dgm:cxn modelId="{43536E1D-E959-45D1-AEC2-9C4BF544C14D}" srcId="{E59E62C0-7687-4B53-8E66-B4FE369A0AB3}" destId="{29E89824-0D66-422F-912B-69485FD69EB5}" srcOrd="0" destOrd="0" parTransId="{DB14C47B-9945-4F37-8E3D-B9F8B2A7EB24}" sibTransId="{1CBA2EF0-BA64-48A2-9DB0-52BB2A11465C}"/>
    <dgm:cxn modelId="{929DE90D-E1C1-4E1C-A934-F07B6ECBE525}" type="presOf" srcId="{9A9CDFC3-5873-4B95-94BC-FD55B536D737}" destId="{5026068F-4FC9-4B9D-941E-FADE1E4C497F}" srcOrd="0" destOrd="0" presId="urn:microsoft.com/office/officeart/2005/8/layout/matrix1"/>
    <dgm:cxn modelId="{F453BD11-0D65-45D7-8CCE-9BE816A6BDFC}" type="presOf" srcId="{E59E62C0-7687-4B53-8E66-B4FE369A0AB3}" destId="{D6FE825F-1B27-487F-8D81-1E6AF7724839}" srcOrd="0" destOrd="0" presId="urn:microsoft.com/office/officeart/2005/8/layout/matrix1"/>
    <dgm:cxn modelId="{B4941EB0-4996-459E-A97A-7D7827BB354B}" type="presParOf" srcId="{D6FE825F-1B27-487F-8D81-1E6AF7724839}" destId="{EE836F65-603B-46AD-B113-0548B3ABB53D}" srcOrd="0" destOrd="0" presId="urn:microsoft.com/office/officeart/2005/8/layout/matrix1"/>
    <dgm:cxn modelId="{948D50ED-D0C4-487B-9ACA-83BC469EC80D}" type="presParOf" srcId="{EE836F65-603B-46AD-B113-0548B3ABB53D}" destId="{ACE448FA-6EC7-4407-A8AB-6E5D9D14520D}" srcOrd="0" destOrd="0" presId="urn:microsoft.com/office/officeart/2005/8/layout/matrix1"/>
    <dgm:cxn modelId="{028FCACF-5D45-47EB-B2D6-0EB4B05597AA}" type="presParOf" srcId="{EE836F65-603B-46AD-B113-0548B3ABB53D}" destId="{F99E9D53-CB68-4100-93B8-C3F9198DA542}" srcOrd="1" destOrd="0" presId="urn:microsoft.com/office/officeart/2005/8/layout/matrix1"/>
    <dgm:cxn modelId="{4C09846B-FAE3-417B-B787-66657CF8C007}" type="presParOf" srcId="{EE836F65-603B-46AD-B113-0548B3ABB53D}" destId="{C8FCDD5D-3D4E-4F23-BDC1-E6B6B988C970}" srcOrd="2" destOrd="0" presId="urn:microsoft.com/office/officeart/2005/8/layout/matrix1"/>
    <dgm:cxn modelId="{63B18D35-FFAF-4B6A-AED1-8950961098B8}" type="presParOf" srcId="{EE836F65-603B-46AD-B113-0548B3ABB53D}" destId="{AB663ED9-8111-44A1-9600-473DF0DD9374}" srcOrd="3" destOrd="0" presId="urn:microsoft.com/office/officeart/2005/8/layout/matrix1"/>
    <dgm:cxn modelId="{BEB59396-69E3-40E8-9FC2-7953CCF4AD17}" type="presParOf" srcId="{EE836F65-603B-46AD-B113-0548B3ABB53D}" destId="{5026068F-4FC9-4B9D-941E-FADE1E4C497F}" srcOrd="4" destOrd="0" presId="urn:microsoft.com/office/officeart/2005/8/layout/matrix1"/>
    <dgm:cxn modelId="{C35C4D08-A034-4A9E-8433-EC541E19E920}" type="presParOf" srcId="{EE836F65-603B-46AD-B113-0548B3ABB53D}" destId="{3920DE01-59B4-4A26-9030-EA6999B80BFF}" srcOrd="5" destOrd="0" presId="urn:microsoft.com/office/officeart/2005/8/layout/matrix1"/>
    <dgm:cxn modelId="{B12FF37B-80FC-4C1A-8A58-682CFDD61B11}" type="presParOf" srcId="{EE836F65-603B-46AD-B113-0548B3ABB53D}" destId="{DC27C09D-D27A-4841-BF8A-37BA5CBB2D79}" srcOrd="6" destOrd="0" presId="urn:microsoft.com/office/officeart/2005/8/layout/matrix1"/>
    <dgm:cxn modelId="{AED09B14-6FC5-430D-9DB0-909C58955E62}" type="presParOf" srcId="{EE836F65-603B-46AD-B113-0548B3ABB53D}" destId="{2E475957-658C-426D-A9E2-027E400D3162}" srcOrd="7" destOrd="0" presId="urn:microsoft.com/office/officeart/2005/8/layout/matrix1"/>
    <dgm:cxn modelId="{DCA6453D-B521-40FF-8392-FCAEE1BFD4F7}" type="presParOf" srcId="{D6FE825F-1B27-487F-8D81-1E6AF7724839}" destId="{E52A9784-5795-422A-BAAD-6CFC9708457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448FA-6EC7-4407-A8AB-6E5D9D14520D}">
      <dsp:nvSpPr>
        <dsp:cNvPr id="0" name=""/>
        <dsp:cNvSpPr/>
      </dsp:nvSpPr>
      <dsp:spPr>
        <a:xfrm rot="16200000">
          <a:off x="630070" y="-630070"/>
          <a:ext cx="1548172" cy="2808312"/>
        </a:xfrm>
        <a:prstGeom prst="round1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b="1" kern="1200">
              <a:solidFill>
                <a:schemeClr val="bg1"/>
              </a:solidFill>
            </a:rPr>
            <a:t>Z</a:t>
          </a:r>
          <a:r>
            <a:rPr lang="cs-CZ" sz="3100" kern="1200"/>
            <a:t>efektivnění</a:t>
          </a:r>
        </a:p>
      </dsp:txBody>
      <dsp:txXfrm rot="5400000">
        <a:off x="0" y="0"/>
        <a:ext cx="2808312" cy="1161129"/>
      </dsp:txXfrm>
    </dsp:sp>
    <dsp:sp modelId="{C8FCDD5D-3D4E-4F23-BDC1-E6B6B988C970}">
      <dsp:nvSpPr>
        <dsp:cNvPr id="0" name=""/>
        <dsp:cNvSpPr/>
      </dsp:nvSpPr>
      <dsp:spPr>
        <a:xfrm>
          <a:off x="2808312" y="0"/>
          <a:ext cx="2808312" cy="1548172"/>
        </a:xfrm>
        <a:prstGeom prst="round1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b="1" kern="1200">
              <a:solidFill>
                <a:schemeClr val="bg1"/>
              </a:solidFill>
            </a:rPr>
            <a:t>N</a:t>
          </a:r>
          <a:r>
            <a:rPr lang="cs-CZ" sz="3100" kern="1200"/>
            <a:t>ové nástroje</a:t>
          </a:r>
        </a:p>
      </dsp:txBody>
      <dsp:txXfrm>
        <a:off x="2808312" y="0"/>
        <a:ext cx="2808312" cy="1161129"/>
      </dsp:txXfrm>
    </dsp:sp>
    <dsp:sp modelId="{5026068F-4FC9-4B9D-941E-FADE1E4C497F}">
      <dsp:nvSpPr>
        <dsp:cNvPr id="0" name=""/>
        <dsp:cNvSpPr/>
      </dsp:nvSpPr>
      <dsp:spPr>
        <a:xfrm rot="10800000">
          <a:off x="0" y="1548172"/>
          <a:ext cx="2808312" cy="1548172"/>
        </a:xfrm>
        <a:prstGeom prst="round1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b="1" kern="1200">
              <a:solidFill>
                <a:schemeClr val="bg1"/>
              </a:solidFill>
            </a:rPr>
            <a:t>K</a:t>
          </a:r>
          <a:r>
            <a:rPr lang="cs-CZ" sz="3200" kern="1200"/>
            <a:t>ontrola</a:t>
          </a:r>
        </a:p>
      </dsp:txBody>
      <dsp:txXfrm rot="10800000">
        <a:off x="0" y="1935214"/>
        <a:ext cx="2808312" cy="1161129"/>
      </dsp:txXfrm>
    </dsp:sp>
    <dsp:sp modelId="{DC27C09D-D27A-4841-BF8A-37BA5CBB2D79}">
      <dsp:nvSpPr>
        <dsp:cNvPr id="0" name=""/>
        <dsp:cNvSpPr/>
      </dsp:nvSpPr>
      <dsp:spPr>
        <a:xfrm rot="5400000">
          <a:off x="3438382" y="918101"/>
          <a:ext cx="1548172" cy="2808312"/>
        </a:xfrm>
        <a:prstGeom prst="round1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b="1" kern="1200">
              <a:solidFill>
                <a:schemeClr val="bg1"/>
              </a:solidFill>
            </a:rPr>
            <a:t>D</a:t>
          </a:r>
          <a:r>
            <a:rPr lang="cs-CZ" sz="3200" kern="1200"/>
            <a:t>igitalizace</a:t>
          </a:r>
        </a:p>
      </dsp:txBody>
      <dsp:txXfrm rot="-5400000">
        <a:off x="2808312" y="1935214"/>
        <a:ext cx="2808312" cy="1161129"/>
      </dsp:txXfrm>
    </dsp:sp>
    <dsp:sp modelId="{E52A9784-5795-422A-BAAD-6CFC97084570}">
      <dsp:nvSpPr>
        <dsp:cNvPr id="0" name=""/>
        <dsp:cNvSpPr/>
      </dsp:nvSpPr>
      <dsp:spPr>
        <a:xfrm>
          <a:off x="1907315" y="1161129"/>
          <a:ext cx="1801992" cy="774086"/>
        </a:xfrm>
        <a:prstGeom prst="roundRect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b="1" kern="1200">
              <a:solidFill>
                <a:schemeClr val="bg1"/>
              </a:solidFill>
            </a:rPr>
            <a:t>I</a:t>
          </a:r>
          <a:r>
            <a:rPr lang="cs-CZ" sz="3200" kern="1200">
              <a:solidFill>
                <a:schemeClr val="bg1"/>
              </a:solidFill>
            </a:rPr>
            <a:t>novace</a:t>
          </a:r>
        </a:p>
      </dsp:txBody>
      <dsp:txXfrm>
        <a:off x="1945103" y="1198917"/>
        <a:ext cx="1726416" cy="698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1B69B38-B5A7-40EA-AAE0-8B851B9A139A}" type="datetimeFigureOut">
              <a:rPr lang="cs-CZ" smtClean="0"/>
              <a:t>07.09.2021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82704E1-792A-4566-AFF2-9794FEC038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532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CF5D135-3535-43F6-94F3-2726B504790D}" type="datetimeFigureOut">
              <a:rPr lang="cs-CZ" smtClean="0"/>
              <a:t>07.09.2021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C135320-80A2-4150-900C-D04EF55E00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29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Možné zmínit že hrozí zpřísnění imisních limitů dle Green </a:t>
            </a:r>
            <a:r>
              <a:rPr lang="cs-CZ" dirty="0" err="1"/>
              <a:t>Deal</a:t>
            </a:r>
            <a:r>
              <a:rPr lang="cs-CZ" dirty="0"/>
              <a:t> až na úroveň WHO, což by problém s překročeným imisním limitem zněkolikanásobilo</a:t>
            </a:r>
          </a:p>
          <a:p>
            <a:endParaRPr lang="cs-CZ" dirty="0"/>
          </a:p>
          <a:p>
            <a:r>
              <a:rPr lang="cs-CZ" dirty="0"/>
              <a:t>WHO:</a:t>
            </a:r>
          </a:p>
          <a:p>
            <a:pPr algn="l"/>
            <a:r>
              <a:rPr lang="en-US" b="1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Fine particulate matter (PM</a:t>
            </a:r>
            <a:r>
              <a:rPr lang="en-US" b="1" i="0" baseline="-25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2.5</a:t>
            </a:r>
            <a:r>
              <a:rPr lang="en-US" b="1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10 </a:t>
            </a:r>
            <a:r>
              <a:rPr lang="en-US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μg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/m</a:t>
            </a:r>
            <a:r>
              <a:rPr lang="en-US" b="0" i="0" baseline="30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 annual mean</a:t>
            </a:r>
            <a:b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25 </a:t>
            </a:r>
            <a:r>
              <a:rPr lang="en-US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μg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/m</a:t>
            </a:r>
            <a:r>
              <a:rPr lang="en-US" b="0" i="0" baseline="30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 24-hour mean</a:t>
            </a:r>
          </a:p>
          <a:p>
            <a:pPr algn="l"/>
            <a:r>
              <a:rPr lang="en-US" b="1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Coarse particulate matter (PM</a:t>
            </a:r>
            <a:r>
              <a:rPr lang="en-US" b="1" i="0" baseline="-25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b="1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20 </a:t>
            </a:r>
            <a:r>
              <a:rPr lang="en-US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μg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/m</a:t>
            </a:r>
            <a:r>
              <a:rPr lang="en-US" b="0" i="0" baseline="30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 annual mean</a:t>
            </a:r>
            <a:b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50 </a:t>
            </a:r>
            <a:r>
              <a:rPr lang="en-US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μg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/m</a:t>
            </a:r>
            <a:r>
              <a:rPr lang="en-US" b="0" i="0" baseline="30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 24-hour mean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890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cs-CZ" altLang="cs-CZ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 MSK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dosažení závisí na opatření v Polsku, která nelze garantovat</a:t>
            </a:r>
          </a:p>
          <a:p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cs-CZ" altLang="cs-CZ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 MSK, Zóně Střední Morava a Brně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Benzo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(a)pyren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celá ČR kromě Karlovarského kraje a Brna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altLang="cs-CZ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 Praze a Brně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17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108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667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079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713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006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26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45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cs-CZ" dirty="0"/>
              <a:t>Možné zmínit že hrozí zpřísnění imisních limitů dle Green </a:t>
            </a:r>
            <a:r>
              <a:rPr lang="cs-CZ" dirty="0" err="1"/>
              <a:t>Deal</a:t>
            </a:r>
            <a:r>
              <a:rPr lang="cs-CZ" dirty="0"/>
              <a:t> až na úroveň WHO, což by problém s překročeným imisním limitem zněkolikanásobilo</a:t>
            </a:r>
          </a:p>
          <a:p>
            <a:endParaRPr lang="cs-CZ" dirty="0"/>
          </a:p>
          <a:p>
            <a:r>
              <a:rPr lang="cs-CZ" dirty="0"/>
              <a:t>U </a:t>
            </a:r>
            <a:r>
              <a:rPr lang="cs-CZ" dirty="0" err="1"/>
              <a:t>BaP</a:t>
            </a:r>
            <a:r>
              <a:rPr lang="cs-CZ" dirty="0"/>
              <a:t> není WHO hodnota ale asi se stanoví, zatím se pracuje s limitem 0,1 </a:t>
            </a:r>
            <a:r>
              <a:rPr lang="cs-CZ" dirty="0" err="1"/>
              <a:t>ng</a:t>
            </a:r>
            <a:r>
              <a:rPr lang="cs-CZ" dirty="0"/>
              <a:t>/m3</a:t>
            </a:r>
          </a:p>
          <a:p>
            <a:endParaRPr lang="cs-CZ" dirty="0"/>
          </a:p>
          <a:p>
            <a:pPr algn="l"/>
            <a:r>
              <a:rPr lang="cs-CZ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WHO:</a:t>
            </a:r>
          </a:p>
          <a:p>
            <a:pPr algn="l"/>
            <a:r>
              <a:rPr lang="en-US" b="1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NO</a:t>
            </a:r>
            <a:r>
              <a:rPr lang="en-US" b="1" i="0" baseline="-25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b="1" i="0" baseline="-25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cs-CZ" b="1" i="0" baseline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současný limit odpovídá WHO až na počet překročení pro hodinový limit</a:t>
            </a:r>
            <a:endParaRPr lang="en-US" b="1" i="0" baseline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40 </a:t>
            </a:r>
            <a:r>
              <a:rPr lang="en-US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μg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/m</a:t>
            </a:r>
            <a:r>
              <a:rPr lang="en-US" b="0" i="0" baseline="30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 annual mean</a:t>
            </a:r>
            <a:b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200 </a:t>
            </a:r>
            <a:r>
              <a:rPr lang="en-US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μg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/m</a:t>
            </a:r>
            <a:r>
              <a:rPr lang="en-US" b="0" i="0" baseline="30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 1-hour mean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20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38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</a:t>
            </a:r>
          </a:p>
          <a:p>
            <a:endParaRPr lang="cs-CZ" dirty="0"/>
          </a:p>
          <a:p>
            <a:r>
              <a:rPr lang="cs-CZ" dirty="0"/>
              <a:t>https://cs.wikipedia.org/wiki/Legerova#/media/Soubor:Praha_Legerova_2.jpg</a:t>
            </a:r>
          </a:p>
          <a:p>
            <a:endParaRPr lang="cs-CZ" dirty="0"/>
          </a:p>
          <a:p>
            <a:r>
              <a:rPr lang="cs-CZ" dirty="0"/>
              <a:t>https://vytapeni.tzb-info.cz/docu/clanky/0199/019951og.jpg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33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</a:t>
            </a:r>
          </a:p>
          <a:p>
            <a:endParaRPr lang="cs-CZ" dirty="0"/>
          </a:p>
          <a:p>
            <a:r>
              <a:rPr lang="cs-CZ" dirty="0"/>
              <a:t>https://cs.wikipedia.org/wiki/Legerova#/media/Soubor:Praha_Legerova_2.jpg</a:t>
            </a:r>
          </a:p>
          <a:p>
            <a:endParaRPr lang="cs-CZ" dirty="0"/>
          </a:p>
          <a:p>
            <a:r>
              <a:rPr lang="cs-CZ" dirty="0"/>
              <a:t>https://vytapeni.tzb-info.cz/docu/clanky/0199/019951og.jpg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370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914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27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89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5320-80A2-4150-900C-D04EF55E00A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- MŽ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5"/>
            <a:ext cx="9158711" cy="51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Graf 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2411761" y="789552"/>
            <a:ext cx="6120680" cy="36184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Vložte objekt</a:t>
            </a:r>
          </a:p>
        </p:txBody>
      </p:sp>
      <p:cxnSp>
        <p:nvCxnSpPr>
          <p:cNvPr id="13" name="Přímá spojnice 12"/>
          <p:cNvCxnSpPr/>
          <p:nvPr userDrawn="1"/>
        </p:nvCxnSpPr>
        <p:spPr>
          <a:xfrm>
            <a:off x="2285952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789553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0192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593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text -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16"/>
          <p:cNvSpPr>
            <a:spLocks noGrp="1" noChangeAspect="1"/>
          </p:cNvSpPr>
          <p:nvPr>
            <p:ph type="body" sz="quarter" idx="20"/>
          </p:nvPr>
        </p:nvSpPr>
        <p:spPr>
          <a:xfrm>
            <a:off x="2411760" y="1545636"/>
            <a:ext cx="6120680" cy="2916324"/>
          </a:xfrm>
          <a:prstGeom prst="rect">
            <a:avLst/>
          </a:prstGeom>
        </p:spPr>
        <p:txBody>
          <a:bodyPr lIns="0" tIns="0" rIns="0" bIns="0" numCol="3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6516216" y="1558549"/>
            <a:ext cx="0" cy="2903411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4427984" y="1558549"/>
            <a:ext cx="0" cy="2903411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 userDrawn="1"/>
        </p:nvCxnSpPr>
        <p:spPr>
          <a:xfrm>
            <a:off x="2276379" y="1545636"/>
            <a:ext cx="0" cy="297033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1545636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339752" y="303498"/>
            <a:ext cx="6192688" cy="97210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0791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text - 1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2411760" y="1545636"/>
            <a:ext cx="6120680" cy="2916324"/>
          </a:xfrm>
          <a:prstGeom prst="rect">
            <a:avLst/>
          </a:prstGeom>
        </p:spPr>
        <p:txBody>
          <a:bodyPr lIns="0" tIns="0" rIns="0" bIns="0" numCol="1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3" name="Přímá spojnice 12"/>
          <p:cNvCxnSpPr/>
          <p:nvPr userDrawn="1"/>
        </p:nvCxnSpPr>
        <p:spPr>
          <a:xfrm>
            <a:off x="2276379" y="1545636"/>
            <a:ext cx="0" cy="297033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339752" y="303498"/>
            <a:ext cx="6192688" cy="97210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1545636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4199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2411760" y="1545636"/>
            <a:ext cx="6264697" cy="291632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Vložte objekt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276379" y="1545636"/>
            <a:ext cx="0" cy="297033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339752" y="303498"/>
            <a:ext cx="6192688" cy="97210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1545636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33336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uc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789552"/>
            <a:ext cx="1615448" cy="363113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2301720"/>
            <a:ext cx="4230448" cy="7560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6804248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20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Č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23" y="-1748730"/>
            <a:ext cx="5922954" cy="86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0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Evr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884634"/>
            <a:ext cx="4645108" cy="67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64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svě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2108770"/>
            <a:ext cx="6480720" cy="94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2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ni 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539552" y="735546"/>
            <a:ext cx="6464300" cy="38884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b"/>
          <a:lstStyle>
            <a:lvl1pPr marL="0" indent="0" algn="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obrázek 1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55304" y="813006"/>
            <a:ext cx="7977136" cy="36076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na ikonu přidáte obrázek a přeneste jej do pozadí.</a:t>
            </a:r>
          </a:p>
        </p:txBody>
      </p:sp>
      <p:sp>
        <p:nvSpPr>
          <p:cNvPr id="11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1036328" y="2662642"/>
            <a:ext cx="5551896" cy="179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1036328" y="2896122"/>
            <a:ext cx="4810240" cy="1796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16"/>
          <p:cNvSpPr>
            <a:spLocks noGrp="1"/>
          </p:cNvSpPr>
          <p:nvPr>
            <p:ph type="body" sz="quarter" idx="21"/>
          </p:nvPr>
        </p:nvSpPr>
        <p:spPr>
          <a:xfrm>
            <a:off x="1036328" y="3338383"/>
            <a:ext cx="5551896" cy="1796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100" b="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6"/>
          <p:cNvSpPr>
            <a:spLocks noGrp="1"/>
          </p:cNvSpPr>
          <p:nvPr>
            <p:ph type="body" sz="quarter" idx="22"/>
          </p:nvPr>
        </p:nvSpPr>
        <p:spPr>
          <a:xfrm>
            <a:off x="1036328" y="3473670"/>
            <a:ext cx="3487424" cy="180384"/>
          </a:xfrm>
          <a:prstGeom prst="rect">
            <a:avLst/>
          </a:prstGeom>
        </p:spPr>
        <p:txBody>
          <a:bodyPr lIns="0" tIns="36000" rIns="0" bIns="0">
            <a:normAutofit/>
          </a:bodyPr>
          <a:lstStyle>
            <a:lvl1pPr marL="0" indent="0">
              <a:buFontTx/>
              <a:buNone/>
              <a:defRPr sz="9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1038600" y="1309062"/>
            <a:ext cx="5549624" cy="1263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000" b="1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2543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Text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813006"/>
            <a:ext cx="1683584" cy="360768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5976664" cy="2931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61950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latin typeface="+mn-lt"/>
                <a:ea typeface="Roboto Medium" pitchFamily="2" charset="0"/>
                <a:cs typeface="Roboto Medium" pitchFamily="2" charset="0"/>
              </a:defRPr>
            </a:lvl4pPr>
            <a:lvl5pPr marL="534988" marR="0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kumimoji="0" lang="en-US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813007"/>
            <a:ext cx="5976664" cy="5411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009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zlouc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789552"/>
            <a:ext cx="1615448" cy="363113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2301720"/>
            <a:ext cx="4230448" cy="7560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6804248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19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ext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813006"/>
            <a:ext cx="1683584" cy="360768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5976664" cy="2931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61950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latin typeface="+mn-lt"/>
                <a:ea typeface="Roboto Medium" pitchFamily="2" charset="0"/>
                <a:cs typeface="Roboto Medium" pitchFamily="2" charset="0"/>
              </a:defRPr>
            </a:lvl4pPr>
            <a:lvl5pPr marL="534988" marR="0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kumimoji="0" lang="en-US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813007"/>
            <a:ext cx="5976664" cy="5411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5327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ext 2 sloupce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813006"/>
            <a:ext cx="1683584" cy="360768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611560" y="1491630"/>
            <a:ext cx="5976664" cy="2916324"/>
          </a:xfrm>
          <a:prstGeom prst="rect">
            <a:avLst/>
          </a:prstGeom>
        </p:spPr>
        <p:txBody>
          <a:bodyPr wrap="square" lIns="0" tIns="0" rIns="0" bIns="0" numCol="2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3635896" y="1525098"/>
            <a:ext cx="0" cy="288285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813007"/>
            <a:ext cx="5976664" cy="5411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596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Graf a nadp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sz="quarter" idx="20" hasCustomPrompt="1"/>
          </p:nvPr>
        </p:nvSpPr>
        <p:spPr>
          <a:xfrm>
            <a:off x="611561" y="1491854"/>
            <a:ext cx="5976664" cy="2915840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Vložit objekt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813007"/>
            <a:ext cx="5976664" cy="5411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7640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brázek a text - 1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789552"/>
            <a:ext cx="1615448" cy="363113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2339752" y="789552"/>
            <a:ext cx="4320480" cy="3618402"/>
          </a:xfrm>
          <a:prstGeom prst="rect">
            <a:avLst/>
          </a:prstGeom>
        </p:spPr>
        <p:txBody>
          <a:bodyPr wrap="square" lIns="72000" tIns="0" rIns="72000" bIns="0" numCol="1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6804248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 userDrawn="1"/>
        </p:nvCxnSpPr>
        <p:spPr>
          <a:xfrm>
            <a:off x="2285952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789553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6757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brázek a text - 2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nice 11"/>
          <p:cNvCxnSpPr/>
          <p:nvPr userDrawn="1"/>
        </p:nvCxnSpPr>
        <p:spPr>
          <a:xfrm>
            <a:off x="4499992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789552"/>
            <a:ext cx="1615448" cy="363113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5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2339752" y="789552"/>
            <a:ext cx="4392488" cy="3618402"/>
          </a:xfrm>
          <a:prstGeom prst="rect">
            <a:avLst/>
          </a:prstGeom>
        </p:spPr>
        <p:txBody>
          <a:bodyPr wrap="square" lIns="72000" tIns="0" rIns="72000" bIns="0" numCol="2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789553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6804248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 userDrawn="1"/>
        </p:nvCxnSpPr>
        <p:spPr>
          <a:xfrm>
            <a:off x="2285952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18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7" r:id="rId3"/>
    <p:sldLayoutId id="214748371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5" name="Ovál 4"/>
          <p:cNvSpPr>
            <a:spLocks/>
          </p:cNvSpPr>
          <p:nvPr/>
        </p:nvSpPr>
        <p:spPr>
          <a:xfrm>
            <a:off x="543424" y="4693481"/>
            <a:ext cx="180000" cy="1803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53404" y="4683645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8B67A80-0FB4-4083-B869-6BB4B16DA18A}" type="slidenum">
              <a:rPr lang="cs-CZ" sz="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cs-CZ" sz="700" b="1" dirty="0">
              <a:solidFill>
                <a:schemeClr val="accent5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7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4" r:id="rId12"/>
    <p:sldLayoutId id="2147483715" r:id="rId13"/>
    <p:sldLayoutId id="214748371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p.cz/www/platnalegislativa.nsf/$$OpenDominoDocument.xsp?documentId=9F4906381B38F7F6C1257A94002EC4A0&amp;action=openDocumen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p.cz/cz/strategicke_dokumenty#narodni_progra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p.cz/cz/aktualizace_programu_zlepsovani_kvality_ovzdusi_202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p.cz/C1257458002F0DC7/cz/aktualizace_programu_zlepsovani_kvality_ovzdusi_2020/$FILE/OOO-podpurna_opatreni_fin-20210215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8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F8384B42-2120-47D0-8C4A-A8BD7B708E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536" y="1563638"/>
            <a:ext cx="4896544" cy="280178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Stavební činnosti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Větrná eroze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Polní práce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Otevřená ohniště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ED6C267C-0D63-4581-94C5-0FE33E08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09" y="7275"/>
            <a:ext cx="7272808" cy="504056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Znečištění z dalších lokálně významných zdrojů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1" y="623899"/>
            <a:ext cx="2664296" cy="39964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F8384B42-2120-47D0-8C4A-A8BD7B708E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520" y="659322"/>
            <a:ext cx="8280920" cy="896988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Kromě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sekundárních částic působí v ČR i primární znečištění ze zahraničí (primárně emitované nepřeměněné částice). Zahraniční znečištění se celkově významně podílí na překročení imisních limitů PM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(cca 50 %).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Obr: Území, kde byl v letech 2011–2016 překračován imisní limit (PM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za stavu úplného omezení známých emisí z českých zdrojů.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ED6C267C-0D63-4581-94C5-0FE33E08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913" y="51470"/>
            <a:ext cx="7272808" cy="482206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Přeshraniční přenos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znečištění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="" xmlns:a16="http://schemas.microsoft.com/office/drawing/2014/main" id="{4470C414-EE6D-4FC2-8196-9A79C49BFAF7}"/>
              </a:ext>
            </a:extLst>
          </p:cNvPr>
          <p:cNvGrpSpPr>
            <a:grpSpLocks noChangeAspect="1"/>
          </p:cNvGrpSpPr>
          <p:nvPr/>
        </p:nvGrpSpPr>
        <p:grpSpPr>
          <a:xfrm>
            <a:off x="251520" y="3121586"/>
            <a:ext cx="2995760" cy="1850604"/>
            <a:chOff x="0" y="0"/>
            <a:chExt cx="5400000" cy="3335966"/>
          </a:xfrm>
        </p:grpSpPr>
        <p:grpSp>
          <p:nvGrpSpPr>
            <p:cNvPr id="10" name="Skupina 9">
              <a:extLst>
                <a:ext uri="{FF2B5EF4-FFF2-40B4-BE49-F238E27FC236}">
                  <a16:creationId xmlns="" xmlns:a16="http://schemas.microsoft.com/office/drawing/2014/main" id="{C7EFA2A6-AB5B-4FE4-A363-7F8943EB9ED0}"/>
                </a:ext>
              </a:extLst>
            </p:cNvPr>
            <p:cNvGrpSpPr/>
            <p:nvPr/>
          </p:nvGrpSpPr>
          <p:grpSpPr>
            <a:xfrm>
              <a:off x="0" y="0"/>
              <a:ext cx="5400000" cy="3335966"/>
              <a:chOff x="0" y="552091"/>
              <a:chExt cx="5399405" cy="3334632"/>
            </a:xfrm>
          </p:grpSpPr>
          <p:pic>
            <p:nvPicPr>
              <p:cNvPr id="12" name="Obrázek 11">
                <a:extLst>
                  <a:ext uri="{FF2B5EF4-FFF2-40B4-BE49-F238E27FC236}">
                    <a16:creationId xmlns="" xmlns:a16="http://schemas.microsoft.com/office/drawing/2014/main" id="{FDF7D299-0661-4C63-A6C6-3AE269CE2D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336"/>
              <a:stretch/>
            </p:blipFill>
            <p:spPr bwMode="auto">
              <a:xfrm>
                <a:off x="0" y="552091"/>
                <a:ext cx="5399405" cy="30477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Textové pole 46">
                <a:extLst>
                  <a:ext uri="{FF2B5EF4-FFF2-40B4-BE49-F238E27FC236}">
                    <a16:creationId xmlns="" xmlns:a16="http://schemas.microsoft.com/office/drawing/2014/main" id="{DE245216-2CDE-42C5-AB52-0BCB2F8FB454}"/>
                  </a:ext>
                </a:extLst>
              </p:cNvPr>
              <p:cNvSpPr txBox="1"/>
              <p:nvPr/>
            </p:nvSpPr>
            <p:spPr>
              <a:xfrm>
                <a:off x="0" y="3655998"/>
                <a:ext cx="5396905" cy="230725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cs-CZ" sz="1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PM</a:t>
                </a:r>
                <a:r>
                  <a:rPr lang="cs-CZ" sz="1000" b="1" baseline="-25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</a:t>
                </a:r>
                <a:endParaRPr lang="cs-CZ" sz="1100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Obrázek 10">
              <a:extLst>
                <a:ext uri="{FF2B5EF4-FFF2-40B4-BE49-F238E27FC236}">
                  <a16:creationId xmlns="" xmlns:a16="http://schemas.microsoft.com/office/drawing/2014/main" id="{3A53D0A0-B735-4DAB-8C5D-5D382B98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2" y="2446317"/>
              <a:ext cx="557530" cy="371475"/>
            </a:xfrm>
            <a:prstGeom prst="rect">
              <a:avLst/>
            </a:prstGeom>
          </p:spPr>
        </p:pic>
      </p:grpSp>
      <p:grpSp>
        <p:nvGrpSpPr>
          <p:cNvPr id="14" name="Skupina 13">
            <a:extLst>
              <a:ext uri="{FF2B5EF4-FFF2-40B4-BE49-F238E27FC236}">
                <a16:creationId xmlns="" xmlns:a16="http://schemas.microsoft.com/office/drawing/2014/main" id="{D42984F5-8925-4D17-A2FF-F48E643C9146}"/>
              </a:ext>
            </a:extLst>
          </p:cNvPr>
          <p:cNvGrpSpPr>
            <a:grpSpLocks noChangeAspect="1"/>
          </p:cNvGrpSpPr>
          <p:nvPr/>
        </p:nvGrpSpPr>
        <p:grpSpPr>
          <a:xfrm>
            <a:off x="3347864" y="1560792"/>
            <a:ext cx="2757958" cy="1723431"/>
            <a:chOff x="0" y="0"/>
            <a:chExt cx="5399405" cy="3374055"/>
          </a:xfrm>
        </p:grpSpPr>
        <p:grpSp>
          <p:nvGrpSpPr>
            <p:cNvPr id="15" name="Skupina 14">
              <a:extLst>
                <a:ext uri="{FF2B5EF4-FFF2-40B4-BE49-F238E27FC236}">
                  <a16:creationId xmlns="" xmlns:a16="http://schemas.microsoft.com/office/drawing/2014/main" id="{C6016D78-DFF4-424C-AAE5-B91F43840836}"/>
                </a:ext>
              </a:extLst>
            </p:cNvPr>
            <p:cNvGrpSpPr/>
            <p:nvPr/>
          </p:nvGrpSpPr>
          <p:grpSpPr>
            <a:xfrm>
              <a:off x="0" y="0"/>
              <a:ext cx="5399405" cy="3374055"/>
              <a:chOff x="0" y="543502"/>
              <a:chExt cx="5398810" cy="3374429"/>
            </a:xfrm>
          </p:grpSpPr>
          <p:pic>
            <p:nvPicPr>
              <p:cNvPr id="17" name="Obrázek 16">
                <a:extLst>
                  <a:ext uri="{FF2B5EF4-FFF2-40B4-BE49-F238E27FC236}">
                    <a16:creationId xmlns="" xmlns:a16="http://schemas.microsoft.com/office/drawing/2014/main" id="{C64CA658-89A9-4761-BDAC-33ADD46B5D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t="15098" r="13" b="9"/>
              <a:stretch/>
            </p:blipFill>
            <p:spPr bwMode="auto">
              <a:xfrm>
                <a:off x="0" y="543502"/>
                <a:ext cx="5398810" cy="30559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Textové pole 48">
                <a:extLst>
                  <a:ext uri="{FF2B5EF4-FFF2-40B4-BE49-F238E27FC236}">
                    <a16:creationId xmlns="" xmlns:a16="http://schemas.microsoft.com/office/drawing/2014/main" id="{AE37DCB7-ED30-4312-8D20-78E028CCFDF2}"/>
                  </a:ext>
                </a:extLst>
              </p:cNvPr>
              <p:cNvSpPr txBox="1"/>
              <p:nvPr/>
            </p:nvSpPr>
            <p:spPr>
              <a:xfrm>
                <a:off x="0" y="3657252"/>
                <a:ext cx="5398810" cy="260679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cs-CZ" sz="1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PM</a:t>
                </a:r>
                <a:r>
                  <a:rPr lang="cs-CZ" sz="1000" b="1" baseline="-25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2,5</a:t>
                </a:r>
                <a:endParaRPr lang="cs-CZ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Obrázek 15">
              <a:extLst>
                <a:ext uri="{FF2B5EF4-FFF2-40B4-BE49-F238E27FC236}">
                  <a16:creationId xmlns="" xmlns:a16="http://schemas.microsoft.com/office/drawing/2014/main" id="{E39894C3-7321-4045-A35D-C0D57B73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3" y="2422566"/>
              <a:ext cx="557530" cy="370205"/>
            </a:xfrm>
            <a:prstGeom prst="rect">
              <a:avLst/>
            </a:prstGeom>
          </p:spPr>
        </p:pic>
      </p:grpSp>
      <p:grpSp>
        <p:nvGrpSpPr>
          <p:cNvPr id="19" name="Skupina 18">
            <a:extLst>
              <a:ext uri="{FF2B5EF4-FFF2-40B4-BE49-F238E27FC236}">
                <a16:creationId xmlns="" xmlns:a16="http://schemas.microsoft.com/office/drawing/2014/main" id="{E6FBA932-496E-4732-9F6F-11B6A82A048F}"/>
              </a:ext>
            </a:extLst>
          </p:cNvPr>
          <p:cNvGrpSpPr>
            <a:grpSpLocks noChangeAspect="1"/>
          </p:cNvGrpSpPr>
          <p:nvPr/>
        </p:nvGrpSpPr>
        <p:grpSpPr>
          <a:xfrm>
            <a:off x="6105822" y="3121586"/>
            <a:ext cx="2987824" cy="1850604"/>
            <a:chOff x="0" y="0"/>
            <a:chExt cx="5400000" cy="3344294"/>
          </a:xfrm>
        </p:grpSpPr>
        <p:grpSp>
          <p:nvGrpSpPr>
            <p:cNvPr id="20" name="Skupina 19">
              <a:extLst>
                <a:ext uri="{FF2B5EF4-FFF2-40B4-BE49-F238E27FC236}">
                  <a16:creationId xmlns="" xmlns:a16="http://schemas.microsoft.com/office/drawing/2014/main" id="{7BB8E81A-BA8B-496D-8A7B-19763FE6C983}"/>
                </a:ext>
              </a:extLst>
            </p:cNvPr>
            <p:cNvGrpSpPr/>
            <p:nvPr/>
          </p:nvGrpSpPr>
          <p:grpSpPr>
            <a:xfrm>
              <a:off x="0" y="0"/>
              <a:ext cx="5400000" cy="3344294"/>
              <a:chOff x="0" y="543464"/>
              <a:chExt cx="5399405" cy="3344701"/>
            </a:xfrm>
          </p:grpSpPr>
          <p:pic>
            <p:nvPicPr>
              <p:cNvPr id="22" name="Obrázek 21">
                <a:extLst>
                  <a:ext uri="{FF2B5EF4-FFF2-40B4-BE49-F238E27FC236}">
                    <a16:creationId xmlns="" xmlns:a16="http://schemas.microsoft.com/office/drawing/2014/main" id="{44FC298B-B18C-4BB8-B6E7-5AD4E921A8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97"/>
              <a:stretch/>
            </p:blipFill>
            <p:spPr bwMode="auto">
              <a:xfrm>
                <a:off x="0" y="543464"/>
                <a:ext cx="5399405" cy="30563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Textové pole 50">
                <a:extLst>
                  <a:ext uri="{FF2B5EF4-FFF2-40B4-BE49-F238E27FC236}">
                    <a16:creationId xmlns="" xmlns:a16="http://schemas.microsoft.com/office/drawing/2014/main" id="{979538AB-92C7-4762-B436-5DFD6A2A1862}"/>
                  </a:ext>
                </a:extLst>
              </p:cNvPr>
              <p:cNvSpPr txBox="1"/>
              <p:nvPr/>
            </p:nvSpPr>
            <p:spPr>
              <a:xfrm>
                <a:off x="0" y="3657249"/>
                <a:ext cx="5398175" cy="230916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cs-CZ" sz="1000" b="1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benzo</a:t>
                </a:r>
                <a:r>
                  <a:rPr lang="en-US" sz="1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[</a:t>
                </a:r>
                <a:r>
                  <a:rPr lang="en-US" sz="1000" b="1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1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]</a:t>
                </a:r>
                <a:r>
                  <a:rPr lang="en-US" sz="1000" b="1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pyren</a:t>
                </a:r>
                <a:endParaRPr lang="cs-CZ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Obrázek 20">
              <a:extLst>
                <a:ext uri="{FF2B5EF4-FFF2-40B4-BE49-F238E27FC236}">
                  <a16:creationId xmlns="" xmlns:a16="http://schemas.microsoft.com/office/drawing/2014/main" id="{F96F3FA9-62E2-4F71-A68F-87BD7718F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3" y="2493818"/>
              <a:ext cx="557530" cy="371475"/>
            </a:xfrm>
            <a:prstGeom prst="rect">
              <a:avLst/>
            </a:prstGeom>
          </p:spPr>
        </p:pic>
      </p:grpSp>
      <p:pic>
        <p:nvPicPr>
          <p:cNvPr id="24" name="Obrázek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11">
            <a:extLst>
              <a:ext uri="{FF2B5EF4-FFF2-40B4-BE49-F238E27FC236}">
                <a16:creationId xmlns="" xmlns:a16="http://schemas.microsoft.com/office/drawing/2014/main" id="{628C77B2-EA65-483D-B646-45C556EED8A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323528" y="987574"/>
            <a:ext cx="5870732" cy="3433112"/>
          </a:xfrm>
        </p:spPr>
        <p:txBody>
          <a:bodyPr/>
          <a:lstStyle/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Scénář se stávajícími opatřeními do roku 2023 naznačuje přetrvávající problémy s PM</a:t>
            </a:r>
            <a:r>
              <a:rPr lang="cs-CZ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cs-CZ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BaP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a NO</a:t>
            </a:r>
            <a:r>
              <a:rPr lang="cs-CZ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Uvažovaná opatření: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zákaz kotlů na pevná paliva nižší než 3. třídy (účinný od září 2022), podpora kvality spalovaného paliva (úprava zastoupení množství spalovaného vlhkého dřeva z 45,6 % na 35,4 %)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emisní redukce u spalovacích zdrojů (nad 50 MW) dle směrnice o průmyslových emisích 2010/75/EU a zpřísnění emisních limitů u průmyslových a energetických zdrojů dle emisní vyhlášky č. 415/2012 Sb. (účinnost v roce 2020 a později),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redukce emisí z hutí a sléváren v MSK (v návaznosti na projekty podpořené OPŽP realizované do roku 2023),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přirozená obměna vozového parku dle emisní projekce dopravy k roku 2020</a:t>
            </a:r>
          </a:p>
          <a:p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07704" y="55913"/>
            <a:ext cx="7056784" cy="716491"/>
          </a:xfrm>
        </p:spPr>
        <p:txBody>
          <a:bodyPr>
            <a:normAutofit/>
          </a:bodyPr>
          <a:lstStyle/>
          <a:p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Stávající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opatření neřeší regulaci zdrojů znečišťování OVZDUŠÍ DOSTATEČNĚ – je třeba přijmout opatření pro 2020+ </a:t>
            </a:r>
            <a:b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C:\Users\user\Desktop\PZKO\Aktualizace PZKO_2020\Navrhova cast\obr_sitISKO_v20200316\obr_sitISKO_v20200316\sitISKO_PM10_D36_2025w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36539"/>
          <a:stretch>
            <a:fillRect/>
          </a:stretch>
        </p:blipFill>
        <p:spPr bwMode="auto">
          <a:xfrm>
            <a:off x="6610753" y="1443963"/>
            <a:ext cx="2478324" cy="10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ser\Desktop\PZKO\Aktualizace PZKO_2020\Navrhova cast\obr_sitISKO_v20200316\obr_sitISKO_v20200316\sitISKO_PM2_5_rok_2025w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/>
          <a:stretch>
            <a:fillRect/>
          </a:stretch>
        </p:blipFill>
        <p:spPr bwMode="auto">
          <a:xfrm>
            <a:off x="6424781" y="3003798"/>
            <a:ext cx="2664296" cy="103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user\Desktop\PZKO\Aktualizace PZKO_2020\Navrhova cast\obr_sitISKO_v20200316\obr_sitISKO_v20200316\sitISKO_BaP_rok_2025w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8"/>
          <a:stretch>
            <a:fillRect/>
          </a:stretch>
        </p:blipFill>
        <p:spPr bwMode="auto">
          <a:xfrm>
            <a:off x="3711920" y="3828193"/>
            <a:ext cx="2664296" cy="102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user\Desktop\PZKO\Aktualizace PZKO\Navrhova cast\modelovani 2023+\obr_sitISKO_v20191106\sitISKO_NO2_rok_2025w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34967" b="-1424"/>
          <a:stretch>
            <a:fillRect/>
          </a:stretch>
        </p:blipFill>
        <p:spPr bwMode="auto">
          <a:xfrm>
            <a:off x="1187624" y="3818130"/>
            <a:ext cx="2430870" cy="10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="" xmlns:a16="http://schemas.microsoft.com/office/drawing/2014/main" id="{5EED13A1-E5C5-43B0-AFE5-ABDC74F93F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4680520" cy="293124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Evropská Komise si stanovila v rámci EGD cíl přiblížit stávající imisní limity k doporučeným hodnotám WHO, které jsou již nyní několikanásobně přísnější než stávající limity a lze očekávat jejich další zpřísnění v rámci jejich probíhající revize.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V rámci </a:t>
            </a:r>
            <a:r>
              <a:rPr lang="cs-CZ" sz="1400" dirty="0" err="1"/>
              <a:t>European</a:t>
            </a:r>
            <a:r>
              <a:rPr lang="cs-CZ" sz="1400" dirty="0"/>
              <a:t> Green </a:t>
            </a:r>
            <a:r>
              <a:rPr lang="cs-CZ" sz="1400" dirty="0" err="1"/>
              <a:t>Deal</a:t>
            </a:r>
            <a:r>
              <a:rPr lang="cs-CZ" sz="1400" dirty="0"/>
              <a:t> (EDG) vzniká iniciativa </a:t>
            </a:r>
            <a:r>
              <a:rPr lang="cs-CZ" sz="1400" dirty="0" err="1"/>
              <a:t>Zero</a:t>
            </a:r>
            <a:r>
              <a:rPr lang="cs-CZ" sz="1400" dirty="0"/>
              <a:t> </a:t>
            </a:r>
            <a:r>
              <a:rPr lang="cs-CZ" sz="1400" dirty="0" err="1"/>
              <a:t>Pollution</a:t>
            </a:r>
            <a:r>
              <a:rPr lang="cs-CZ" sz="1400" dirty="0"/>
              <a:t> </a:t>
            </a:r>
            <a:r>
              <a:rPr lang="cs-CZ" sz="1400" dirty="0" err="1"/>
              <a:t>Action</a:t>
            </a:r>
            <a:r>
              <a:rPr lang="cs-CZ" sz="1400" dirty="0"/>
              <a:t> </a:t>
            </a:r>
            <a:r>
              <a:rPr lang="cs-CZ" sz="1400" dirty="0" err="1"/>
              <a:t>plan</a:t>
            </a:r>
            <a:r>
              <a:rPr lang="cs-CZ" sz="1400" dirty="0"/>
              <a:t>. Jeho znění není doposud známé, cílem by nicméně mělo být nastavení politického rámce pro nulové znečištění vody, ovzduší a půdy. Lze očekávat, že Iniciativa nulového znečištění zásadní ovlivní vývoj politiky ochrany ovzduší v EU a ČR.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="" xmlns:a16="http://schemas.microsoft.com/office/drawing/2014/main" id="{72477BD7-C1EB-4E1D-A0A1-1E64E6F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290" y="51470"/>
            <a:ext cx="5976664" cy="541152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Green </a:t>
            </a:r>
            <a:r>
              <a:rPr lang="cs-CZ" dirty="0" err="1"/>
              <a:t>Deal</a:t>
            </a:r>
            <a:r>
              <a:rPr lang="cs-CZ" dirty="0"/>
              <a:t> &amp; </a:t>
            </a:r>
            <a:r>
              <a:rPr lang="cs-CZ" dirty="0" err="1"/>
              <a:t>Zero</a:t>
            </a:r>
            <a:r>
              <a:rPr lang="cs-CZ" dirty="0"/>
              <a:t> </a:t>
            </a:r>
            <a:r>
              <a:rPr lang="cs-CZ" dirty="0" err="1"/>
              <a:t>Pollution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plan</a:t>
            </a:r>
            <a:endParaRPr lang="cs-CZ" dirty="0"/>
          </a:p>
        </p:txBody>
      </p:sp>
      <p:pic>
        <p:nvPicPr>
          <p:cNvPr id="3074" name="Picture 2" descr="Zero pollution ambition">
            <a:extLst>
              <a:ext uri="{FF2B5EF4-FFF2-40B4-BE49-F238E27FC236}">
                <a16:creationId xmlns="" xmlns:a16="http://schemas.microsoft.com/office/drawing/2014/main" id="{9FBF202B-643D-4DCF-9764-3CFB01E1F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r="23118"/>
          <a:stretch/>
        </p:blipFill>
        <p:spPr bwMode="auto">
          <a:xfrm>
            <a:off x="6804248" y="2986510"/>
            <a:ext cx="1195706" cy="168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FFC81A25-599C-41FA-9A15-3A227AD48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/>
          <a:stretch/>
        </p:blipFill>
        <p:spPr bwMode="auto">
          <a:xfrm>
            <a:off x="5692545" y="915283"/>
            <a:ext cx="3419112" cy="21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88927" y="398"/>
            <a:ext cx="6399497" cy="1080120"/>
          </a:xfrm>
        </p:spPr>
        <p:txBody>
          <a:bodyPr>
            <a:normAutofit/>
          </a:bodyPr>
          <a:lstStyle/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75846118"/>
              </p:ext>
            </p:extLst>
          </p:nvPr>
        </p:nvGraphicFramePr>
        <p:xfrm>
          <a:off x="1691680" y="987574"/>
          <a:ext cx="561662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8807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595656" y="1259209"/>
            <a:ext cx="5616624" cy="3170536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Stanovuje např.:</a:t>
            </a:r>
            <a:endParaRPr lang="cs-CZ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romanUcPeriod"/>
            </a:pP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Požadavky na lokální topeniště, především na kotle a požadavky na kvalitu paliv</a:t>
            </a:r>
            <a:endParaRPr lang="cs-C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romanUcPeriod"/>
            </a:pP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Emisní limity a další podmínky provozu průmyslových zdrojů</a:t>
            </a:r>
            <a:endParaRPr lang="cs-C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romanUcPeriod"/>
            </a:pPr>
            <a:r>
              <a:rPr lang="cs-CZ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Podmínky pro vyhlašování </a:t>
            </a:r>
            <a:r>
              <a:rPr lang="cs-CZ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nízkoemisních</a:t>
            </a:r>
            <a:r>
              <a:rPr lang="cs-CZ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zón </a:t>
            </a:r>
          </a:p>
          <a:p>
            <a:pPr marL="285750" indent="-285750">
              <a:buFont typeface="+mj-lt"/>
              <a:buAutoNum type="romanUcPeriod"/>
            </a:pPr>
            <a:r>
              <a:rPr lang="cs-CZ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ad.</a:t>
            </a:r>
            <a:endParaRPr lang="cs-C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Připravuje se novela zákona, která má za cíl zefektivnit stávající nástroje a doplnit je o nové tam, kde jsou stávající nástroje nedostatečné</a:t>
            </a:r>
            <a:endParaRPr lang="cs-CZ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https://www.mzp.cz/www/platnalegislativa.nsf/%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24%24OpenDominoDocument.xsp?documentId=9F4906381B38F7F6C1257A94002EC4A0&amp;action=openDocument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07704" y="41033"/>
            <a:ext cx="7236296" cy="936105"/>
          </a:xfrm>
        </p:spPr>
        <p:txBody>
          <a:bodyPr>
            <a:normAutofit/>
          </a:bodyPr>
          <a:lstStyle/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řešení na národní úrovni</a:t>
            </a:r>
            <a:b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Zákon o ochraně ovzduší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rázek 6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850628"/>
            <a:ext cx="2417478" cy="353243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611101" y="1151226"/>
            <a:ext cx="5616624" cy="326946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prioritních opatření:</a:t>
            </a:r>
            <a:endParaRPr lang="cs-CZ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romanUcPeriod"/>
            </a:pP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Dodatečné snížení emisí k roku 2030 ze sektoru veřejná energetika a výroba tepla (o 5 </a:t>
            </a:r>
            <a:r>
              <a:rPr lang="cs-CZ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romanUcPeriod"/>
            </a:pP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Obměna zdrojů tepla v sektoru lokálního vytápění domácností</a:t>
            </a:r>
            <a:endParaRPr lang="cs-C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romanUcPeriod"/>
            </a:pP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Zlepšení kvality palivového dřeva používaného ve stacionárních zdrojích o jmenovitém tepelném příkonu do 300 kW</a:t>
            </a:r>
            <a:endParaRPr lang="cs-C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romanUcPeriod"/>
            </a:pP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Dodatečné snížení emisí k roku 2030 ze sektoru silniční doprava (o 5 </a:t>
            </a:r>
            <a:r>
              <a:rPr lang="cs-CZ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+mj-lt"/>
              <a:buAutoNum type="romanUcPeriod"/>
            </a:pPr>
            <a:r>
              <a:rPr lang="cs-CZ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Zpřísnění povinností při skladování a aplikaci hnojiv</a:t>
            </a:r>
          </a:p>
          <a:p>
            <a:pPr marL="285750" indent="-285750">
              <a:buFont typeface="+mj-lt"/>
              <a:buAutoNum type="romanUcPeriod"/>
            </a:pPr>
            <a:r>
              <a:rPr lang="cs-CZ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pastevního chovu</a:t>
            </a:r>
            <a:endParaRPr lang="cs-CZ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podpůrných opatření a 7 průřezových </a:t>
            </a:r>
            <a:endParaRPr lang="cs-CZ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www.mzp.cz/cz/strategicke_dokumenty#narodni_program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07705" y="0"/>
            <a:ext cx="7236296" cy="936105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řešení na národní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úrovni</a:t>
            </a:r>
            <a:b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Národní program snižování emisí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</a:p>
        </p:txBody>
      </p:sp>
      <p:sp>
        <p:nvSpPr>
          <p:cNvPr id="7" name="Zástupný symbol pro obrázek 6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877089"/>
            <a:ext cx="2536156" cy="35664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="" xmlns:a16="http://schemas.microsoft.com/office/drawing/2014/main" id="{9E73879E-22F3-4109-A6C0-6E2529073D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611560" y="1516742"/>
            <a:ext cx="5616624" cy="293124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klíčová regionální opatření: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romanUcPeriod"/>
            </a:pPr>
            <a:r>
              <a:rPr lang="cs-CZ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Účinná kontrola plnění požadavků kladených na provozovatele spalovacích zdrojů zákonem o ochraně ovzduší (všechny kraje ČR)</a:t>
            </a:r>
          </a:p>
          <a:p>
            <a:pPr marL="285750" indent="-285750">
              <a:buFont typeface="+mj-lt"/>
              <a:buAutoNum type="romanUcPeriod"/>
            </a:pPr>
            <a:r>
              <a:rPr lang="cs-CZ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Zvýšení povědomí provozovatelů o vlivu spalování pevných paliv na kvalitu ovzduší, významu správné údržby a obsluhy zdrojů a volby spalovaného paliva (všechny kraje ČR)</a:t>
            </a:r>
          </a:p>
          <a:p>
            <a:pPr marL="285750" indent="-285750">
              <a:buFont typeface="+mj-lt"/>
              <a:buAutoNum type="romanUcPeriod"/>
            </a:pPr>
            <a:r>
              <a:rPr lang="cs-CZ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Snížení vlivu stávajících stacionárních zdrojů na úroveň znečištění ovzduší – snižování </a:t>
            </a:r>
            <a:r>
              <a:rPr lang="cs-CZ" sz="1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fugitivních</a:t>
            </a:r>
            <a:r>
              <a:rPr lang="cs-CZ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vykazovaných emisí (MSK, ZK, OLK)</a:t>
            </a:r>
          </a:p>
          <a:p>
            <a:pPr marL="285750" indent="-285750">
              <a:buFont typeface="+mj-lt"/>
              <a:buAutoNum type="romanUcPeriod"/>
            </a:pPr>
            <a:r>
              <a:rPr lang="cs-CZ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Kompletní dostavba Pražského okruhu; Kompletní dostavba Velkého městského okruhu v Brně (VMO) a navazujících komunikací </a:t>
            </a:r>
          </a:p>
          <a:p>
            <a:r>
              <a:rPr lang="cs-CZ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https://www.mzp.cz/cz/aktualizace_programu_zlepsovani_kvality_ovzdusi_2020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79712" y="66431"/>
            <a:ext cx="7019455" cy="936105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řešení na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regionální úrovni</a:t>
            </a:r>
            <a:b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Programy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zlepšování kvality ovzduší pro všechny zóny a aglomerace ČR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2" t="8510" r="30876" b="5096"/>
          <a:stretch/>
        </p:blipFill>
        <p:spPr bwMode="auto">
          <a:xfrm>
            <a:off x="6518400" y="850721"/>
            <a:ext cx="2480767" cy="3569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3491880" y="927613"/>
            <a:ext cx="5077072" cy="4104456"/>
          </a:xfrm>
        </p:spPr>
        <p:txBody>
          <a:bodyPr numCol="2" spcCol="180000"/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cs-CZ" sz="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PODPŮRNÁ OPATŘENÍ K OMEZENÍ ZNEČIŠTĚNÍ OVZDUŠÍ Z DOMÁCNOSTÍ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Požadavky na nově umisťované spalovací stacionární zdroje s celkovým jmenovitým tepelným příkonem do 300 kW včetně 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Obecně závazná vyhláška k omezení či zákazu spalování suchého rostlinného materiálu v otevřených ohništích 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Obecně závazná vyhláška k omezení spalování pevných paliv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Komunitní energetika </a:t>
            </a:r>
          </a:p>
          <a:p>
            <a:pPr algn="l">
              <a:spcAft>
                <a:spcPts val="0"/>
              </a:spcAft>
            </a:pPr>
            <a:endParaRPr lang="cs-CZ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cs-CZ" sz="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PODPŮRNÁ OPATŘENÍ K OMEZENÍ ZNEČIŠTĚNÍ OVZDUŠÍ Z PRŮMYSLU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Snížení vlivu stacionárních zdrojů na úroveň znečištění ovzduší 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Dobrovolné dohody </a:t>
            </a:r>
          </a:p>
          <a:p>
            <a:pPr algn="l">
              <a:spcAft>
                <a:spcPts val="0"/>
              </a:spcAft>
            </a:pPr>
            <a:endParaRPr lang="cs-CZ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cs-CZ" sz="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PODPŮRNÁ OPATŘENÍ K OMEZENÍ ZNEČIŠTĚNÍ OVZDUŠÍ Z DOPRAVY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Plány udržitelné městské mobility 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Rozvoj bezemisní dopravy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Odklon tranzitní a části vnitroměstské dopravy mimo obydlené části obcí 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Zvýšení plynulosti dopravy v obcích 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Omezování a zákazy vjezdu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Parkovací politika 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Nízkoemisní zóny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Rozvoj alternativních pohonů ve veřejné a individuální dopravě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Organizační opatření k rozvoji veřejné hromadné dopravy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Technická opatření k rozvoji veřejné hromadné dopravy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Omezení </a:t>
            </a:r>
            <a:r>
              <a:rPr lang="cs-CZ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resuspenze</a:t>
            </a: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dopravy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Emisní požadavky na lodě v kotvištích</a:t>
            </a:r>
          </a:p>
          <a:p>
            <a:pPr algn="l">
              <a:spcAft>
                <a:spcPts val="0"/>
              </a:spcAft>
            </a:pPr>
            <a:endParaRPr lang="cs-CZ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cs-CZ" sz="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PODPŮRNÁ OPATŘENÍ K OMEZENÍ ZNEČIŠTĚNÍ OVZDUŠÍ ZE ZEMĚDĚLSTVÍ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Omezení větrné eroze</a:t>
            </a:r>
          </a:p>
          <a:p>
            <a:pPr algn="l">
              <a:spcAft>
                <a:spcPts val="0"/>
              </a:spcAft>
            </a:pPr>
            <a:endParaRPr lang="cs-CZ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cs-CZ" sz="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PODPŮRNÁ OPATŘENÍ K OMEZENÍ ZNEČIŠTĚNÍ OVZDUŠÍ Z OSTATNÍCH ZDROJŮ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Snížení potřeby energie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Omezování prašnosti ze stavební činnosti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Zpevnění povrchu nezpevněných komunikací a zvyšování podílu zeleně v obytné zástavbě, omezení prašnosti z odkrytých ploch a deponií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9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Územní plánování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9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https://www.mzp.cz/C1257458002F0DC7/cz/aktualizace_programu_zlepsovani_kvality_ovzdusi_2020/$FILE/OOO-podpurna_opatreni_fin-20210215.pdf</a:t>
            </a:r>
            <a:r>
              <a:rPr lang="cs-CZ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07704" y="29891"/>
            <a:ext cx="7236296" cy="1080120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řešení na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regionální úrovni</a:t>
            </a:r>
            <a:b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Podpůrná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opatření k programům zlepšování kvality ovzduší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F4CB18AA-8AC5-41EA-832B-FB1E33B63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8" t="20601" r="64962" b="8001"/>
          <a:stretch/>
        </p:blipFill>
        <p:spPr>
          <a:xfrm>
            <a:off x="395536" y="1443717"/>
            <a:ext cx="2168646" cy="307224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88927" y="398"/>
            <a:ext cx="6399497" cy="1080120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řešení na národní úrovni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finanční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podpora 2020+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quarter" idx="19"/>
          </p:nvPr>
        </p:nvSpPr>
        <p:spPr>
          <a:xfrm>
            <a:off x="611560" y="843558"/>
            <a:ext cx="5976664" cy="3577128"/>
          </a:xfrm>
        </p:spPr>
        <p:txBody>
          <a:bodyPr/>
          <a:lstStyle/>
          <a:p>
            <a:r>
              <a:rPr lang="cs-CZ" sz="1600" b="1" dirty="0" smtClean="0"/>
              <a:t>Operační program Životní prostředí 2021+</a:t>
            </a:r>
          </a:p>
          <a:p>
            <a:r>
              <a:rPr lang="cs-CZ" sz="1600" dirty="0" smtClean="0"/>
              <a:t>(60 mld. Kč – na ovzduší cca. 8 mld. Kč)</a:t>
            </a:r>
          </a:p>
          <a:p>
            <a:r>
              <a:rPr lang="cs-CZ" sz="1600" b="1" dirty="0" smtClean="0"/>
              <a:t>Nová zelená úsporám (vč. prostředků z RRF)</a:t>
            </a:r>
          </a:p>
          <a:p>
            <a:r>
              <a:rPr lang="cs-CZ" sz="1600" dirty="0" smtClean="0"/>
              <a:t>(19 mld. Kč)</a:t>
            </a:r>
          </a:p>
          <a:p>
            <a:r>
              <a:rPr lang="cs-CZ" sz="1600" b="1" dirty="0" smtClean="0"/>
              <a:t>Modernizační fond</a:t>
            </a:r>
          </a:p>
          <a:p>
            <a:r>
              <a:rPr lang="cs-CZ" sz="1600" dirty="0" smtClean="0"/>
              <a:t>(150 mld. Kč)</a:t>
            </a:r>
          </a:p>
          <a:p>
            <a:r>
              <a:rPr lang="cs-CZ" sz="1600" b="1" dirty="0" smtClean="0"/>
              <a:t>Operační program spravedlivá transformace</a:t>
            </a:r>
          </a:p>
          <a:p>
            <a:r>
              <a:rPr lang="cs-CZ" sz="1600" dirty="0" smtClean="0"/>
              <a:t>(40 mld. Kč)</a:t>
            </a:r>
          </a:p>
          <a:p>
            <a:r>
              <a:rPr lang="cs-CZ" sz="1600" b="1" dirty="0" smtClean="0"/>
              <a:t>Národní program Životní prostředí</a:t>
            </a:r>
          </a:p>
          <a:p>
            <a:endParaRPr lang="cs-CZ" sz="1600" b="1" dirty="0" smtClean="0"/>
          </a:p>
          <a:p>
            <a:r>
              <a:rPr lang="cs-CZ" sz="1600" b="1" dirty="0" smtClean="0"/>
              <a:t>Program Prostřední pro život</a:t>
            </a:r>
          </a:p>
          <a:p>
            <a:endParaRPr lang="cs-CZ" sz="1600" b="1" dirty="0" smtClean="0"/>
          </a:p>
          <a:p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s-CZ" dirty="0"/>
              <a:t>Kurt Dědič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20"/>
          </p:nvPr>
        </p:nvSpPr>
        <p:spPr>
          <a:xfrm>
            <a:off x="1036328" y="2896122"/>
            <a:ext cx="4810240" cy="374256"/>
          </a:xfrm>
        </p:spPr>
        <p:txBody>
          <a:bodyPr/>
          <a:lstStyle/>
          <a:p>
            <a:r>
              <a:rPr lang="cs-CZ" dirty="0"/>
              <a:t>ředitel odboru ochrany ovzduší, Ministerstvo životního prostředí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22"/>
          </p:nvPr>
        </p:nvSpPr>
        <p:spPr>
          <a:xfrm>
            <a:off x="1036328" y="3687510"/>
            <a:ext cx="4543784" cy="241148"/>
          </a:xfrm>
        </p:spPr>
        <p:txBody>
          <a:bodyPr>
            <a:noAutofit/>
          </a:bodyPr>
          <a:lstStyle/>
          <a:p>
            <a:r>
              <a:rPr lang="cs-CZ" dirty="0"/>
              <a:t>7.-8.9.2021, </a:t>
            </a:r>
            <a:r>
              <a:rPr lang="cs-CZ" dirty="0" err="1"/>
              <a:t>Konferencia</a:t>
            </a:r>
            <a:r>
              <a:rPr lang="cs-CZ" dirty="0"/>
              <a:t> EFEKTÍVNE RIADENIE KVALITY OVZDUŠIA 2021, Banská Bystrica</a:t>
            </a:r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38600" y="1122858"/>
            <a:ext cx="5549624" cy="1263388"/>
          </a:xfrm>
        </p:spPr>
        <p:txBody>
          <a:bodyPr/>
          <a:lstStyle/>
          <a:p>
            <a:r>
              <a:rPr lang="cs-CZ" dirty="0"/>
              <a:t>Strategické </a:t>
            </a:r>
            <a:r>
              <a:rPr lang="cs-CZ" dirty="0" err="1"/>
              <a:t>riadenie</a:t>
            </a:r>
            <a:r>
              <a:rPr lang="cs-CZ" dirty="0"/>
              <a:t> kvality </a:t>
            </a:r>
            <a:r>
              <a:rPr lang="cs-CZ" dirty="0" err="1"/>
              <a:t>ovzdušia</a:t>
            </a:r>
            <a:r>
              <a:rPr lang="cs-CZ" dirty="0"/>
              <a:t> v ČR v horizonte 2020+ </a:t>
            </a:r>
          </a:p>
        </p:txBody>
      </p:sp>
      <p:sp>
        <p:nvSpPr>
          <p:cNvPr id="16" name="Zástupný symbol pro text 14">
            <a:extLst>
              <a:ext uri="{FF2B5EF4-FFF2-40B4-BE49-F238E27FC236}">
                <a16:creationId xmlns="" xmlns:a16="http://schemas.microsoft.com/office/drawing/2014/main" id="{3B8EAB95-5327-4B64-9400-A03F7646F719}"/>
              </a:ext>
            </a:extLst>
          </p:cNvPr>
          <p:cNvSpPr txBox="1">
            <a:spLocks/>
          </p:cNvSpPr>
          <p:nvPr/>
        </p:nvSpPr>
        <p:spPr>
          <a:xfrm>
            <a:off x="1031412" y="3230730"/>
            <a:ext cx="3487424" cy="180384"/>
          </a:xfrm>
          <a:prstGeom prst="rect">
            <a:avLst/>
          </a:prstGeom>
        </p:spPr>
        <p:txBody>
          <a:bodyPr lIns="0" tIns="36000" rIns="0" b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i="1" dirty="0"/>
              <a:t>kurt.dedic@mzp.cz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1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sah 11">
            <a:extLst>
              <a:ext uri="{FF2B5EF4-FFF2-40B4-BE49-F238E27FC236}">
                <a16:creationId xmlns="" xmlns:a16="http://schemas.microsoft.com/office/drawing/2014/main" id="{2262CD3B-618A-4B3D-A80D-ED99D3E15655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="" xmlns:a16="http://schemas.microsoft.com/office/drawing/2014/main" id="{95180093-E223-4D9B-A3C5-E34867B1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86" y="0"/>
            <a:ext cx="4867885" cy="617846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Přetrvávající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překročení imisních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limitů </a:t>
            </a:r>
            <a:endParaRPr lang="cs-CZ" baseline="-25000" dirty="0"/>
          </a:p>
        </p:txBody>
      </p:sp>
      <p:sp>
        <p:nvSpPr>
          <p:cNvPr id="13" name="Nadpis 10">
            <a:extLst>
              <a:ext uri="{FF2B5EF4-FFF2-40B4-BE49-F238E27FC236}">
                <a16:creationId xmlns="" xmlns:a16="http://schemas.microsoft.com/office/drawing/2014/main" id="{5017F15D-A21B-4EDC-AFC3-8EEC4E6F594D}"/>
              </a:ext>
            </a:extLst>
          </p:cNvPr>
          <p:cNvSpPr txBox="1">
            <a:spLocks/>
          </p:cNvSpPr>
          <p:nvPr/>
        </p:nvSpPr>
        <p:spPr>
          <a:xfrm>
            <a:off x="6732240" y="1491853"/>
            <a:ext cx="2232248" cy="29158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936DCD66-2731-43FE-A788-D40CF9EE0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6" t="30400" r="10625" b="19200"/>
          <a:stretch/>
        </p:blipFill>
        <p:spPr>
          <a:xfrm>
            <a:off x="78845" y="1465498"/>
            <a:ext cx="5400600" cy="24302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171D3F96-653A-4A01-B203-6AE6F6F770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17801" r="15350" b="6601"/>
          <a:stretch/>
        </p:blipFill>
        <p:spPr>
          <a:xfrm>
            <a:off x="5631465" y="73461"/>
            <a:ext cx="3298278" cy="240685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19CA58A6-04E3-4BF0-8D9E-21CA6F5A0E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5" t="20601" r="14563" b="5201"/>
          <a:stretch/>
        </p:blipFill>
        <p:spPr>
          <a:xfrm>
            <a:off x="5722823" y="2683188"/>
            <a:ext cx="3357739" cy="23728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5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sah 11">
            <a:extLst>
              <a:ext uri="{FF2B5EF4-FFF2-40B4-BE49-F238E27FC236}">
                <a16:creationId xmlns="" xmlns:a16="http://schemas.microsoft.com/office/drawing/2014/main" id="{2262CD3B-618A-4B3D-A80D-ED99D3E15655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="" xmlns:a16="http://schemas.microsoft.com/office/drawing/2014/main" id="{95180093-E223-4D9B-A3C5-E34867B1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55" y="0"/>
            <a:ext cx="4867885" cy="45149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Přetrvávající překročení imisních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limitů </a:t>
            </a:r>
            <a:endParaRPr lang="cs-CZ" baseline="-25000" dirty="0"/>
          </a:p>
        </p:txBody>
      </p:sp>
      <p:sp>
        <p:nvSpPr>
          <p:cNvPr id="13" name="Nadpis 10">
            <a:extLst>
              <a:ext uri="{FF2B5EF4-FFF2-40B4-BE49-F238E27FC236}">
                <a16:creationId xmlns="" xmlns:a16="http://schemas.microsoft.com/office/drawing/2014/main" id="{5017F15D-A21B-4EDC-AFC3-8EEC4E6F594D}"/>
              </a:ext>
            </a:extLst>
          </p:cNvPr>
          <p:cNvSpPr txBox="1">
            <a:spLocks/>
          </p:cNvSpPr>
          <p:nvPr/>
        </p:nvSpPr>
        <p:spPr>
          <a:xfrm>
            <a:off x="6732240" y="1491853"/>
            <a:ext cx="2232248" cy="29158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cs-CZ" dirty="0"/>
          </a:p>
        </p:txBody>
      </p:sp>
      <p:pic>
        <p:nvPicPr>
          <p:cNvPr id="21" name="Obrázek 20">
            <a:extLst>
              <a:ext uri="{FF2B5EF4-FFF2-40B4-BE49-F238E27FC236}">
                <a16:creationId xmlns="" xmlns:a16="http://schemas.microsoft.com/office/drawing/2014/main" id="{DB48D7EF-8C87-45B5-AD54-207899F64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91" t="24600" r="18685" b="13964"/>
          <a:stretch/>
        </p:blipFill>
        <p:spPr>
          <a:xfrm>
            <a:off x="5096733" y="379863"/>
            <a:ext cx="3854085" cy="272791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="" xmlns:a16="http://schemas.microsoft.com/office/drawing/2014/main" id="{EADD6B69-3784-4150-AE1F-4BE4C5E9C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9" t="43310" r="15350" b="19200"/>
          <a:stretch/>
        </p:blipFill>
        <p:spPr>
          <a:xfrm>
            <a:off x="4228238" y="3107778"/>
            <a:ext cx="4824536" cy="192826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="" xmlns:a16="http://schemas.microsoft.com/office/drawing/2014/main" id="{44B82E46-CB8B-46E8-8FEC-CCBEC20F60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00" t="33201" r="24013" b="16401"/>
          <a:stretch/>
        </p:blipFill>
        <p:spPr>
          <a:xfrm>
            <a:off x="208891" y="1444144"/>
            <a:ext cx="3712995" cy="2727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="" xmlns:a16="http://schemas.microsoft.com/office/drawing/2014/main" id="{95180093-E223-4D9B-A3C5-E34867B1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40136"/>
            <a:ext cx="6240472" cy="695669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Stagnující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vývoj emisí v posledním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desetiletí a mezinárodní závazky ke snížení emisí do roku 2030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Nadpis 10">
            <a:extLst>
              <a:ext uri="{FF2B5EF4-FFF2-40B4-BE49-F238E27FC236}">
                <a16:creationId xmlns="" xmlns:a16="http://schemas.microsoft.com/office/drawing/2014/main" id="{5017F15D-A21B-4EDC-AFC3-8EEC4E6F594D}"/>
              </a:ext>
            </a:extLst>
          </p:cNvPr>
          <p:cNvSpPr txBox="1">
            <a:spLocks/>
          </p:cNvSpPr>
          <p:nvPr/>
        </p:nvSpPr>
        <p:spPr>
          <a:xfrm>
            <a:off x="6732240" y="1491853"/>
            <a:ext cx="2232248" cy="29158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F9B4137E-824A-4AFA-ACD3-DB68F6938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7" t="36000" r="9051" b="16400"/>
          <a:stretch/>
        </p:blipFill>
        <p:spPr>
          <a:xfrm>
            <a:off x="725366" y="737479"/>
            <a:ext cx="5400600" cy="221229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3927DAD8-0634-4EDA-9B54-0878AEB67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36000" r="10626" b="16400"/>
          <a:stretch/>
        </p:blipFill>
        <p:spPr>
          <a:xfrm>
            <a:off x="925379" y="2949773"/>
            <a:ext cx="5200587" cy="2182962"/>
          </a:xfrm>
          <a:prstGeom prst="rect">
            <a:avLst/>
          </a:prstGeom>
        </p:spPr>
      </p:pic>
      <p:graphicFrame>
        <p:nvGraphicFramePr>
          <p:cNvPr id="24" name="Tabulka 23">
            <a:extLst>
              <a:ext uri="{FF2B5EF4-FFF2-40B4-BE49-F238E27FC236}">
                <a16:creationId xmlns="" xmlns:a16="http://schemas.microsoft.com/office/drawing/2014/main" id="{3AEA6DA9-87BC-46BA-A06F-C4DE271A5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141561"/>
              </p:ext>
            </p:extLst>
          </p:nvPr>
        </p:nvGraphicFramePr>
        <p:xfrm>
          <a:off x="7145803" y="940593"/>
          <a:ext cx="1074381" cy="3262314"/>
        </p:xfrm>
        <a:graphic>
          <a:graphicData uri="http://schemas.openxmlformats.org/drawingml/2006/table">
            <a:tbl>
              <a:tblPr/>
              <a:tblGrid>
                <a:gridCol w="358127">
                  <a:extLst>
                    <a:ext uri="{9D8B030D-6E8A-4147-A177-3AD203B41FA5}">
                      <a16:colId xmlns="" xmlns:a16="http://schemas.microsoft.com/office/drawing/2014/main" val="623511517"/>
                    </a:ext>
                  </a:extLst>
                </a:gridCol>
                <a:gridCol w="358127">
                  <a:extLst>
                    <a:ext uri="{9D8B030D-6E8A-4147-A177-3AD203B41FA5}">
                      <a16:colId xmlns="" xmlns:a16="http://schemas.microsoft.com/office/drawing/2014/main" val="2426148432"/>
                    </a:ext>
                  </a:extLst>
                </a:gridCol>
                <a:gridCol w="358127">
                  <a:extLst>
                    <a:ext uri="{9D8B030D-6E8A-4147-A177-3AD203B41FA5}">
                      <a16:colId xmlns="" xmlns:a16="http://schemas.microsoft.com/office/drawing/2014/main" val="3676911021"/>
                    </a:ext>
                  </a:extLst>
                </a:gridCol>
              </a:tblGrid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r>
                        <a:rPr lang="cs-CZ" sz="5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1169901"/>
                  </a:ext>
                </a:extLst>
              </a:tr>
              <a:tr h="18465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Emisní strop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3324450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208856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152,37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124,01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96,81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3668830"/>
                  </a:ext>
                </a:extLst>
              </a:tr>
              <a:tr h="111915"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18259934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4950225"/>
                  </a:ext>
                </a:extLst>
              </a:tr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VOC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9275297"/>
                  </a:ext>
                </a:extLst>
              </a:tr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Emisní strop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1180671"/>
                  </a:ext>
                </a:extLst>
              </a:tr>
              <a:tr h="11191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7706843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173,05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143,73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125,95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04379908"/>
                  </a:ext>
                </a:extLst>
              </a:tr>
              <a:tr h="111915">
                <a:tc>
                  <a:txBody>
                    <a:bodyPr/>
                    <a:lstStyle/>
                    <a:p>
                      <a:pPr algn="ctr" fontAlgn="ctr"/>
                      <a:endParaRPr lang="en-GB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86088468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96539105"/>
                  </a:ext>
                </a:extLst>
              </a:tr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</a:t>
                      </a:r>
                      <a:r>
                        <a:rPr lang="cs-CZ" sz="5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7887116"/>
                  </a:ext>
                </a:extLst>
              </a:tr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Emisní strop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28752672"/>
                  </a:ext>
                </a:extLst>
              </a:tr>
              <a:tr h="11191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08069098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81,8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59,46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53,9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81556583"/>
                  </a:ext>
                </a:extLst>
              </a:tr>
              <a:tr h="111915">
                <a:tc>
                  <a:txBody>
                    <a:bodyPr/>
                    <a:lstStyle/>
                    <a:p>
                      <a:pPr algn="ctr" fontAlgn="ctr"/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6370578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04161356"/>
                  </a:ext>
                </a:extLst>
              </a:tr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NH</a:t>
                      </a:r>
                      <a:r>
                        <a:rPr lang="cs-CZ" sz="5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9498262"/>
                  </a:ext>
                </a:extLst>
              </a:tr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Emisní strop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2102558"/>
                  </a:ext>
                </a:extLst>
              </a:tr>
              <a:tr h="11191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4679161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65,86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53,14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56,51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33402496"/>
                  </a:ext>
                </a:extLst>
              </a:tr>
              <a:tr h="111915">
                <a:tc>
                  <a:txBody>
                    <a:bodyPr/>
                    <a:lstStyle/>
                    <a:p>
                      <a:pPr algn="ctr" fontAlgn="ctr"/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13405588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3854284"/>
                  </a:ext>
                </a:extLst>
              </a:tr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 </a:t>
                      </a:r>
                      <a:r>
                        <a:rPr lang="cs-CZ" sz="5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3799690"/>
                  </a:ext>
                </a:extLst>
              </a:tr>
              <a:tr h="1119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Emisní strop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99641758"/>
                  </a:ext>
                </a:extLst>
              </a:tr>
              <a:tr h="11191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24572996"/>
                  </a:ext>
                </a:extLst>
              </a:tr>
              <a:tr h="11751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27,5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17,94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12,29</a:t>
                      </a:r>
                    </a:p>
                  </a:txBody>
                  <a:tcPr marL="5596" marR="5596" marT="5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4968604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F8384B42-2120-47D0-8C4A-A8BD7B708E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544" y="987574"/>
            <a:ext cx="3312368" cy="3347556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Nevýznamnějším zdrojem znečištění ovzduší PM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benzo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[a]pyrenem jsou spalovací zdroje do 300 kW – lokální vytápění domácností 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Nejproblematičtější jsou staré 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prohořívací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kotle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ED6C267C-0D63-4581-94C5-0FE33E08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33962"/>
            <a:ext cx="5976664" cy="541152"/>
          </a:xfrm>
        </p:spPr>
        <p:txBody>
          <a:bodyPr>
            <a:normAutofit/>
          </a:bodyPr>
          <a:lstStyle/>
          <a:p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Znečištění z domácností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03598"/>
            <a:ext cx="4541618" cy="23903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F8384B42-2120-47D0-8C4A-A8BD7B708E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1560" y="1203598"/>
            <a:ext cx="4320480" cy="293124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Doprava je významným zdrojem znečištění ovzduší PM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benzo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[a]pyrenem, zejména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Praze a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Brně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Doprava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r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ovněž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nejvýznamnějším zdrojem znečištění NO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(problém Prahy a Brna)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ED6C267C-0D63-4581-94C5-0FE33E08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708" y="0"/>
            <a:ext cx="5976664" cy="541152"/>
          </a:xfrm>
        </p:spPr>
        <p:txBody>
          <a:bodyPr>
            <a:normAutofit/>
          </a:bodyPr>
          <a:lstStyle/>
          <a:p>
            <a:r>
              <a:rPr lang="cs-CZ" altLang="cs-CZ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Znečištění z dopravy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egerova – Wikipedie">
            <a:extLst>
              <a:ext uri="{FF2B5EF4-FFF2-40B4-BE49-F238E27FC236}">
                <a16:creationId xmlns="" xmlns:a16="http://schemas.microsoft.com/office/drawing/2014/main" id="{FB2E7E44-6EB4-4AB1-8F66-F7EF1AE56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36" y="94818"/>
            <a:ext cx="3513236" cy="234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36" y="2554333"/>
            <a:ext cx="3513235" cy="20609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F8384B42-2120-47D0-8C4A-A8BD7B708E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536" y="670428"/>
            <a:ext cx="8424935" cy="89321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Průmyslové zdroje (slévány a výroba koksu, železa a oceli) významně ovlivňují kvalitu ovzduší prostřednictvím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fugitivních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emisí (vliv na PM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BaP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= emise uvolněné do okolí mimo definovaný výduch (komín), tj. netěsnostmi, okny, volným prostranstvím větrnou erozí apod.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ostatních částech ČR emise z průmyslu spíše doplňkový vliv na znečištění ovzduší v poměru k ostatním zdrojům znečištění ovzduší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ED6C267C-0D63-4581-94C5-0FE33E08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703" y="70301"/>
            <a:ext cx="7272808" cy="45507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Znečištění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 průmyslu 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fugitivní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emise v MSK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 descr="Obsah obrázku mapa&#10;&#10;Popis byl vytvořen automaticky">
            <a:extLst>
              <a:ext uri="{FF2B5EF4-FFF2-40B4-BE49-F238E27FC236}">
                <a16:creationId xmlns="" xmlns:a16="http://schemas.microsoft.com/office/drawing/2014/main" id="{8AE3038C-32AF-4856-B2EB-C7033E72E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860417"/>
            <a:ext cx="4203752" cy="2972713"/>
          </a:xfrm>
          <a:prstGeom prst="rect">
            <a:avLst/>
          </a:prstGeom>
        </p:spPr>
      </p:pic>
      <p:pic>
        <p:nvPicPr>
          <p:cNvPr id="19" name="Obrázek 18" descr="Obsah obrázku mapa&#10;&#10;Popis byl vytvořen automaticky">
            <a:extLst>
              <a:ext uri="{FF2B5EF4-FFF2-40B4-BE49-F238E27FC236}">
                <a16:creationId xmlns="" xmlns:a16="http://schemas.microsoft.com/office/drawing/2014/main" id="{3018BCBB-7613-4ADE-91DC-A1FEAA157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60417"/>
            <a:ext cx="4248472" cy="3004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F8384B42-2120-47D0-8C4A-A8BD7B708E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0112" y="627534"/>
            <a:ext cx="3384376" cy="316385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Energetika a zemědělství významně plošně navyšují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pozaďové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koncentrace částic PM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PM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díky přeměně emitovaných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NH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na sekundární prachové částice (podílí se na celkovém znečištění ovzduší průměrně z 50 %, zejména v těch oblastech, kde nejsou místní zdroje znečištění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ovzduší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Sekundární prachové částice jsou přenášeny na velké vzdálenosti, v ČR (a ostatních státech EU) se tak projevují sekundární částice pocházející jak z daného státu tak ze zahraničí – místo původu je obtížné určit, je třeba snižovat znečištění z energetiky a zemědělství v EU a ve světě společně</a:t>
            </a:r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ED6C267C-0D63-4581-94C5-0FE33E08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66" y="0"/>
            <a:ext cx="7272808" cy="504056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Znečištění sekundárními aerosoly – emise z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energetiky a zemědělství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="" xmlns:a16="http://schemas.microsoft.com/office/drawing/2014/main" id="{C0F6B7CF-8115-4069-A279-F0291CA7F69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1" t="33689" r="1219"/>
          <a:stretch/>
        </p:blipFill>
        <p:spPr bwMode="auto">
          <a:xfrm>
            <a:off x="2627784" y="927718"/>
            <a:ext cx="2746077" cy="3928229"/>
          </a:xfrm>
          <a:prstGeom prst="rect">
            <a:avLst/>
          </a:prstGeom>
          <a:noFill/>
        </p:spPr>
      </p:pic>
      <p:pic>
        <p:nvPicPr>
          <p:cNvPr id="21" name="Obrázek 20">
            <a:extLst>
              <a:ext uri="{FF2B5EF4-FFF2-40B4-BE49-F238E27FC236}">
                <a16:creationId xmlns="" xmlns:a16="http://schemas.microsoft.com/office/drawing/2014/main" id="{8A81ED5C-4592-4C96-8F5E-A06D9C4914C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7" t="50341"/>
          <a:stretch/>
        </p:blipFill>
        <p:spPr bwMode="auto">
          <a:xfrm>
            <a:off x="35496" y="987574"/>
            <a:ext cx="2843634" cy="3944565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084"/>
            <a:ext cx="18228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ZP_2020_16ku9-final">
  <a:themeElements>
    <a:clrScheme name="color MZP2020">
      <a:dk1>
        <a:srgbClr val="7BC143"/>
      </a:dk1>
      <a:lt1>
        <a:srgbClr val="FFFFFF"/>
      </a:lt1>
      <a:dk2>
        <a:srgbClr val="000000"/>
      </a:dk2>
      <a:lt2>
        <a:srgbClr val="FFFFFF"/>
      </a:lt2>
      <a:accent1>
        <a:srgbClr val="7BC143"/>
      </a:accent1>
      <a:accent2>
        <a:srgbClr val="A5A5A5"/>
      </a:accent2>
      <a:accent3>
        <a:srgbClr val="467A26"/>
      </a:accent3>
      <a:accent4>
        <a:srgbClr val="7BC143"/>
      </a:accent4>
      <a:accent5>
        <a:srgbClr val="517B14"/>
      </a:accent5>
      <a:accent6>
        <a:srgbClr val="000000"/>
      </a:accent6>
      <a:hlink>
        <a:srgbClr val="FFC000"/>
      </a:hlink>
      <a:folHlink>
        <a:srgbClr val="84C5D6"/>
      </a:folHlink>
    </a:clrScheme>
    <a:fontScheme name="roboto sada">
      <a:majorFont>
        <a:latin typeface="roboto nadpis"/>
        <a:ea typeface=""/>
        <a:cs typeface=""/>
      </a:majorFont>
      <a:minorFont>
        <a:latin typeface="robot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ZP_sablona_PPT_2020_16-9_mapy.potx" id="{4B47254E-39BA-4DCB-95B6-94A3B10BCB7C}" vid="{2EE2EEC5-257D-4804-8B13-2217410A1294}"/>
    </a:ext>
  </a:extLst>
</a:theme>
</file>

<file path=ppt/theme/theme2.xml><?xml version="1.0" encoding="utf-8"?>
<a:theme xmlns:a="http://schemas.openxmlformats.org/drawingml/2006/main" name="Motiv3-finl new">
  <a:themeElements>
    <a:clrScheme name="color MZP2020">
      <a:dk1>
        <a:srgbClr val="7BC143"/>
      </a:dk1>
      <a:lt1>
        <a:srgbClr val="FFFFFF"/>
      </a:lt1>
      <a:dk2>
        <a:srgbClr val="000000"/>
      </a:dk2>
      <a:lt2>
        <a:srgbClr val="FFFFFF"/>
      </a:lt2>
      <a:accent1>
        <a:srgbClr val="7BC143"/>
      </a:accent1>
      <a:accent2>
        <a:srgbClr val="A5A5A5"/>
      </a:accent2>
      <a:accent3>
        <a:srgbClr val="467A26"/>
      </a:accent3>
      <a:accent4>
        <a:srgbClr val="7BC143"/>
      </a:accent4>
      <a:accent5>
        <a:srgbClr val="517B14"/>
      </a:accent5>
      <a:accent6>
        <a:srgbClr val="000000"/>
      </a:accent6>
      <a:hlink>
        <a:srgbClr val="FFC000"/>
      </a:hlink>
      <a:folHlink>
        <a:srgbClr val="84C5D6"/>
      </a:folHlink>
    </a:clrScheme>
    <a:fontScheme name="roboto sada">
      <a:majorFont>
        <a:latin typeface="roboto nadpis"/>
        <a:ea typeface=""/>
        <a:cs typeface=""/>
      </a:majorFont>
      <a:minorFont>
        <a:latin typeface="robot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ZP_sablona_PPT_2020_16-9_mapy.potx" id="{4B47254E-39BA-4DCB-95B6-94A3B10BCB7C}" vid="{AAC3B86B-B6FE-4A40-A556-B9AAE834D586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MŽP 2020 (16-9)</Template>
  <TotalTime>1926</TotalTime>
  <Words>1323</Words>
  <Application>Microsoft Office PowerPoint</Application>
  <PresentationFormat>Předvádění na obrazovce (16:9)</PresentationFormat>
  <Paragraphs>225</Paragraphs>
  <Slides>20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30" baseType="lpstr">
      <vt:lpstr>Calibri</vt:lpstr>
      <vt:lpstr>Roboto Medium</vt:lpstr>
      <vt:lpstr>Roboto</vt:lpstr>
      <vt:lpstr>Times New Roman</vt:lpstr>
      <vt:lpstr>verdana</vt:lpstr>
      <vt:lpstr>Roboto Light</vt:lpstr>
      <vt:lpstr>Roboto</vt:lpstr>
      <vt:lpstr>Arial</vt:lpstr>
      <vt:lpstr>MZP_2020_16ku9-final</vt:lpstr>
      <vt:lpstr>Motiv3-finl new</vt:lpstr>
      <vt:lpstr>Prezentace aplikace PowerPoint</vt:lpstr>
      <vt:lpstr>Strategické riadenie kvality ovzdušia v ČR v horizonte 2020+ </vt:lpstr>
      <vt:lpstr> Přetrvávající překročení imisních limitů </vt:lpstr>
      <vt:lpstr> Přetrvávající překročení imisních limitů </vt:lpstr>
      <vt:lpstr>Stagnující vývoj emisí v posledním desetiletí a mezinárodní závazky ke snížení emisí do roku 2030</vt:lpstr>
      <vt:lpstr> Znečištění z domácností</vt:lpstr>
      <vt:lpstr> Znečištění z dopravy</vt:lpstr>
      <vt:lpstr> Znečištění z průmyslu – fugitivní emise v MSK</vt:lpstr>
      <vt:lpstr> Znečištění sekundárními aerosoly – emise z energetiky a zemědělství</vt:lpstr>
      <vt:lpstr> Znečištění z dalších lokálně významných zdrojů</vt:lpstr>
      <vt:lpstr> Přeshraniční přenos znečištění</vt:lpstr>
      <vt:lpstr>Stávající opatření neřeší regulaci zdrojů znečišťování OVZDUŠÍ DOSTATEČNĚ – je třeba přijmout opatření pro 2020+  </vt:lpstr>
      <vt:lpstr> Green Deal &amp; Zero Pollution action plan</vt:lpstr>
      <vt:lpstr>Strategie</vt:lpstr>
      <vt:lpstr>řešení na národní úrovni Zákon o ochraně ovzduší</vt:lpstr>
      <vt:lpstr>řešení na národní úrovni Národní program snižování emisí ČR</vt:lpstr>
      <vt:lpstr>řešení na regionální úrovni Programy zlepšování kvality ovzduší pro všechny zóny a aglomerace ČR</vt:lpstr>
      <vt:lpstr>řešení na regionální úrovni Podpůrná opatření k programům zlepšování kvality ovzduší</vt:lpstr>
      <vt:lpstr>řešení na národní úrovni finanční podpora 2020+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Vendula Breburdova</dc:creator>
  <cp:lastModifiedBy>Kurt Dědič</cp:lastModifiedBy>
  <cp:revision>52</cp:revision>
  <cp:lastPrinted>2021-09-02T14:33:22Z</cp:lastPrinted>
  <dcterms:created xsi:type="dcterms:W3CDTF">2021-04-07T11:20:21Z</dcterms:created>
  <dcterms:modified xsi:type="dcterms:W3CDTF">2021-09-07T06:31:26Z</dcterms:modified>
</cp:coreProperties>
</file>