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1" r:id="rId4"/>
    <p:sldId id="268" r:id="rId5"/>
    <p:sldId id="269" r:id="rId6"/>
    <p:sldId id="272" r:id="rId7"/>
    <p:sldId id="273" r:id="rId8"/>
    <p:sldId id="285" r:id="rId9"/>
    <p:sldId id="266" r:id="rId10"/>
    <p:sldId id="267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6" r:id="rId22"/>
    <p:sldId id="287" r:id="rId23"/>
    <p:sldId id="291" r:id="rId24"/>
    <p:sldId id="288" r:id="rId25"/>
    <p:sldId id="290" r:id="rId26"/>
    <p:sldId id="284" r:id="rId27"/>
    <p:sldId id="292" r:id="rId28"/>
    <p:sldId id="295" r:id="rId29"/>
    <p:sldId id="297" r:id="rId30"/>
    <p:sldId id="315" r:id="rId31"/>
    <p:sldId id="303" r:id="rId32"/>
    <p:sldId id="306" r:id="rId33"/>
    <p:sldId id="308" r:id="rId34"/>
    <p:sldId id="312" r:id="rId35"/>
    <p:sldId id="313" r:id="rId36"/>
    <p:sldId id="314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B04"/>
    <a:srgbClr val="FFDC47"/>
    <a:srgbClr val="9900CC"/>
    <a:srgbClr val="FF9900"/>
    <a:srgbClr val="D99B01"/>
    <a:srgbClr val="FF66CC"/>
    <a:srgbClr val="FF67AC"/>
    <a:srgbClr val="CC0099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6E48-C8F7-446C-93F9-E67B01C1339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D6507-040F-4793-869F-58F942F2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0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7F35C8-739A-4C61-90CD-59ADCA5D5D3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baseline="-25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0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D210DA-6D89-444A-9E72-B35EA3BF894F}" type="slidenum">
              <a:rPr kumimoji="0"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057400" lvl="4" indent="-228600" eaLnBrk="1" hangingPunct="1">
              <a:spcBef>
                <a:spcPct val="0"/>
              </a:spcBef>
            </a:pPr>
            <a:r>
              <a:rPr kumimoji="0" lang="cs-CZ" altLang="cs-CZ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25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40EE07-2DB2-4366-9AED-AFA41F25107A}" type="slidenum">
              <a:rPr lang="cs-CZ" altLang="cs-CZ" smtClean="0">
                <a:latin typeface="Times New Roman" pitchFamily="18" charset="0"/>
              </a:rPr>
              <a:pPr/>
              <a:t>23</a:t>
            </a:fld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11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97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147AAD-62E7-4253-B3E7-A068529233F4}" type="slidenum">
              <a:rPr lang="cs-CZ" altLang="cs-CZ" smtClean="0">
                <a:latin typeface="Times New Roman" pitchFamily="18" charset="0"/>
              </a:rPr>
              <a:pPr/>
              <a:t>25</a:t>
            </a:fld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800" b="1" smtClean="0"/>
              <a:t> </a:t>
            </a:r>
            <a:endParaRPr lang="cs-CZ" altLang="cs-CZ" sz="800" smtClean="0"/>
          </a:p>
        </p:txBody>
      </p:sp>
    </p:spTree>
    <p:extLst>
      <p:ext uri="{BB962C8B-B14F-4D97-AF65-F5344CB8AC3E}">
        <p14:creationId xmlns:p14="http://schemas.microsoft.com/office/powerpoint/2010/main" val="321697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1AC558-EC92-4D94-BC2E-4E7CA7F8ED3D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674688"/>
            <a:ext cx="5994400" cy="3373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9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FF735-22A1-47E9-BE25-0484F13A0FE3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8775" y="674688"/>
            <a:ext cx="5994400" cy="3373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4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318" y="3335275"/>
            <a:ext cx="8093364" cy="77300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317" y="4098800"/>
            <a:ext cx="8093366" cy="61082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9599"/>
            <a:ext cx="8229600" cy="85725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49B74-5DB2-4B03-B1D2-7F6A3C51C3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228601"/>
            <a:ext cx="8001000" cy="9120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314450"/>
            <a:ext cx="39243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314450"/>
            <a:ext cx="39243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4C49B74-5DB2-4B03-B1D2-7F6A3C51C3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6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9143"/>
            <a:ext cx="8229600" cy="339447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4C49B74-5DB2-4B03-B1D2-7F6A3C51C3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8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198559"/>
            <a:ext cx="626090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4416" y="4845173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273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2682" y="4885233"/>
            <a:ext cx="8695035" cy="216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900" dirty="0" smtClean="0">
                <a:latin typeface="Trebuchet MS" panose="020B0603020202020204" pitchFamily="34" charset="0"/>
              </a:rPr>
              <a:t>EFEKTÍVNE RIADENIE KVALITY OVZDUŠIA 2021 - CIELE A NÁSTROJE ICH ZABEZPEČENIA</a:t>
            </a:r>
            <a:r>
              <a:rPr lang="cs-CZ" sz="900" dirty="0" smtClean="0">
                <a:latin typeface="Trebuchet MS" panose="020B0603020202020204" pitchFamily="34" charset="0"/>
              </a:rPr>
              <a:t>, </a:t>
            </a:r>
            <a:r>
              <a:rPr lang="en-US" sz="900" dirty="0" err="1" smtClean="0">
                <a:latin typeface="Trebuchet MS" panose="020B0603020202020204" pitchFamily="34" charset="0"/>
              </a:rPr>
              <a:t>Miesto</a:t>
            </a:r>
            <a:r>
              <a:rPr lang="en-US" sz="900" dirty="0" smtClean="0">
                <a:latin typeface="Trebuchet MS" panose="020B0603020202020204" pitchFamily="34" charset="0"/>
              </a:rPr>
              <a:t> </a:t>
            </a:r>
            <a:r>
              <a:rPr lang="en-US" sz="900" dirty="0" err="1" smtClean="0">
                <a:latin typeface="Trebuchet MS" panose="020B0603020202020204" pitchFamily="34" charset="0"/>
              </a:rPr>
              <a:t>konania</a:t>
            </a:r>
            <a:r>
              <a:rPr lang="en-US" sz="900" dirty="0" smtClean="0">
                <a:latin typeface="Trebuchet MS" panose="020B0603020202020204" pitchFamily="34" charset="0"/>
              </a:rPr>
              <a:t>: </a:t>
            </a:r>
            <a:r>
              <a:rPr lang="cs-CZ" sz="900" dirty="0" smtClean="0">
                <a:latin typeface="Trebuchet MS" panose="020B0603020202020204" pitchFamily="34" charset="0"/>
              </a:rPr>
              <a:t>Banská</a:t>
            </a:r>
            <a:r>
              <a:rPr lang="cs-CZ" sz="900" baseline="0" dirty="0" smtClean="0">
                <a:latin typeface="Trebuchet MS" panose="020B0603020202020204" pitchFamily="34" charset="0"/>
              </a:rPr>
              <a:t> Bystrica</a:t>
            </a:r>
            <a:r>
              <a:rPr lang="en-US" sz="900" dirty="0" smtClean="0">
                <a:latin typeface="Trebuchet MS" panose="020B0603020202020204" pitchFamily="34" charset="0"/>
              </a:rPr>
              <a:t>, Hotel </a:t>
            </a:r>
            <a:r>
              <a:rPr lang="cs-CZ" sz="900" dirty="0" err="1" smtClean="0">
                <a:latin typeface="Trebuchet MS" panose="020B0603020202020204" pitchFamily="34" charset="0"/>
              </a:rPr>
              <a:t>Dixon</a:t>
            </a:r>
            <a:r>
              <a:rPr lang="cs-CZ" sz="900" dirty="0" smtClean="0">
                <a:latin typeface="Trebuchet MS" panose="020B0603020202020204" pitchFamily="34" charset="0"/>
              </a:rPr>
              <a:t>, </a:t>
            </a:r>
            <a:r>
              <a:rPr lang="en-US" sz="900" dirty="0" err="1" smtClean="0">
                <a:latin typeface="Trebuchet MS" panose="020B0603020202020204" pitchFamily="34" charset="0"/>
              </a:rPr>
              <a:t>Termín</a:t>
            </a:r>
            <a:r>
              <a:rPr lang="en-US" sz="900" dirty="0" smtClean="0">
                <a:latin typeface="Trebuchet MS" panose="020B0603020202020204" pitchFamily="34" charset="0"/>
              </a:rPr>
              <a:t>: </a:t>
            </a:r>
            <a:r>
              <a:rPr lang="cs-CZ" sz="900" dirty="0" smtClean="0">
                <a:latin typeface="Trebuchet MS" panose="020B0603020202020204" pitchFamily="34" charset="0"/>
              </a:rPr>
              <a:t>6</a:t>
            </a:r>
            <a:r>
              <a:rPr lang="en-US" sz="900" dirty="0" smtClean="0">
                <a:latin typeface="Trebuchet MS" panose="020B0603020202020204" pitchFamily="34" charset="0"/>
              </a:rPr>
              <a:t>. – </a:t>
            </a:r>
            <a:r>
              <a:rPr lang="cs-CZ" sz="900" dirty="0" smtClean="0">
                <a:latin typeface="Trebuchet MS" panose="020B0603020202020204" pitchFamily="34" charset="0"/>
              </a:rPr>
              <a:t>8</a:t>
            </a:r>
            <a:r>
              <a:rPr lang="en-US" sz="900" dirty="0" smtClean="0">
                <a:latin typeface="Trebuchet MS" panose="020B0603020202020204" pitchFamily="34" charset="0"/>
              </a:rPr>
              <a:t>. </a:t>
            </a:r>
            <a:r>
              <a:rPr lang="cs-CZ" sz="900" dirty="0" err="1" smtClean="0">
                <a:latin typeface="Trebuchet MS" panose="020B0603020202020204" pitchFamily="34" charset="0"/>
              </a:rPr>
              <a:t>September</a:t>
            </a:r>
            <a:r>
              <a:rPr lang="en-US" sz="900" dirty="0" smtClean="0">
                <a:latin typeface="Trebuchet MS" panose="020B0603020202020204" pitchFamily="34" charset="0"/>
              </a:rPr>
              <a:t> 2021</a:t>
            </a:r>
            <a:endParaRPr lang="en-US" sz="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tema/zivotni-prostredi/ovzdusi-a-zdravi" TargetMode="External"/><Relationship Id="rId2" Type="http://schemas.openxmlformats.org/officeDocument/2006/relationships/hyperlink" Target="http://www.szu.cz/uploads/documents/chzp/ovzdusi/zpravy/zprava_2019_text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zu.cz/uploads/documents/chzp/ovzdusi/imisky/agr_tab_2019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61" y="3182570"/>
            <a:ext cx="8093364" cy="10799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Zdravotné</a:t>
            </a:r>
            <a:r>
              <a:rPr lang="en-US" sz="4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riziká</a:t>
            </a:r>
            <a:r>
              <a:rPr lang="en-US" sz="4000" b="1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znečisteného</a:t>
            </a:r>
            <a:r>
              <a:rPr lang="en-US" sz="4000" b="1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ovzdušia</a:t>
            </a:r>
            <a:endParaRPr lang="en-US" sz="40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8635" y="4415175"/>
            <a:ext cx="85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RNDr. Bohumil Kotlík, Ph.D., MUDr. Helena </a:t>
            </a:r>
            <a:r>
              <a:rPr lang="cs-CZ" dirty="0" err="1" smtClean="0"/>
              <a:t>Kazmarová</a:t>
            </a:r>
            <a:r>
              <a:rPr lang="cs-CZ" dirty="0" smtClean="0"/>
              <a:t>, NRC pro venkovní a vnitřní ovzduší</a:t>
            </a:r>
            <a:endParaRPr lang="cs-CZ" dirty="0"/>
          </a:p>
        </p:txBody>
      </p:sp>
      <p:pic>
        <p:nvPicPr>
          <p:cNvPr id="8" name="Picture 4" descr="C:\Users\helena\Desktop\znak_SZ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18" y="4148238"/>
            <a:ext cx="451604" cy="45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9"/>
          <a:stretch/>
        </p:blipFill>
        <p:spPr>
          <a:xfrm>
            <a:off x="4266590" y="281175"/>
            <a:ext cx="4556453" cy="42794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1808225"/>
            <a:ext cx="2095500" cy="1571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57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6834" y="279818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Kdy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 proč se </a:t>
            </a: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hodnocení zdravotních rizik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„objevilo“</a:t>
            </a:r>
            <a:endParaRPr lang="cs-CZ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6835" y="1198559"/>
            <a:ext cx="3664920" cy="3511061"/>
          </a:xfrm>
        </p:spPr>
        <p:txBody>
          <a:bodyPr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cs-CZ" sz="1800" b="1" dirty="0">
                <a:latin typeface="Trebuchet MS" panose="020B0603020202020204" pitchFamily="34" charset="0"/>
              </a:rPr>
              <a:t>70. léta 20. století US EPA </a:t>
            </a:r>
          </a:p>
          <a:p>
            <a:pPr marL="267891" indent="-203597" algn="l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600" dirty="0">
                <a:latin typeface="Trebuchet MS" panose="020B0603020202020204" pitchFamily="34" charset="0"/>
              </a:rPr>
              <a:t>snaha o standardizaci postupů hodnocení</a:t>
            </a:r>
          </a:p>
          <a:p>
            <a:pPr marL="267891" indent="-203597" algn="l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600" dirty="0">
                <a:latin typeface="Trebuchet MS" panose="020B0603020202020204" pitchFamily="34" charset="0"/>
              </a:rPr>
              <a:t>zapojení veřejnosti, </a:t>
            </a:r>
          </a:p>
          <a:p>
            <a:pPr marL="267891" indent="-203597" algn="l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600" dirty="0">
                <a:latin typeface="Trebuchet MS" panose="020B0603020202020204" pitchFamily="34" charset="0"/>
              </a:rPr>
              <a:t>stanovení priorit </a:t>
            </a:r>
          </a:p>
          <a:p>
            <a:pPr marL="267891" indent="-203597" algn="l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600" dirty="0">
                <a:latin typeface="Trebuchet MS" panose="020B0603020202020204" pitchFamily="34" charset="0"/>
              </a:rPr>
              <a:t>objektivizace</a:t>
            </a:r>
          </a:p>
          <a:p>
            <a:pPr marL="267891" indent="-203597" algn="l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600" dirty="0">
                <a:latin typeface="Trebuchet MS" panose="020B0603020202020204" pitchFamily="34" charset="0"/>
              </a:rPr>
              <a:t>V začátcích určeno pro chemické látky, postupné rozšíření.</a:t>
            </a:r>
          </a:p>
          <a:p>
            <a:pPr marL="267891" indent="-203597" algn="l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sz="1600" dirty="0">
                <a:latin typeface="Trebuchet MS" panose="020B0603020202020204" pitchFamily="34" charset="0"/>
              </a:rPr>
              <a:t>Algoritmus lze použít velmi široce na situace/faktory potenciálně ovlivňující zdraví</a:t>
            </a:r>
            <a:r>
              <a:rPr lang="cs-CZ" sz="1600" dirty="0" smtClean="0">
                <a:latin typeface="Trebuchet MS" panose="020B0603020202020204" pitchFamily="34" charset="0"/>
              </a:rPr>
              <a:t>.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A63-5CEA-4196-811A-84E2D234A36D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04460" y="1198559"/>
            <a:ext cx="2595985" cy="2455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450"/>
              </a:spcAft>
            </a:pPr>
            <a:r>
              <a:rPr lang="cs-CZ" altLang="cs-CZ" b="1" dirty="0">
                <a:solidFill>
                  <a:srgbClr val="002060"/>
                </a:solidFill>
                <a:latin typeface="Trebuchet MS" panose="020B0603020202020204" pitchFamily="34" charset="0"/>
              </a:rPr>
              <a:t>90. Léta v České republice</a:t>
            </a:r>
          </a:p>
          <a:p>
            <a:pPr marL="267891" indent="-203597">
              <a:lnSpc>
                <a:spcPct val="110000"/>
              </a:lnSpc>
              <a:spcAft>
                <a:spcPts val="450"/>
              </a:spcAft>
              <a:buFont typeface="Arial" pitchFamily="34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První kurzy HRA 1992</a:t>
            </a:r>
          </a:p>
          <a:p>
            <a:pPr marL="267891" indent="-203597">
              <a:lnSpc>
                <a:spcPct val="110000"/>
              </a:lnSpc>
              <a:spcAft>
                <a:spcPts val="450"/>
              </a:spcAft>
              <a:buFont typeface="Arial" pitchFamily="34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2000 - Hodnocení rizik je zakotveno v </a:t>
            </a:r>
            <a:r>
              <a:rPr lang="cs-CZ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zákoně č.258/2000Sb., O ochraně veřejného zdraví v § 83e</a:t>
            </a:r>
          </a:p>
        </p:txBody>
      </p:sp>
    </p:spTree>
    <p:extLst>
      <p:ext uri="{BB962C8B-B14F-4D97-AF65-F5344CB8AC3E}">
        <p14:creationId xmlns:p14="http://schemas.microsoft.com/office/powerpoint/2010/main" val="108073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6834" y="128470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971" y="1044700"/>
            <a:ext cx="4428445" cy="31908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000" b="1" dirty="0" smtClean="0">
                <a:latin typeface="Trebuchet MS" panose="020B0603020202020204" pitchFamily="34" charset="0"/>
              </a:rPr>
              <a:t>Nebezpečnost </a:t>
            </a:r>
            <a:r>
              <a:rPr lang="cs-CZ" sz="2000" dirty="0" smtClean="0">
                <a:latin typeface="Trebuchet MS" panose="020B0603020202020204" pitchFamily="34" charset="0"/>
              </a:rPr>
              <a:t>– n</a:t>
            </a:r>
            <a:r>
              <a:rPr lang="cs-CZ" altLang="cs-CZ" sz="2000" dirty="0" smtClean="0">
                <a:latin typeface="Trebuchet MS" panose="020B0603020202020204" pitchFamily="34" charset="0"/>
              </a:rPr>
              <a:t>eoddělitelná, „vrozená</a:t>
            </a:r>
            <a:r>
              <a:rPr lang="cs-CZ" altLang="cs-CZ" sz="2000" dirty="0">
                <a:latin typeface="Trebuchet MS" panose="020B0603020202020204" pitchFamily="34" charset="0"/>
              </a:rPr>
              <a:t>“ </a:t>
            </a:r>
            <a:r>
              <a:rPr lang="cs-CZ" altLang="cs-CZ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cs-CZ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lastnost</a:t>
            </a:r>
            <a:r>
              <a:rPr lang="cs-CZ" sz="2000" dirty="0" smtClean="0">
                <a:latin typeface="Trebuchet MS" panose="020B0603020202020204" pitchFamily="34" charset="0"/>
              </a:rPr>
              <a:t>/schopnost </a:t>
            </a:r>
            <a:r>
              <a:rPr lang="cs-CZ" sz="2000" dirty="0">
                <a:latin typeface="Trebuchet MS" panose="020B0603020202020204" pitchFamily="34" charset="0"/>
              </a:rPr>
              <a:t>látky nebo faktoru působit nepříznivě  na zdraví člověka. </a:t>
            </a:r>
            <a:r>
              <a:rPr lang="cs-CZ" sz="2000" dirty="0" smtClean="0">
                <a:latin typeface="Trebuchet MS" panose="020B0603020202020204" pitchFamily="34" charset="0"/>
              </a:rPr>
              <a:t>(Toxicita </a:t>
            </a:r>
            <a:r>
              <a:rPr lang="cs-CZ" sz="2000" dirty="0">
                <a:latin typeface="Trebuchet MS" panose="020B0603020202020204" pitchFamily="34" charset="0"/>
              </a:rPr>
              <a:t>– souvisí s </a:t>
            </a:r>
            <a:r>
              <a:rPr lang="cs-CZ" sz="2000" dirty="0" smtClean="0">
                <a:latin typeface="Trebuchet MS" panose="020B0603020202020204" pitchFamily="34" charset="0"/>
              </a:rPr>
              <a:t>dávkou.)</a:t>
            </a:r>
          </a:p>
          <a:p>
            <a:pPr algn="l"/>
            <a:r>
              <a:rPr lang="cs-CZ" sz="2000" b="1" dirty="0" smtClean="0">
                <a:latin typeface="Trebuchet MS" panose="020B0603020202020204" pitchFamily="34" charset="0"/>
              </a:rPr>
              <a:t>Riziko</a:t>
            </a:r>
            <a:r>
              <a:rPr lang="cs-CZ" sz="2000" dirty="0" smtClean="0">
                <a:latin typeface="Trebuchet MS" panose="020B0603020202020204" pitchFamily="34" charset="0"/>
              </a:rPr>
              <a:t> </a:t>
            </a:r>
            <a:r>
              <a:rPr lang="cs-CZ" sz="2000" dirty="0">
                <a:latin typeface="Trebuchet MS" panose="020B0603020202020204" pitchFamily="34" charset="0"/>
              </a:rPr>
              <a:t>– </a:t>
            </a:r>
            <a:r>
              <a:rPr lang="cs-CZ" altLang="cs-CZ" sz="2000" dirty="0">
                <a:latin typeface="Trebuchet MS" panose="020B0603020202020204" pitchFamily="34" charset="0"/>
                <a:cs typeface="Arial" panose="020B0604020202020204" pitchFamily="34" charset="0"/>
              </a:rPr>
              <a:t>je vyjádřeno jako </a:t>
            </a:r>
            <a:r>
              <a:rPr lang="cs-CZ" altLang="cs-CZ" sz="200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pravděpodobnost</a:t>
            </a:r>
            <a:r>
              <a:rPr lang="cs-CZ" altLang="cs-CZ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000" dirty="0">
                <a:latin typeface="Trebuchet MS" panose="020B0603020202020204" pitchFamily="34" charset="0"/>
                <a:cs typeface="Arial" panose="020B0604020202020204" pitchFamily="34" charset="0"/>
              </a:rPr>
              <a:t>se kterou skutečně dojde za definovaných podmínek expozice </a:t>
            </a:r>
            <a:r>
              <a:rPr lang="cs-CZ" altLang="cs-CZ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k projevu </a:t>
            </a:r>
            <a:r>
              <a:rPr lang="cs-CZ" altLang="cs-CZ" sz="2000" dirty="0">
                <a:latin typeface="Trebuchet MS" panose="020B0603020202020204" pitchFamily="34" charset="0"/>
                <a:cs typeface="Arial" panose="020B0604020202020204" pitchFamily="34" charset="0"/>
              </a:rPr>
              <a:t>nepříznivého  účinku. </a:t>
            </a:r>
            <a:endParaRPr lang="cs-CZ" sz="2000" dirty="0">
              <a:latin typeface="Trebuchet MS" panose="020B0603020202020204" pitchFamily="34" charset="0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92B6-5332-420C-BC0E-207E76654494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62" y="1655520"/>
            <a:ext cx="2057705" cy="20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9292" y="128470"/>
            <a:ext cx="6260905" cy="8236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Nástroje hodnocení - doporučení x limit x HRA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1463" indent="-271463" defTabSz="1478756"/>
            <a:r>
              <a:rPr lang="cs-CZ" altLang="cs-CZ" sz="2900" dirty="0">
                <a:latin typeface="Trebuchet MS" panose="020B0603020202020204" pitchFamily="34" charset="0"/>
              </a:rPr>
              <a:t>Informace o toxicitě (jak látka působí na zdraví a v jaké dávce/koncentraci) </a:t>
            </a:r>
          </a:p>
          <a:p>
            <a:pPr marL="272654" indent="-272654" defTabSz="1478756">
              <a:buNone/>
            </a:pPr>
            <a:endParaRPr lang="cs-CZ" altLang="cs-CZ" sz="2900" dirty="0">
              <a:latin typeface="Trebuchet MS" panose="020B0603020202020204" pitchFamily="34" charset="0"/>
            </a:endParaRPr>
          </a:p>
          <a:p>
            <a:pPr marL="272654" indent="-272654" defTabSz="1478756"/>
            <a:r>
              <a:rPr lang="cs-CZ" altLang="cs-CZ" sz="2900" dirty="0" smtClean="0">
                <a:latin typeface="Trebuchet MS" panose="020B0603020202020204" pitchFamily="34" charset="0"/>
              </a:rPr>
              <a:t>Doporučená </a:t>
            </a:r>
            <a:r>
              <a:rPr lang="cs-CZ" altLang="cs-CZ" sz="2900" dirty="0">
                <a:latin typeface="Trebuchet MS" panose="020B0603020202020204" pitchFamily="34" charset="0"/>
              </a:rPr>
              <a:t>hodnota </a:t>
            </a:r>
            <a:r>
              <a:rPr lang="en-US" altLang="cs-CZ" sz="2900" dirty="0">
                <a:latin typeface="Trebuchet MS" panose="020B0603020202020204" pitchFamily="34" charset="0"/>
              </a:rPr>
              <a:t>=</a:t>
            </a:r>
            <a:r>
              <a:rPr lang="cs-CZ" altLang="cs-CZ" sz="2900" dirty="0">
                <a:latin typeface="Trebuchet MS" panose="020B0603020202020204" pitchFamily="34" charset="0"/>
              </a:rPr>
              <a:t> </a:t>
            </a:r>
            <a:r>
              <a:rPr lang="cs-CZ" altLang="cs-CZ" sz="2900" b="1" dirty="0">
                <a:solidFill>
                  <a:srgbClr val="FF0000"/>
                </a:solidFill>
                <a:latin typeface="Trebuchet MS" panose="020B0603020202020204" pitchFamily="34" charset="0"/>
              </a:rPr>
              <a:t>odborný </a:t>
            </a:r>
            <a:r>
              <a:rPr lang="cs-CZ" altLang="cs-CZ" sz="29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konsensus</a:t>
            </a:r>
            <a:endParaRPr lang="cs-CZ" altLang="cs-CZ" sz="29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1875235" lvl="1" defTabSz="1478756"/>
            <a:r>
              <a:rPr lang="cs-CZ" altLang="cs-CZ" sz="1500" dirty="0">
                <a:latin typeface="Trebuchet MS" panose="020B0603020202020204" pitchFamily="34" charset="0"/>
              </a:rPr>
              <a:t>technická proveditelnost</a:t>
            </a:r>
          </a:p>
          <a:p>
            <a:pPr marL="1875235" lvl="1" defTabSz="1478756"/>
            <a:r>
              <a:rPr lang="cs-CZ" altLang="cs-CZ" sz="1500" dirty="0" err="1">
                <a:latin typeface="Trebuchet MS" panose="020B0603020202020204" pitchFamily="34" charset="0"/>
              </a:rPr>
              <a:t>cost</a:t>
            </a:r>
            <a:r>
              <a:rPr lang="cs-CZ" altLang="cs-CZ" sz="1500" dirty="0">
                <a:latin typeface="Trebuchet MS" panose="020B0603020202020204" pitchFamily="34" charset="0"/>
              </a:rPr>
              <a:t>/benefit analýza</a:t>
            </a:r>
          </a:p>
          <a:p>
            <a:pPr marL="1875235" lvl="1" defTabSz="1478756"/>
            <a:r>
              <a:rPr lang="cs-CZ" altLang="cs-CZ" sz="1500" dirty="0">
                <a:latin typeface="Trebuchet MS" panose="020B0603020202020204" pitchFamily="34" charset="0"/>
              </a:rPr>
              <a:t>možnost kontroly (meze analytických metod) </a:t>
            </a:r>
          </a:p>
          <a:p>
            <a:pPr marL="1875235" lvl="1" defTabSz="1478756"/>
            <a:r>
              <a:rPr lang="cs-CZ" altLang="cs-CZ" sz="1500" dirty="0">
                <a:latin typeface="Trebuchet MS" panose="020B0603020202020204" pitchFamily="34" charset="0"/>
              </a:rPr>
              <a:t>vnímání rizika veřejností a další aspekty</a:t>
            </a:r>
          </a:p>
          <a:p>
            <a:pPr marL="272654" indent="-272654" defTabSz="1478756"/>
            <a:r>
              <a:rPr lang="cs-CZ" altLang="cs-CZ" sz="2900" dirty="0">
                <a:latin typeface="Trebuchet MS" panose="020B0603020202020204" pitchFamily="34" charset="0"/>
              </a:rPr>
              <a:t>Imisní limit </a:t>
            </a:r>
            <a:r>
              <a:rPr lang="en-US" altLang="cs-CZ" sz="2900" dirty="0">
                <a:latin typeface="Trebuchet MS" panose="020B0603020202020204" pitchFamily="34" charset="0"/>
              </a:rPr>
              <a:t>=</a:t>
            </a:r>
            <a:r>
              <a:rPr lang="cs-CZ" altLang="cs-CZ" sz="2900" dirty="0">
                <a:latin typeface="Trebuchet MS" panose="020B0603020202020204" pitchFamily="34" charset="0"/>
              </a:rPr>
              <a:t> </a:t>
            </a:r>
            <a:r>
              <a:rPr lang="cs-CZ" altLang="cs-CZ" sz="2900" b="1" dirty="0">
                <a:solidFill>
                  <a:srgbClr val="FF0000"/>
                </a:solidFill>
                <a:latin typeface="Trebuchet MS" panose="020B0603020202020204" pitchFamily="34" charset="0"/>
              </a:rPr>
              <a:t>politický </a:t>
            </a:r>
            <a:r>
              <a:rPr lang="cs-CZ" altLang="cs-CZ" sz="29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konsensus</a:t>
            </a:r>
          </a:p>
          <a:p>
            <a:pPr marL="272654" indent="-272654" defTabSz="1478756"/>
            <a:r>
              <a:rPr lang="cs-CZ" altLang="cs-CZ" sz="2900" dirty="0">
                <a:latin typeface="Trebuchet MS" panose="020B0603020202020204" pitchFamily="34" charset="0"/>
              </a:rPr>
              <a:t>Pokud pro látku neexistuje limit představuje hlavní cestu řešení </a:t>
            </a:r>
            <a:endParaRPr lang="en-US" altLang="cs-CZ" sz="2900" dirty="0">
              <a:latin typeface="Trebuchet MS" panose="020B0603020202020204" pitchFamily="34" charset="0"/>
            </a:endParaRPr>
          </a:p>
          <a:p>
            <a:pPr marL="1056420" lvl="7" indent="0" defTabSz="1478756">
              <a:buNone/>
            </a:pPr>
            <a:r>
              <a:rPr lang="cs-CZ" altLang="cs-CZ" sz="29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       </a:t>
            </a:r>
          </a:p>
          <a:p>
            <a:pPr marL="1056420" lvl="7" indent="0" defTabSz="1478756">
              <a:buNone/>
            </a:pPr>
            <a:r>
              <a:rPr lang="cs-CZ" altLang="cs-CZ" sz="29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    </a:t>
            </a:r>
            <a:r>
              <a:rPr lang="cs-CZ" altLang="cs-CZ" sz="2900" dirty="0">
                <a:solidFill>
                  <a:srgbClr val="FF0000"/>
                </a:solidFill>
                <a:latin typeface="Trebuchet MS" panose="020B0603020202020204" pitchFamily="34" charset="0"/>
              </a:rPr>
              <a:t>Hodnocení zdravotních </a:t>
            </a:r>
            <a:r>
              <a:rPr lang="cs-CZ" altLang="cs-CZ" sz="29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rizik (</a:t>
            </a:r>
            <a:r>
              <a:rPr lang="cs-CZ" altLang="cs-CZ" sz="29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HRA</a:t>
            </a:r>
            <a:r>
              <a:rPr lang="cs-CZ" altLang="cs-CZ" sz="29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)</a:t>
            </a:r>
            <a:endParaRPr lang="cs-CZ" altLang="cs-CZ" sz="29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BA29844-A049-4118-9753-A19EE6781544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3502742" y="1835995"/>
            <a:ext cx="364331" cy="211950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350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3502743" y="2602021"/>
            <a:ext cx="364331" cy="361898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35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6200000">
            <a:off x="3502904" y="4098961"/>
            <a:ext cx="364331" cy="364009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22701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8436" y="128470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Jenom pro upřesnění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8436" y="1000580"/>
            <a:ext cx="6096600" cy="3511061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cs-CZ" sz="1600" b="1" dirty="0">
                <a:latin typeface="Trebuchet MS" panose="020B0603020202020204" pitchFamily="34" charset="0"/>
              </a:rPr>
              <a:t>HIA </a:t>
            </a:r>
            <a:r>
              <a:rPr lang="cs-CZ" sz="1600" b="1" dirty="0" smtClean="0">
                <a:latin typeface="Trebuchet MS" panose="020B0603020202020204" pitchFamily="34" charset="0"/>
              </a:rPr>
              <a:t>- Posouzení </a:t>
            </a:r>
            <a:r>
              <a:rPr lang="cs-CZ" sz="1600" b="1" dirty="0">
                <a:latin typeface="Trebuchet MS" panose="020B0603020202020204" pitchFamily="34" charset="0"/>
              </a:rPr>
              <a:t>vlivu na zdraví:</a:t>
            </a:r>
            <a:r>
              <a:rPr lang="cs-CZ" sz="1600" dirty="0">
                <a:latin typeface="Trebuchet MS" panose="020B0603020202020204" pitchFamily="34" charset="0"/>
              </a:rPr>
              <a:t> kombinace postupů, metod a nástrojů, kterými může být posuzována politika, program nebo projekt z hlediska jeho </a:t>
            </a:r>
            <a:r>
              <a:rPr lang="cs-CZ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možných prospěšných i škodlivých účinků </a:t>
            </a:r>
            <a:r>
              <a:rPr lang="cs-CZ" sz="1600" dirty="0">
                <a:latin typeface="Trebuchet MS" panose="020B0603020202020204" pitchFamily="34" charset="0"/>
              </a:rPr>
              <a:t>na zdravotní stav obyvatelstva a rozložení těchto účinků v populaci.</a:t>
            </a:r>
          </a:p>
          <a:p>
            <a:pPr algn="l">
              <a:lnSpc>
                <a:spcPct val="110000"/>
              </a:lnSpc>
            </a:pPr>
            <a:r>
              <a:rPr lang="cs-CZ" sz="1600" b="1" dirty="0" smtClean="0">
                <a:latin typeface="Trebuchet MS" panose="020B0603020202020204" pitchFamily="34" charset="0"/>
              </a:rPr>
              <a:t>HRA - Hodnocení zdravotních rizik</a:t>
            </a:r>
            <a:r>
              <a:rPr lang="cs-CZ" sz="1600" b="1" dirty="0">
                <a:latin typeface="Trebuchet MS" panose="020B0603020202020204" pitchFamily="34" charset="0"/>
              </a:rPr>
              <a:t>:</a:t>
            </a:r>
            <a:r>
              <a:rPr lang="cs-CZ" sz="1600" dirty="0">
                <a:latin typeface="Trebuchet MS" panose="020B0603020202020204" pitchFamily="34" charset="0"/>
              </a:rPr>
              <a:t> kvalitativní nebo kvantitativní odhad pravděpodobnosti </a:t>
            </a:r>
            <a:r>
              <a:rPr lang="cs-CZ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škodlivých účinků</a:t>
            </a:r>
            <a:r>
              <a:rPr lang="cs-CZ" sz="1600" dirty="0">
                <a:latin typeface="Trebuchet MS" panose="020B0603020202020204" pitchFamily="34" charset="0"/>
              </a:rPr>
              <a:t>, které mohou vyplynout z vystavení populace nebo její skupiny uvedeným zdravotně nebezpečným vlivům-faktorům nebo z absence prospěšných vlivů</a:t>
            </a:r>
            <a:r>
              <a:rPr lang="cs-CZ" sz="1600" dirty="0" smtClean="0">
                <a:latin typeface="Trebuchet MS" panose="020B0603020202020204" pitchFamily="34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cs-CZ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Srovnání </a:t>
            </a:r>
            <a:r>
              <a:rPr lang="cs-CZ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zjištěných imisních charakteristik </a:t>
            </a:r>
            <a:r>
              <a:rPr lang="cs-CZ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s </a:t>
            </a:r>
            <a:r>
              <a:rPr lang="cs-CZ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limity není </a:t>
            </a:r>
            <a:r>
              <a:rPr lang="cs-CZ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hodnocením zdravotních </a:t>
            </a:r>
            <a:r>
              <a:rPr lang="cs-CZ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rizik.</a:t>
            </a:r>
            <a:endParaRPr lang="cs-CZ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l">
              <a:buClr>
                <a:schemeClr val="accent2"/>
              </a:buClr>
            </a:pPr>
            <a:endParaRPr lang="cs-CZ" sz="1600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B55E-03FC-403B-98BB-C4EA5B41FA1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5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6835" y="128470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Základní kroky HRA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6835" y="1197405"/>
            <a:ext cx="5039265" cy="2595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latin typeface="Trebuchet MS" panose="020B0603020202020204" pitchFamily="34" charset="0"/>
              </a:rPr>
              <a:t>Identifikace problému, stanovení látek/faktorů, které je nutno zhodnotit</a:t>
            </a:r>
          </a:p>
          <a:p>
            <a:pPr marL="257175" indent="-257175">
              <a:buClr>
                <a:schemeClr val="accent2"/>
              </a:buClr>
              <a:buFont typeface="+mj-lt"/>
              <a:buAutoNum type="arabicPeriod"/>
            </a:pPr>
            <a:r>
              <a:rPr lang="cs-CZ" sz="2000" dirty="0">
                <a:latin typeface="Trebuchet MS" panose="020B0603020202020204" pitchFamily="34" charset="0"/>
              </a:rPr>
              <a:t>Identifikace nebezpečnosti</a:t>
            </a:r>
          </a:p>
          <a:p>
            <a:pPr marL="257175" indent="-257175">
              <a:buClr>
                <a:schemeClr val="accent2"/>
              </a:buClr>
              <a:buFont typeface="+mj-lt"/>
              <a:buAutoNum type="arabicPeriod"/>
            </a:pPr>
            <a:r>
              <a:rPr lang="cs-CZ" sz="2000" dirty="0">
                <a:latin typeface="Trebuchet MS" panose="020B0603020202020204" pitchFamily="34" charset="0"/>
              </a:rPr>
              <a:t>Hodnocení vztahu mezi dávkou a </a:t>
            </a:r>
            <a:r>
              <a:rPr lang="cs-CZ" sz="2000" dirty="0" smtClean="0">
                <a:latin typeface="Trebuchet MS" panose="020B0603020202020204" pitchFamily="34" charset="0"/>
              </a:rPr>
              <a:t>odpovědí (účinkem)</a:t>
            </a:r>
            <a:endParaRPr lang="cs-CZ" sz="2000" dirty="0">
              <a:latin typeface="Trebuchet MS" panose="020B0603020202020204" pitchFamily="34" charset="0"/>
            </a:endParaRPr>
          </a:p>
          <a:p>
            <a:pPr marL="257175" indent="-257175">
              <a:buClr>
                <a:schemeClr val="accent2"/>
              </a:buClr>
              <a:buFont typeface="+mj-lt"/>
              <a:buAutoNum type="arabicPeriod"/>
            </a:pPr>
            <a:r>
              <a:rPr lang="cs-CZ" sz="2000" dirty="0" smtClean="0">
                <a:latin typeface="Trebuchet MS" panose="020B0603020202020204" pitchFamily="34" charset="0"/>
              </a:rPr>
              <a:t>Odhad/Hodnocení </a:t>
            </a:r>
            <a:r>
              <a:rPr lang="cs-CZ" sz="2000" dirty="0">
                <a:latin typeface="Trebuchet MS" panose="020B0603020202020204" pitchFamily="34" charset="0"/>
              </a:rPr>
              <a:t>expozice</a:t>
            </a:r>
          </a:p>
          <a:p>
            <a:pPr marL="257175" indent="-257175">
              <a:buClr>
                <a:schemeClr val="accent2"/>
              </a:buClr>
              <a:buFont typeface="+mj-lt"/>
              <a:buAutoNum type="arabicPeriod"/>
            </a:pPr>
            <a:r>
              <a:rPr lang="cs-CZ" sz="2000" dirty="0">
                <a:latin typeface="Trebuchet MS" panose="020B0603020202020204" pitchFamily="34" charset="0"/>
              </a:rPr>
              <a:t>Charakterizace rizika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(5.) </a:t>
            </a:r>
            <a:r>
              <a:rPr lang="cs-CZ" sz="2000" dirty="0" smtClean="0">
                <a:latin typeface="Trebuchet MS" panose="020B0603020202020204" pitchFamily="34" charset="0"/>
              </a:rPr>
              <a:t>Nejistoty </a:t>
            </a:r>
            <a:r>
              <a:rPr lang="cs-CZ" sz="2000" dirty="0">
                <a:latin typeface="Trebuchet MS" panose="020B0603020202020204" pitchFamily="34" charset="0"/>
              </a:rPr>
              <a:t>hodnocení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7920925-479A-4209-A843-19CCC9ADD0C9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15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2419045"/>
            <a:ext cx="2210410" cy="22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9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319" y="128470"/>
            <a:ext cx="6260905" cy="572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1. Identifikace nebezpečnosti 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idx="1"/>
          </p:nvPr>
        </p:nvSpPr>
        <p:spPr>
          <a:xfrm>
            <a:off x="2948081" y="1044700"/>
            <a:ext cx="5497380" cy="351106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000" dirty="0">
                <a:latin typeface="Trebuchet MS" panose="020B0603020202020204" pitchFamily="34" charset="0"/>
              </a:rPr>
              <a:t>Identifikace nebezpečnosti má odpovědět na otázku: </a:t>
            </a:r>
          </a:p>
          <a:p>
            <a:pPr marL="0" indent="0" algn="ctr">
              <a:buNone/>
              <a:defRPr/>
            </a:pPr>
            <a:endParaRPr lang="cs-CZ" sz="2000" dirty="0" smtClean="0"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r>
              <a:rPr lang="cs-CZ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Je </a:t>
            </a:r>
            <a:r>
              <a:rPr lang="cs-CZ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sledovaná látka, faktor nebo komplexní směs schopná vyvolat nežádoucí zdravotní účinek ?</a:t>
            </a:r>
          </a:p>
          <a:p>
            <a:pPr marL="0" indent="0">
              <a:buNone/>
              <a:defRPr/>
            </a:pPr>
            <a:endParaRPr lang="cs-CZ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r>
              <a:rPr lang="cs-CZ" sz="2000" dirty="0">
                <a:latin typeface="Trebuchet MS" panose="020B0603020202020204" pitchFamily="34" charset="0"/>
              </a:rPr>
              <a:t>Nebezpečnost se může týkat chemických látek, </a:t>
            </a:r>
            <a:r>
              <a:rPr lang="cs-CZ" sz="2000" dirty="0" smtClean="0">
                <a:latin typeface="Trebuchet MS" panose="020B0603020202020204" pitchFamily="34" charset="0"/>
              </a:rPr>
              <a:t>f</a:t>
            </a:r>
            <a:r>
              <a:rPr lang="cs-CZ" altLang="cs-CZ" sz="2000" dirty="0" smtClean="0">
                <a:latin typeface="Trebuchet MS" panose="020B0603020202020204" pitchFamily="34" charset="0"/>
              </a:rPr>
              <a:t>yzikálních i </a:t>
            </a:r>
            <a:r>
              <a:rPr lang="cs-CZ" altLang="cs-CZ" sz="2000" dirty="0">
                <a:latin typeface="Trebuchet MS" panose="020B0603020202020204" pitchFamily="34" charset="0"/>
              </a:rPr>
              <a:t>biologických </a:t>
            </a:r>
            <a:r>
              <a:rPr lang="cs-CZ" altLang="cs-CZ" sz="2000" dirty="0" smtClean="0">
                <a:latin typeface="Trebuchet MS" panose="020B0603020202020204" pitchFamily="34" charset="0"/>
              </a:rPr>
              <a:t>faktorů.</a:t>
            </a:r>
            <a:endParaRPr lang="cs-CZ" altLang="cs-CZ" sz="2000" dirty="0">
              <a:latin typeface="Trebuchet MS" panose="020B0603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21E6D72-A763-4300-A75A-B3B9B78BA52A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16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2. Vztah dávky a odpovědi (účinku)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2586835" y="1808225"/>
            <a:ext cx="4397581" cy="22905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600" dirty="0">
                <a:latin typeface="Trebuchet MS" panose="020B0603020202020204" pitchFamily="34" charset="0"/>
              </a:rPr>
              <a:t>Má odpovědět na otázku: </a:t>
            </a:r>
          </a:p>
          <a:p>
            <a:pPr marL="0" indent="0">
              <a:buNone/>
            </a:pPr>
            <a:endParaRPr lang="cs-CZ" altLang="cs-CZ" sz="1800" dirty="0">
              <a:latin typeface="Trebuchet MS" panose="020B0603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cs-CZ" altLang="cs-CZ" sz="2600" b="1" dirty="0">
                <a:solidFill>
                  <a:srgbClr val="FF0000"/>
                </a:solidFill>
                <a:latin typeface="Trebuchet MS" panose="020B0603020202020204" pitchFamily="34" charset="0"/>
              </a:rPr>
              <a:t>Jak se intenzita či frekvence nežádoucích účinků na zdraví mění s dávkou</a:t>
            </a:r>
            <a:r>
              <a:rPr lang="cs-CZ" altLang="cs-CZ" sz="2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?</a:t>
            </a:r>
            <a:endParaRPr lang="cs-CZ" altLang="cs-CZ" sz="2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1D7FA-F1E0-4104-AF37-68089CC10777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17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1432749"/>
            <a:ext cx="2057705" cy="20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35" y="128470"/>
            <a:ext cx="6260905" cy="572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3. Expozice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86835" y="1197404"/>
            <a:ext cx="4733855" cy="2595986"/>
          </a:xfrm>
        </p:spPr>
        <p:txBody>
          <a:bodyPr>
            <a:noAutofit/>
          </a:bodyPr>
          <a:lstStyle/>
          <a:p>
            <a:pPr marL="200025" indent="-200025">
              <a:lnSpc>
                <a:spcPct val="134000"/>
              </a:lnSpc>
            </a:pPr>
            <a:r>
              <a:rPr lang="cs-CZ" altLang="cs-CZ" sz="1800" dirty="0">
                <a:solidFill>
                  <a:schemeClr val="tx2"/>
                </a:solidFill>
                <a:latin typeface="Trebuchet MS" panose="020B0603020202020204" pitchFamily="34" charset="0"/>
              </a:rPr>
              <a:t>K</a:t>
            </a:r>
            <a:r>
              <a:rPr lang="cs-CZ" altLang="cs-CZ" sz="18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ontakt hodnocené chemické látky, nebo fyzikálního faktoru s hranicemi organismu</a:t>
            </a:r>
          </a:p>
          <a:p>
            <a:pPr marL="0" indent="0">
              <a:lnSpc>
                <a:spcPct val="134000"/>
              </a:lnSpc>
              <a:buNone/>
            </a:pPr>
            <a:r>
              <a:rPr lang="cs-CZ" altLang="cs-CZ" sz="1800" dirty="0">
                <a:solidFill>
                  <a:schemeClr val="hlink"/>
                </a:solidFill>
                <a:latin typeface="Trebuchet MS" panose="020B0603020202020204" pitchFamily="34" charset="0"/>
              </a:rPr>
              <a:t>	</a:t>
            </a:r>
            <a:r>
              <a:rPr lang="cs-CZ" altLang="cs-CZ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    </a:t>
            </a:r>
            <a:r>
              <a:rPr lang="en-US" altLang="cs-CZ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cs-CZ" altLang="cs-CZ" sz="18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ez</a:t>
            </a:r>
            <a:r>
              <a:rPr lang="cs-CZ" altLang="cs-CZ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 expozice není riziko!</a:t>
            </a:r>
          </a:p>
          <a:p>
            <a:pPr marL="200025" indent="-200025">
              <a:lnSpc>
                <a:spcPct val="134000"/>
              </a:lnSpc>
            </a:pPr>
            <a:r>
              <a:rPr lang="cs-CZ" altLang="cs-CZ" sz="18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odhad expozice je snaha směřující ke kvalifikaci (co) a kvantifikaci (kolik a jak dlouho) tohoto kontaktu. 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660D30-60C0-4C7C-984E-75E63C05B378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18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5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35" y="128470"/>
            <a:ext cx="6260905" cy="572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4.Charakterizace rizika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2586835" y="1198559"/>
            <a:ext cx="6260905" cy="274753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cs-CZ" altLang="cs-CZ" sz="1800" dirty="0" smtClean="0">
                <a:latin typeface="Trebuchet MS" panose="020B0603020202020204" pitchFamily="34" charset="0"/>
              </a:rPr>
              <a:t>Integruje </a:t>
            </a:r>
            <a:r>
              <a:rPr lang="cs-CZ" altLang="cs-CZ" sz="1800" dirty="0">
                <a:latin typeface="Trebuchet MS" panose="020B0603020202020204" pitchFamily="34" charset="0"/>
              </a:rPr>
              <a:t>a vyhodnocuje poznatky ze všech výše zmíněných kroků procesu posuzování </a:t>
            </a:r>
            <a:r>
              <a:rPr lang="cs-CZ" altLang="cs-CZ" sz="1800" dirty="0" smtClean="0">
                <a:latin typeface="Trebuchet MS" panose="020B0603020202020204" pitchFamily="34" charset="0"/>
              </a:rPr>
              <a:t>rizik, souhrnně je popíše a </a:t>
            </a:r>
            <a:r>
              <a:rPr lang="cs-CZ" altLang="cs-CZ" sz="1800" dirty="0">
                <a:latin typeface="Trebuchet MS" panose="020B0603020202020204" pitchFamily="34" charset="0"/>
                <a:sym typeface="Symbol" panose="05050102010706020507" pitchFamily="18" charset="2"/>
              </a:rPr>
              <a:t>pokud je to </a:t>
            </a:r>
            <a:r>
              <a:rPr lang="cs-CZ" altLang="cs-CZ" sz="1800" dirty="0" smtClean="0">
                <a:latin typeface="Trebuchet MS" panose="020B0603020202020204" pitchFamily="34" charset="0"/>
                <a:sym typeface="Symbol" panose="05050102010706020507" pitchFamily="18" charset="2"/>
              </a:rPr>
              <a:t>možné, provede</a:t>
            </a:r>
            <a:endParaRPr lang="cs-CZ" altLang="cs-CZ" sz="1800" dirty="0">
              <a:latin typeface="Trebuchet MS" panose="020B0603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14000"/>
              </a:lnSpc>
            </a:pPr>
            <a:r>
              <a:rPr lang="cs-CZ" altLang="cs-CZ" sz="1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kvantifikaci</a:t>
            </a:r>
            <a:r>
              <a:rPr lang="cs-CZ" altLang="cs-CZ" sz="1800" dirty="0" smtClean="0">
                <a:latin typeface="Trebuchet MS" panose="020B0603020202020204" pitchFamily="34" charset="0"/>
              </a:rPr>
              <a:t>, </a:t>
            </a:r>
            <a:r>
              <a:rPr lang="cs-CZ" altLang="cs-CZ" sz="1800" dirty="0">
                <a:latin typeface="Trebuchet MS" panose="020B0603020202020204" pitchFamily="34" charset="0"/>
              </a:rPr>
              <a:t>tj. odhad výskytu a závažnosti nepříznivých účinků, které se pravděpodobně vyskytnou u dotčené populace v důsledku skutečné nebo předpokládané expozice určité látce nebo faktoru.</a:t>
            </a:r>
          </a:p>
        </p:txBody>
      </p:sp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0C26B-3511-4306-A609-E218A3AD1EAA}" type="slidenum">
              <a:rPr lang="cs-CZ" altLang="cs-CZ" sz="12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2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4" y="294961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Úvodem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502815"/>
            <a:ext cx="4733855" cy="259483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sz="2400" dirty="0" smtClean="0">
                <a:latin typeface="Trebuchet MS" panose="020B0603020202020204" pitchFamily="34" charset="0"/>
              </a:rPr>
              <a:t>Měření kvality ovzduší asi už není tím základním problémem.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cs-CZ" sz="2400" dirty="0" smtClean="0">
                <a:latin typeface="Trebuchet MS" panose="020B0603020202020204" pitchFamily="34" charset="0"/>
              </a:rPr>
              <a:t>Tím bude spíš vyhodnocení a interpretace.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cs-CZ" sz="2400" dirty="0" smtClean="0">
                <a:latin typeface="Trebuchet MS" panose="020B0603020202020204" pitchFamily="34" charset="0"/>
              </a:rPr>
              <a:t>A taky prezentace veřejnosti.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cs-CZ" sz="2400" dirty="0" smtClean="0">
                <a:latin typeface="Trebuchet MS" panose="020B0603020202020204" pitchFamily="34" charset="0"/>
              </a:rPr>
              <a:t>A pak návrhy jednotlivých nesmělých kroků ke zlepšení stavu.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D# 15072 - Baby Boy Walk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79" y="2877160"/>
            <a:ext cx="1679754" cy="1679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35" y="128470"/>
            <a:ext cx="6260905" cy="572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5</a:t>
            </a: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. Nejistoty odhadu rizik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2586835" y="858046"/>
            <a:ext cx="5191971" cy="3789384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cs-CZ" altLang="cs-CZ" dirty="0" smtClean="0">
                <a:latin typeface="Trebuchet MS" panose="020B0603020202020204" pitchFamily="34" charset="0"/>
              </a:rPr>
              <a:t>Obvyklé </a:t>
            </a:r>
            <a:r>
              <a:rPr lang="cs-CZ" altLang="cs-CZ" dirty="0">
                <a:latin typeface="Trebuchet MS" panose="020B0603020202020204" pitchFamily="34" charset="0"/>
              </a:rPr>
              <a:t>kategorie nejistot </a:t>
            </a:r>
            <a:r>
              <a:rPr lang="cs-CZ" altLang="cs-CZ" dirty="0" smtClean="0">
                <a:latin typeface="Trebuchet MS" panose="020B0603020202020204" pitchFamily="34" charset="0"/>
              </a:rPr>
              <a:t>se týkají  </a:t>
            </a:r>
            <a:r>
              <a:rPr lang="cs-CZ" altLang="cs-CZ" dirty="0">
                <a:latin typeface="Trebuchet MS" panose="020B0603020202020204" pitchFamily="34" charset="0"/>
              </a:rPr>
              <a:t>všech kroků v hodnocení rizika</a:t>
            </a:r>
          </a:p>
          <a:p>
            <a:pPr marL="200025" indent="-200025">
              <a:lnSpc>
                <a:spcPct val="134000"/>
              </a:lnSpc>
              <a:spcBef>
                <a:spcPts val="0"/>
              </a:spcBef>
              <a:spcAft>
                <a:spcPts val="450"/>
              </a:spcAft>
            </a:pPr>
            <a:r>
              <a:rPr lang="cs-CZ" altLang="cs-CZ" dirty="0">
                <a:latin typeface="Trebuchet MS" panose="020B0603020202020204" pitchFamily="34" charset="0"/>
              </a:rPr>
              <a:t>Nejistoty vstupních </a:t>
            </a:r>
            <a:r>
              <a:rPr lang="cs-CZ" altLang="cs-CZ" dirty="0" smtClean="0">
                <a:latin typeface="Trebuchet MS" panose="020B0603020202020204" pitchFamily="34" charset="0"/>
              </a:rPr>
              <a:t>dat (mezery </a:t>
            </a:r>
            <a:r>
              <a:rPr lang="cs-CZ" altLang="cs-CZ" dirty="0">
                <a:latin typeface="Trebuchet MS" panose="020B0603020202020204" pitchFamily="34" charset="0"/>
              </a:rPr>
              <a:t>v datech o nebezpečnosti, nepotvrzené hypotézy z </a:t>
            </a:r>
            <a:r>
              <a:rPr lang="cs-CZ" altLang="cs-CZ" dirty="0" smtClean="0">
                <a:latin typeface="Trebuchet MS" panose="020B0603020202020204" pitchFamily="34" charset="0"/>
              </a:rPr>
              <a:t>epidemiologických </a:t>
            </a:r>
            <a:r>
              <a:rPr lang="cs-CZ" altLang="cs-CZ" dirty="0">
                <a:latin typeface="Trebuchet MS" panose="020B0603020202020204" pitchFamily="34" charset="0"/>
              </a:rPr>
              <a:t>studií, </a:t>
            </a:r>
            <a:r>
              <a:rPr lang="cs-CZ" altLang="cs-CZ" dirty="0" smtClean="0">
                <a:latin typeface="Trebuchet MS" panose="020B0603020202020204" pitchFamily="34" charset="0"/>
              </a:rPr>
              <a:t>odvození referenčních hodnot) </a:t>
            </a:r>
            <a:endParaRPr lang="cs-CZ" altLang="cs-CZ" dirty="0">
              <a:latin typeface="Trebuchet MS" panose="020B0603020202020204" pitchFamily="34" charset="0"/>
            </a:endParaRPr>
          </a:p>
          <a:p>
            <a:pPr marL="200025" indent="-200025">
              <a:spcBef>
                <a:spcPts val="0"/>
              </a:spcBef>
              <a:spcAft>
                <a:spcPts val="450"/>
              </a:spcAft>
            </a:pPr>
            <a:r>
              <a:rPr lang="cs-CZ" altLang="cs-CZ" dirty="0">
                <a:latin typeface="Trebuchet MS" panose="020B0603020202020204" pitchFamily="34" charset="0"/>
              </a:rPr>
              <a:t>Validita výsledků modelování a měření expozice</a:t>
            </a:r>
          </a:p>
          <a:p>
            <a:pPr marL="200025" indent="-200025">
              <a:spcBef>
                <a:spcPts val="0"/>
              </a:spcBef>
              <a:spcAft>
                <a:spcPts val="450"/>
              </a:spcAft>
            </a:pPr>
            <a:r>
              <a:rPr lang="cs-CZ" altLang="cs-CZ" dirty="0">
                <a:latin typeface="Trebuchet MS" panose="020B0603020202020204" pitchFamily="34" charset="0"/>
              </a:rPr>
              <a:t>Expoziční faktory u chování populace </a:t>
            </a:r>
          </a:p>
          <a:p>
            <a:pPr marL="200025" indent="-200025">
              <a:spcBef>
                <a:spcPts val="0"/>
              </a:spcBef>
              <a:spcAft>
                <a:spcPts val="450"/>
              </a:spcAft>
            </a:pPr>
            <a:r>
              <a:rPr lang="cs-CZ" altLang="cs-CZ" dirty="0">
                <a:latin typeface="Trebuchet MS" panose="020B0603020202020204" pitchFamily="34" charset="0"/>
              </a:rPr>
              <a:t>Kombinace více expozičních cest </a:t>
            </a:r>
          </a:p>
          <a:p>
            <a:pPr marL="200025" indent="-200025">
              <a:spcBef>
                <a:spcPts val="0"/>
              </a:spcBef>
              <a:spcAft>
                <a:spcPts val="450"/>
              </a:spcAft>
            </a:pPr>
            <a:r>
              <a:rPr lang="cs-CZ" altLang="cs-CZ" dirty="0">
                <a:latin typeface="Trebuchet MS" panose="020B0603020202020204" pitchFamily="34" charset="0"/>
              </a:rPr>
              <a:t>Citlivé skupiny populace </a:t>
            </a:r>
          </a:p>
          <a:p>
            <a:pPr marL="200025" indent="-200025">
              <a:spcBef>
                <a:spcPts val="0"/>
              </a:spcBef>
              <a:spcAft>
                <a:spcPts val="450"/>
              </a:spcAft>
            </a:pPr>
            <a:r>
              <a:rPr lang="cs-CZ" altLang="cs-CZ" dirty="0">
                <a:latin typeface="Trebuchet MS" panose="020B0603020202020204" pitchFamily="34" charset="0"/>
              </a:rPr>
              <a:t>Účinek směsí látek, interakce </a:t>
            </a:r>
          </a:p>
          <a:p>
            <a:pPr marL="200025" indent="-200025">
              <a:spcBef>
                <a:spcPts val="0"/>
              </a:spcBef>
              <a:spcAft>
                <a:spcPts val="450"/>
              </a:spcAft>
            </a:pPr>
            <a:r>
              <a:rPr lang="cs-CZ" altLang="cs-CZ" dirty="0" smtClean="0">
                <a:latin typeface="Trebuchet MS" panose="020B0603020202020204" pitchFamily="34" charset="0"/>
              </a:rPr>
              <a:t>Reálná linearita nalezených vztahů</a:t>
            </a:r>
            <a:endParaRPr lang="cs-CZ" altLang="cs-CZ" sz="1350" dirty="0">
              <a:latin typeface="Trebuchet MS" panose="020B0603020202020204" pitchFamily="34" charset="0"/>
            </a:endParaRPr>
          </a:p>
        </p:txBody>
      </p:sp>
      <p:sp>
        <p:nvSpPr>
          <p:cNvPr id="522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79D51-5935-45BA-9E70-D174F5CE521C}" type="slidenum">
              <a:rPr lang="cs-CZ" altLang="cs-CZ" sz="12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16" y="2419045"/>
            <a:ext cx="1749024" cy="17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35" y="128470"/>
            <a:ext cx="6260905" cy="10689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Rozdíl mezi látkami s prahovým a bezprahovým působením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892244" y="1960930"/>
            <a:ext cx="5650085" cy="2136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2400" b="1" dirty="0">
                <a:latin typeface="Trebuchet MS" panose="020B0603020202020204" pitchFamily="34" charset="0"/>
              </a:rPr>
              <a:t>S rostoucí expozicí roste </a:t>
            </a:r>
            <a:r>
              <a:rPr lang="cs-CZ" altLang="cs-CZ" sz="2400" b="1" dirty="0">
                <a:solidFill>
                  <a:srgbClr val="FF3300"/>
                </a:solidFill>
                <a:latin typeface="Trebuchet MS" panose="020B0603020202020204" pitchFamily="34" charset="0"/>
              </a:rPr>
              <a:t>závažnost </a:t>
            </a:r>
            <a:r>
              <a:rPr lang="cs-CZ" altLang="cs-CZ" sz="2400" b="1" dirty="0">
                <a:latin typeface="Trebuchet MS" panose="020B0603020202020204" pitchFamily="34" charset="0"/>
              </a:rPr>
              <a:t>poškození</a:t>
            </a:r>
          </a:p>
          <a:p>
            <a:pPr algn="ctr">
              <a:buNone/>
            </a:pPr>
            <a:r>
              <a:rPr lang="cs-CZ" altLang="cs-CZ" sz="2400" b="1" dirty="0" smtClean="0">
                <a:latin typeface="Trebuchet MS" panose="020B0603020202020204" pitchFamily="34" charset="0"/>
              </a:rPr>
              <a:t>X</a:t>
            </a:r>
            <a:endParaRPr lang="cs-CZ" altLang="cs-CZ" sz="2400" b="1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cs-CZ" altLang="cs-CZ" sz="2400" b="1" dirty="0">
                <a:latin typeface="Trebuchet MS" panose="020B0603020202020204" pitchFamily="34" charset="0"/>
              </a:rPr>
              <a:t>S rostoucí expozicí roste </a:t>
            </a:r>
            <a:r>
              <a:rPr lang="cs-CZ" altLang="cs-CZ" sz="2400" b="1" dirty="0">
                <a:solidFill>
                  <a:srgbClr val="FF3300"/>
                </a:solidFill>
                <a:latin typeface="Trebuchet MS" panose="020B0603020202020204" pitchFamily="34" charset="0"/>
              </a:rPr>
              <a:t>pravděpodobnost (riziko) </a:t>
            </a:r>
            <a:r>
              <a:rPr lang="cs-CZ" altLang="cs-CZ" sz="2400" b="1" dirty="0">
                <a:latin typeface="Trebuchet MS" panose="020B0603020202020204" pitchFamily="34" charset="0"/>
              </a:rPr>
              <a:t>poškození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8C9780-5C58-47B1-B9D5-2A0F040E3D24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21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0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2586928" y="128470"/>
            <a:ext cx="6260905" cy="57264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Prahový účinek</a:t>
            </a:r>
          </a:p>
        </p:txBody>
      </p:sp>
      <p:pic>
        <p:nvPicPr>
          <p:cNvPr id="10244" name="Picture 4" descr="obr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89" y="1044700"/>
            <a:ext cx="5663982" cy="3511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E77694-F5B4-4802-82BB-E4E0654C2C1E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22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9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35" y="34983"/>
            <a:ext cx="6260905" cy="9715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Kvantifikace atributivního (přídatného) rizika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739540" y="1502815"/>
            <a:ext cx="6260905" cy="2939571"/>
          </a:xfrm>
        </p:spPr>
        <p:txBody>
          <a:bodyPr>
            <a:noAutofit/>
          </a:bodyPr>
          <a:lstStyle/>
          <a:p>
            <a:pPr marL="179388" indent="-179388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Navýšení úmrtnosti  - atributivní riziko (AR) úmrtnosti vlivem dlouhodobé expozice PM</a:t>
            </a:r>
            <a:r>
              <a:rPr lang="cs-CZ" altLang="cs-CZ" sz="1600" baseline="-25000" dirty="0">
                <a:latin typeface="Trebuchet MS" panose="020B0603020202020204" pitchFamily="34" charset="0"/>
              </a:rPr>
              <a:t>2,5</a:t>
            </a:r>
          </a:p>
          <a:p>
            <a:pPr marL="179388" indent="-179388">
              <a:lnSpc>
                <a:spcPct val="114000"/>
              </a:lnSpc>
              <a:spcBef>
                <a:spcPts val="0"/>
              </a:spcBef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Vztah koncentrace a účinku pro úmrtnost odvozený z </a:t>
            </a:r>
            <a:r>
              <a:rPr lang="cs-CZ" altLang="cs-CZ" sz="1600" dirty="0" err="1">
                <a:latin typeface="Trebuchet MS" panose="020B0603020202020204" pitchFamily="34" charset="0"/>
              </a:rPr>
              <a:t>metaanalýzy</a:t>
            </a:r>
            <a:r>
              <a:rPr lang="cs-CZ" altLang="cs-CZ" sz="1600" dirty="0">
                <a:latin typeface="Trebuchet MS" panose="020B0603020202020204" pitchFamily="34" charset="0"/>
              </a:rPr>
              <a:t> epidemiologických studií</a:t>
            </a:r>
          </a:p>
          <a:p>
            <a:pPr marL="179388" indent="-179388">
              <a:lnSpc>
                <a:spcPct val="114000"/>
              </a:lnSpc>
              <a:spcBef>
                <a:spcPts val="0"/>
              </a:spcBef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Odhadnutá expozice - otázka základní hladiny koncentrací</a:t>
            </a:r>
          </a:p>
          <a:p>
            <a:pPr marL="179388" indent="-179388">
              <a:lnSpc>
                <a:spcPct val="114000"/>
              </a:lnSpc>
              <a:spcBef>
                <a:spcPts val="0"/>
              </a:spcBef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Procentuální navýšení úmrtnosti</a:t>
            </a:r>
          </a:p>
          <a:p>
            <a:pPr marL="179388" indent="-179388">
              <a:lnSpc>
                <a:spcPct val="114000"/>
              </a:lnSpc>
              <a:spcBef>
                <a:spcPts val="0"/>
              </a:spcBef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Přepočet  na základě údajů o úmrtnosti z ČSÚ pro daný rok</a:t>
            </a:r>
          </a:p>
          <a:p>
            <a:pPr marL="900113" indent="0">
              <a:lnSpc>
                <a:spcPct val="114000"/>
              </a:lnSpc>
              <a:spcBef>
                <a:spcPts val="0"/>
              </a:spcBef>
              <a:buNone/>
              <a:tabLst>
                <a:tab pos="900113" algn="l"/>
              </a:tabLst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Pravděpodobný počet případů </a:t>
            </a:r>
            <a:r>
              <a:rPr lang="cs-CZ" altLang="cs-CZ" sz="1600" dirty="0" smtClean="0">
                <a:latin typeface="Trebuchet MS" panose="020B0603020202020204" pitchFamily="34" charset="0"/>
              </a:rPr>
              <a:t>(odhad) na </a:t>
            </a:r>
            <a:r>
              <a:rPr lang="cs-CZ" altLang="cs-CZ" sz="1600" dirty="0">
                <a:latin typeface="Trebuchet MS" panose="020B0603020202020204" pitchFamily="34" charset="0"/>
              </a:rPr>
              <a:t>kterých se podílelo znečištění ovzduší</a:t>
            </a:r>
          </a:p>
          <a:p>
            <a:pPr marL="179388" indent="-179388">
              <a:lnSpc>
                <a:spcPct val="114000"/>
              </a:lnSpc>
              <a:spcBef>
                <a:spcPts val="0"/>
              </a:spcBef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Interpretace !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altLang="cs-CZ" sz="1600" i="1" dirty="0">
                <a:latin typeface="Trebuchet MS" panose="020B0603020202020204" pitchFamily="34" charset="0"/>
              </a:rPr>
              <a:t>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3044950" y="3582621"/>
            <a:ext cx="432048" cy="3634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A522E-09A3-4611-BDF5-3C7DDB177305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23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4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2586928" y="128470"/>
            <a:ext cx="6260905" cy="572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Bezprahový účinek</a:t>
            </a:r>
          </a:p>
        </p:txBody>
      </p:sp>
      <p:pic>
        <p:nvPicPr>
          <p:cNvPr id="12291" name="Picture 4" descr="ob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18" y="891995"/>
            <a:ext cx="5329924" cy="3511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D020F9-6676-4386-B782-80CD39656D48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24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03065" y="2585330"/>
            <a:ext cx="91623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r>
              <a:rPr lang="cs-CZ" sz="1000" dirty="0" err="1" smtClean="0">
                <a:latin typeface="Trebuchet MS" panose="020B0603020202020204" pitchFamily="34" charset="0"/>
              </a:rPr>
              <a:t>Supralineární</a:t>
            </a:r>
            <a:r>
              <a:rPr lang="cs-CZ" sz="1000" dirty="0" smtClean="0">
                <a:latin typeface="Trebuchet MS" panose="020B0603020202020204" pitchFamily="34" charset="0"/>
              </a:rPr>
              <a:t> model</a:t>
            </a:r>
            <a:endParaRPr lang="cs-CZ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2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35" y="128470"/>
            <a:ext cx="6566315" cy="878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Charakterizace rizika karcinogenních látek 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2739540" y="1197405"/>
            <a:ext cx="5802790" cy="351106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1500" dirty="0">
                <a:latin typeface="Trebuchet MS" panose="020B0603020202020204" pitchFamily="34" charset="0"/>
              </a:rPr>
              <a:t>ILCR - zvýšení individuální celoživotní pravděpodobnosti vzniku nádoru (</a:t>
            </a:r>
            <a:r>
              <a:rPr lang="cs-CZ" altLang="cs-CZ" sz="1500" dirty="0" err="1">
                <a:latin typeface="Trebuchet MS" panose="020B0603020202020204" pitchFamily="34" charset="0"/>
              </a:rPr>
              <a:t>Individual</a:t>
            </a:r>
            <a:r>
              <a:rPr lang="cs-CZ" altLang="cs-CZ" sz="1500" dirty="0">
                <a:latin typeface="Trebuchet MS" panose="020B0603020202020204" pitchFamily="34" charset="0"/>
              </a:rPr>
              <a:t> Lifetime </a:t>
            </a:r>
            <a:r>
              <a:rPr lang="cs-CZ" altLang="cs-CZ" sz="1500" dirty="0" err="1">
                <a:latin typeface="Trebuchet MS" panose="020B0603020202020204" pitchFamily="34" charset="0"/>
              </a:rPr>
              <a:t>Cancer</a:t>
            </a:r>
            <a:r>
              <a:rPr lang="cs-CZ" altLang="cs-CZ" sz="1500" dirty="0">
                <a:latin typeface="Trebuchet MS" panose="020B0603020202020204" pitchFamily="34" charset="0"/>
              </a:rPr>
              <a:t> </a:t>
            </a:r>
            <a:r>
              <a:rPr lang="cs-CZ" altLang="cs-CZ" sz="1500" dirty="0" smtClean="0">
                <a:latin typeface="Trebuchet MS" panose="020B0603020202020204" pitchFamily="34" charset="0"/>
              </a:rPr>
              <a:t>Risk, UCR </a:t>
            </a:r>
            <a:r>
              <a:rPr lang="cs-CZ" altLang="cs-CZ" sz="1500" dirty="0">
                <a:latin typeface="Trebuchet MS" panose="020B0603020202020204" pitchFamily="34" charset="0"/>
              </a:rPr>
              <a:t>= Unit </a:t>
            </a:r>
            <a:r>
              <a:rPr lang="cs-CZ" altLang="cs-CZ" sz="1500" dirty="0" err="1">
                <a:latin typeface="Trebuchet MS" panose="020B0603020202020204" pitchFamily="34" charset="0"/>
              </a:rPr>
              <a:t>Cancer</a:t>
            </a:r>
            <a:r>
              <a:rPr lang="cs-CZ" altLang="cs-CZ" sz="1500" dirty="0">
                <a:latin typeface="Trebuchet MS" panose="020B0603020202020204" pitchFamily="34" charset="0"/>
              </a:rPr>
              <a:t> Risk, jednotka karcinogenního rizika při </a:t>
            </a:r>
            <a:r>
              <a:rPr lang="cs-CZ" altLang="cs-CZ" sz="1500" dirty="0" smtClean="0">
                <a:latin typeface="Trebuchet MS" panose="020B0603020202020204" pitchFamily="34" charset="0"/>
              </a:rPr>
              <a:t>celoživotní - 70 let - expozici </a:t>
            </a:r>
            <a:r>
              <a:rPr lang="cs-CZ" altLang="cs-CZ" sz="1500" dirty="0">
                <a:latin typeface="Trebuchet MS" panose="020B0603020202020204" pitchFamily="34" charset="0"/>
              </a:rPr>
              <a:t>1 µg/m</a:t>
            </a:r>
            <a:r>
              <a:rPr lang="cs-CZ" altLang="cs-CZ" sz="1500" baseline="30000" dirty="0">
                <a:latin typeface="Trebuchet MS" panose="020B0603020202020204" pitchFamily="34" charset="0"/>
              </a:rPr>
              <a:t>3</a:t>
            </a:r>
            <a:r>
              <a:rPr lang="cs-CZ" altLang="cs-CZ" sz="1500" dirty="0" smtClean="0">
                <a:latin typeface="Trebuchet MS" panose="020B0603020202020204" pitchFamily="34" charset="0"/>
              </a:rPr>
              <a:t>): </a:t>
            </a:r>
            <a:endParaRPr lang="cs-CZ" altLang="cs-CZ" sz="1500" dirty="0">
              <a:latin typeface="Trebuchet MS" panose="020B0603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altLang="cs-CZ" sz="1800" dirty="0">
                <a:latin typeface="Trebuchet MS" panose="020B0603020202020204" pitchFamily="34" charset="0"/>
              </a:rPr>
              <a:t>		</a:t>
            </a:r>
            <a:r>
              <a:rPr lang="cs-CZ" altLang="cs-CZ" sz="1800" b="1" dirty="0" smtClean="0">
                <a:latin typeface="Trebuchet MS" panose="020B0603020202020204" pitchFamily="34" charset="0"/>
              </a:rPr>
              <a:t>ILCR </a:t>
            </a:r>
            <a:r>
              <a:rPr lang="cs-CZ" altLang="cs-CZ" sz="1800" b="1" dirty="0">
                <a:latin typeface="Trebuchet MS" panose="020B0603020202020204" pitchFamily="34" charset="0"/>
              </a:rPr>
              <a:t>= C × UCR</a:t>
            </a:r>
          </a:p>
          <a:p>
            <a:pPr>
              <a:defRPr/>
            </a:pPr>
            <a:r>
              <a:rPr lang="cs-CZ" altLang="cs-CZ" sz="1500" dirty="0">
                <a:latin typeface="Trebuchet MS" panose="020B0603020202020204" pitchFamily="34" charset="0"/>
              </a:rPr>
              <a:t>Směs látek: 	</a:t>
            </a:r>
            <a:r>
              <a:rPr lang="cs-CZ" altLang="cs-CZ" sz="1800" dirty="0">
                <a:latin typeface="Trebuchet MS" panose="020B0603020202020204" pitchFamily="34" charset="0"/>
              </a:rPr>
              <a:t>			</a:t>
            </a:r>
          </a:p>
          <a:p>
            <a:pPr marL="342900" lvl="1" indent="0">
              <a:buNone/>
              <a:defRPr/>
            </a:pPr>
            <a:r>
              <a:rPr lang="cs-CZ" altLang="cs-CZ" sz="1500" b="1" dirty="0">
                <a:latin typeface="Trebuchet MS" panose="020B0603020202020204" pitchFamily="34" charset="0"/>
              </a:rPr>
              <a:t>	</a:t>
            </a:r>
            <a:r>
              <a:rPr lang="cs-CZ" altLang="cs-CZ" sz="1800" b="1" dirty="0" smtClean="0">
                <a:latin typeface="Trebuchet MS" panose="020B0603020202020204" pitchFamily="34" charset="0"/>
              </a:rPr>
              <a:t>ILCR </a:t>
            </a:r>
            <a:r>
              <a:rPr lang="cs-CZ" altLang="cs-CZ" sz="1800" b="1" dirty="0">
                <a:latin typeface="Trebuchet MS" panose="020B0603020202020204" pitchFamily="34" charset="0"/>
              </a:rPr>
              <a:t>= </a:t>
            </a:r>
            <a:r>
              <a:rPr lang="el-GR" altLang="cs-CZ" sz="1800" b="1" dirty="0">
                <a:latin typeface="Trebuchet MS" panose="020B0603020202020204" pitchFamily="34" charset="0"/>
              </a:rPr>
              <a:t>Σ</a:t>
            </a:r>
            <a:r>
              <a:rPr lang="cs-CZ" altLang="cs-CZ" sz="1800" b="1" dirty="0">
                <a:latin typeface="Trebuchet MS" panose="020B0603020202020204" pitchFamily="34" charset="0"/>
              </a:rPr>
              <a:t> ILCR </a:t>
            </a:r>
          </a:p>
          <a:p>
            <a:pPr>
              <a:defRPr/>
            </a:pPr>
            <a:r>
              <a:rPr lang="cs-CZ" altLang="cs-CZ" sz="1500" dirty="0">
                <a:latin typeface="Trebuchet MS" panose="020B0603020202020204" pitchFamily="34" charset="0"/>
              </a:rPr>
              <a:t>Přijatelná míra rizika v ČR: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latin typeface="Trebuchet MS" panose="020B0603020202020204" pitchFamily="34" charset="0"/>
              </a:rPr>
              <a:t>	</a:t>
            </a:r>
            <a:r>
              <a:rPr lang="cs-CZ" altLang="cs-CZ" sz="1800" b="1" dirty="0" smtClean="0">
                <a:latin typeface="Trebuchet MS" panose="020B0603020202020204" pitchFamily="34" charset="0"/>
              </a:rPr>
              <a:t>ILCR </a:t>
            </a:r>
            <a:r>
              <a:rPr lang="cs-CZ" altLang="cs-CZ" sz="1800" b="1" dirty="0">
                <a:latin typeface="Trebuchet MS" panose="020B0603020202020204" pitchFamily="34" charset="0"/>
              </a:rPr>
              <a:t>= 10</a:t>
            </a:r>
            <a:r>
              <a:rPr lang="cs-CZ" altLang="cs-CZ" sz="1800" b="1" baseline="30000" dirty="0">
                <a:latin typeface="Trebuchet MS" panose="020B0603020202020204" pitchFamily="34" charset="0"/>
              </a:rPr>
              <a:t>-6</a:t>
            </a:r>
          </a:p>
          <a:p>
            <a:pPr>
              <a:defRPr/>
            </a:pPr>
            <a:r>
              <a:rPr lang="cs-CZ" altLang="cs-CZ" sz="1500" dirty="0">
                <a:latin typeface="Trebuchet MS" panose="020B0603020202020204" pitchFamily="34" charset="0"/>
              </a:rPr>
              <a:t>Populační riziko (</a:t>
            </a:r>
            <a:r>
              <a:rPr lang="cs-CZ" altLang="cs-CZ" sz="1500" dirty="0" err="1">
                <a:latin typeface="Trebuchet MS" panose="020B0603020202020204" pitchFamily="34" charset="0"/>
              </a:rPr>
              <a:t>Annual</a:t>
            </a:r>
            <a:r>
              <a:rPr lang="cs-CZ" altLang="cs-CZ" sz="1500" dirty="0">
                <a:latin typeface="Trebuchet MS" panose="020B0603020202020204" pitchFamily="34" charset="0"/>
              </a:rPr>
              <a:t> </a:t>
            </a:r>
            <a:r>
              <a:rPr lang="cs-CZ" altLang="cs-CZ" sz="1500" dirty="0" err="1">
                <a:latin typeface="Trebuchet MS" panose="020B0603020202020204" pitchFamily="34" charset="0"/>
              </a:rPr>
              <a:t>Population</a:t>
            </a:r>
            <a:r>
              <a:rPr lang="cs-CZ" altLang="cs-CZ" sz="1500" dirty="0">
                <a:latin typeface="Trebuchet MS" panose="020B0603020202020204" pitchFamily="34" charset="0"/>
              </a:rPr>
              <a:t> </a:t>
            </a:r>
            <a:r>
              <a:rPr lang="cs-CZ" altLang="cs-CZ" sz="1500" dirty="0" err="1">
                <a:latin typeface="Trebuchet MS" panose="020B0603020202020204" pitchFamily="34" charset="0"/>
              </a:rPr>
              <a:t>Cancer</a:t>
            </a:r>
            <a:r>
              <a:rPr lang="cs-CZ" altLang="cs-CZ" sz="1500" dirty="0">
                <a:latin typeface="Trebuchet MS" panose="020B0603020202020204" pitchFamily="34" charset="0"/>
              </a:rPr>
              <a:t> Risk): 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latin typeface="Trebuchet MS" panose="020B0603020202020204" pitchFamily="34" charset="0"/>
              </a:rPr>
              <a:t>      	</a:t>
            </a:r>
            <a:r>
              <a:rPr lang="cs-CZ" altLang="cs-CZ" sz="1800" b="1" dirty="0" smtClean="0">
                <a:latin typeface="Trebuchet MS" panose="020B0603020202020204" pitchFamily="34" charset="0"/>
              </a:rPr>
              <a:t>APCR </a:t>
            </a:r>
            <a:r>
              <a:rPr lang="cs-CZ" altLang="cs-CZ" sz="1800" b="1" dirty="0">
                <a:latin typeface="Trebuchet MS" panose="020B0603020202020204" pitchFamily="34" charset="0"/>
              </a:rPr>
              <a:t>= ILCR × počet exponovaných /70 </a:t>
            </a:r>
          </a:p>
          <a:p>
            <a:pPr marL="0" indent="0">
              <a:buNone/>
              <a:defRPr/>
            </a:pPr>
            <a:r>
              <a:rPr lang="cs-CZ" altLang="cs-CZ" sz="1500" dirty="0">
                <a:latin typeface="Trebuchet MS" panose="020B0603020202020204" pitchFamily="34" charset="0"/>
              </a:rPr>
              <a:t>(Zvýšení pravděpodobnosti vzniku nádorového onemocnění pro danou populaci za 1 rok</a:t>
            </a:r>
            <a:r>
              <a:rPr lang="cs-CZ" altLang="cs-CZ" sz="1500" dirty="0" smtClean="0">
                <a:latin typeface="Trebuchet MS" panose="020B0603020202020204" pitchFamily="34" charset="0"/>
              </a:rPr>
              <a:t>).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Char char="–"/>
              <a:defRPr sz="15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Char char="•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91E6DE-E919-4ED1-A979-BF7982BCDFFC}" type="slidenum">
              <a:rPr lang="cs-CZ" altLang="cs-CZ" sz="1200" smtClean="0">
                <a:solidFill>
                  <a:srgbClr val="000000"/>
                </a:solidFill>
                <a:latin typeface="Trebuchet MS" panose="020B0603020202020204" pitchFamily="34" charset="0"/>
              </a:rPr>
              <a:t>25</a:t>
            </a:fld>
            <a:endParaRPr lang="cs-CZ" altLang="cs-CZ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5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88230" y="1960930"/>
            <a:ext cx="1985165" cy="5726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Výstupy?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1CAC-A974-4B1F-B15E-8696D2918745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20" y="1502815"/>
            <a:ext cx="2210410" cy="22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23560" y="107876"/>
            <a:ext cx="6102678" cy="5196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>
              <a:defRPr/>
            </a:pPr>
            <a:r>
              <a:rPr lang="en-US" altLang="cs-CZ" sz="3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Prach</a:t>
            </a:r>
            <a:r>
              <a:rPr lang="en-US" altLang="cs-C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en-US" altLang="cs-C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PM</a:t>
            </a:r>
            <a:r>
              <a:rPr lang="en-US" altLang="cs-CZ" sz="3200" b="1" baseline="-25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10/2,5</a:t>
            </a: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82566" y="3225959"/>
            <a:ext cx="6258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Odhad navýšení celkové předčasné úmrtnosti (počítáno pro 75 % podíl frakce PM</a:t>
            </a:r>
            <a:r>
              <a:rPr lang="cs-CZ" sz="1600" baseline="-25000" dirty="0">
                <a:solidFill>
                  <a:srgbClr val="002060"/>
                </a:solidFill>
                <a:latin typeface="Trebuchet MS" panose="020B0603020202020204" pitchFamily="34" charset="0"/>
              </a:rPr>
              <a:t>2,5</a:t>
            </a:r>
            <a:r>
              <a:rPr lang="cs-CZ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), ke kterému přispěla expozice suspendovaným částicím frakce PM</a:t>
            </a:r>
            <a:r>
              <a:rPr lang="cs-CZ" sz="1600" baseline="-25000" dirty="0">
                <a:solidFill>
                  <a:srgbClr val="002060"/>
                </a:solidFill>
                <a:latin typeface="Trebuchet MS" panose="020B0603020202020204" pitchFamily="34" charset="0"/>
              </a:rPr>
              <a:t>10</a:t>
            </a:r>
            <a:r>
              <a:rPr lang="cs-CZ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,  se podle míry zátěže konkrétní lokality pohybuje od 0 % v čistých městských lokalitách po až </a:t>
            </a:r>
            <a:r>
              <a:rPr lang="cs-CZ" sz="1600" dirty="0">
                <a:solidFill>
                  <a:srgbClr val="002060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</a:t>
            </a:r>
            <a:r>
              <a:rPr lang="cs-CZ" sz="1600" dirty="0">
                <a:solidFill>
                  <a:srgbClr val="002060"/>
                </a:solidFill>
                <a:latin typeface="Trebuchet MS" panose="020B0603020202020204" pitchFamily="34" charset="0"/>
              </a:rPr>
              <a:t> 11,5 % v oblastech zvláště intenzivně zatížených dopravou a průmyslem.</a:t>
            </a:r>
          </a:p>
        </p:txBody>
      </p:sp>
      <p:sp>
        <p:nvSpPr>
          <p:cNvPr id="1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364D4FF6-FC30-4B64-95D9-697935C15ABF}" type="slidenum">
              <a:rPr lang="en-US" smtClean="0"/>
              <a:t>27</a:t>
            </a:fld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30" y="1350110"/>
            <a:ext cx="7175614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4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39540" y="281175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Hodnocené látky s bezprahovým působením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9540" y="1198560"/>
            <a:ext cx="6108200" cy="9150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1600" dirty="0" smtClean="0">
                <a:latin typeface="+mj-lt"/>
              </a:rPr>
              <a:t>Hodnocené </a:t>
            </a:r>
            <a:r>
              <a:rPr lang="cs-CZ" sz="1600" dirty="0">
                <a:latin typeface="+mj-lt"/>
              </a:rPr>
              <a:t>látky s karcinogenním působením mohly v </a:t>
            </a:r>
            <a:r>
              <a:rPr lang="cs-CZ" sz="1600" dirty="0" smtClean="0">
                <a:latin typeface="+mj-lt"/>
              </a:rPr>
              <a:t>roce 2019 v podmínkách ČR zvýšit </a:t>
            </a:r>
            <a:r>
              <a:rPr lang="cs-CZ" sz="1600" dirty="0">
                <a:latin typeface="+mj-lt"/>
              </a:rPr>
              <a:t>riziko vzniku nádorového onemocnění za 70 let celoživotní </a:t>
            </a:r>
            <a:r>
              <a:rPr lang="cs-CZ" sz="1600" dirty="0" smtClean="0">
                <a:latin typeface="+mj-lt"/>
              </a:rPr>
              <a:t>expozice</a:t>
            </a:r>
            <a:r>
              <a:rPr lang="cs-CZ" sz="1600" dirty="0">
                <a:latin typeface="+mj-lt"/>
              </a:rPr>
              <a:t>, podle typu lokality, o 1 až 8 případů na 10 tisíc obyvatel</a:t>
            </a:r>
            <a:r>
              <a:rPr lang="cs-CZ" sz="1600" dirty="0" smtClean="0">
                <a:latin typeface="+mj-lt"/>
              </a:rPr>
              <a:t>.</a:t>
            </a:r>
            <a:endParaRPr lang="cs-CZ" sz="1600" dirty="0">
              <a:latin typeface="+mj-lt"/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60973304-3B88-4339-B898-ED23E811A8EC}" type="slidenum">
              <a:rPr lang="en-US" smtClean="0"/>
              <a:t>28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2266340"/>
            <a:ext cx="6200775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60" y="2705710"/>
            <a:ext cx="2376854" cy="11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0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86834" y="96183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Po doplnění</a:t>
            </a:r>
            <a:endParaRPr lang="cs-CZ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92245" y="3793390"/>
            <a:ext cx="6159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Výroční zpráva/y SZÚ a další zpracování:</a:t>
            </a:r>
          </a:p>
          <a:p>
            <a:r>
              <a:rPr lang="cs-CZ" sz="1200" dirty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http://</a:t>
            </a:r>
            <a:r>
              <a:rPr lang="cs-CZ" sz="1200" dirty="0" smtClean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www.szu.cz/uploads/documents/chzp/ovzdusi/zpravy/zprava_2020_text.pdf</a:t>
            </a:r>
            <a:endParaRPr lang="cs-CZ" sz="12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cs-CZ" sz="1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</a:t>
            </a:r>
          </a:p>
          <a:p>
            <a:r>
              <a:rPr lang="cs-CZ" sz="1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Zpráva/y pro vládu ČR:</a:t>
            </a:r>
          </a:p>
          <a:p>
            <a:r>
              <a:rPr lang="cs-CZ" sz="1200" dirty="0">
                <a:solidFill>
                  <a:srgbClr val="002060"/>
                </a:solidFill>
                <a:latin typeface="Trebuchet MS" panose="020B0603020202020204" pitchFamily="34" charset="0"/>
                <a:hlinkClick r:id="rId3"/>
              </a:rPr>
              <a:t>http://</a:t>
            </a:r>
            <a:r>
              <a:rPr lang="cs-CZ" sz="1200" dirty="0" smtClean="0">
                <a:solidFill>
                  <a:srgbClr val="002060"/>
                </a:solidFill>
                <a:latin typeface="Trebuchet MS" panose="020B0603020202020204" pitchFamily="34" charset="0"/>
                <a:hlinkClick r:id="rId3"/>
              </a:rPr>
              <a:t>www.szu.cz/tema/zivotni-prostredi/ovzdusi-a-zdravi</a:t>
            </a:r>
            <a:r>
              <a:rPr lang="cs-CZ" sz="1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 </a:t>
            </a:r>
            <a:endParaRPr lang="cs-CZ" sz="1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08" y="717748"/>
            <a:ext cx="4849175" cy="30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helena\Desktop\znak_SZ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81" y="3311660"/>
            <a:ext cx="308604" cy="3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8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030115" y="1197405"/>
            <a:ext cx="3512215" cy="167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I. Vyhodnocení a interpretace</a:t>
            </a:r>
            <a:endParaRPr lang="cs-CZ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1197405"/>
            <a:ext cx="2363115" cy="236311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892245" y="3640685"/>
            <a:ext cx="5550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Jsme v Bánské Bystrici, tak to zkusme na ní …..</a:t>
            </a:r>
          </a:p>
          <a:p>
            <a:r>
              <a:rPr lang="cs-CZ" dirty="0" smtClean="0"/>
              <a:t>78 tisíc obyvatel, leží na Hronu a v několika údolích okolo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59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965074" y="281175"/>
            <a:ext cx="3512215" cy="1679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II. Indexace</a:t>
            </a:r>
            <a:endParaRPr lang="cs-CZ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39539" y="2423555"/>
            <a:ext cx="6260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Otázkou je jak reálná okamžitá data převést do srozumitelného vyjádření. Jak vysvětlit/zobrazit rozdíl mezi </a:t>
            </a:r>
            <a:r>
              <a:rPr lang="cs-CZ" dirty="0" smtClean="0"/>
              <a:t>45 </a:t>
            </a:r>
            <a:r>
              <a:rPr lang="cs-CZ" dirty="0"/>
              <a:t>a </a:t>
            </a:r>
            <a:r>
              <a:rPr lang="cs-CZ" dirty="0" smtClean="0"/>
              <a:t>55 µg/m</a:t>
            </a:r>
            <a:r>
              <a:rPr lang="cs-CZ" baseline="30000" dirty="0" smtClean="0"/>
              <a:t>3 </a:t>
            </a:r>
            <a:r>
              <a:rPr lang="cs-CZ" dirty="0" smtClean="0"/>
              <a:t>(pokud vůbec nějaký je). Jak </a:t>
            </a:r>
            <a:r>
              <a:rPr lang="cs-CZ" dirty="0"/>
              <a:t>jednoduše a srozumitelně informovat širokou veřejnost o kvalitě ovzduší</a:t>
            </a:r>
          </a:p>
          <a:p>
            <a:r>
              <a:rPr lang="cs-CZ" dirty="0" smtClean="0"/>
              <a:t>Tj</a:t>
            </a:r>
            <a:r>
              <a:rPr lang="cs-CZ" dirty="0"/>
              <a:t>. shrnout stav znečištění ovzduší do jednoho symbolu, čísla, barvy, které bude jednoduše interpretovatelné v intencích kvality (dobrý - špatný) jeho významu pro zdraví a provázené radou, jak se mají lidé za dané situace ve vlastním zájmu chovat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132980"/>
            <a:ext cx="2290575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739540" y="913092"/>
            <a:ext cx="6260905" cy="351106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cs-CZ" sz="1500" dirty="0">
                <a:latin typeface="Trebuchet MS" panose="020B0603020202020204" pitchFamily="34" charset="0"/>
              </a:rPr>
              <a:t>Směrné hodnoty doporučených úrovní znečištění není možné považovat za prahové koncentrace. </a:t>
            </a:r>
          </a:p>
          <a:p>
            <a:pPr marL="0" lvl="1" indent="0">
              <a:buNone/>
            </a:pPr>
            <a:r>
              <a:rPr lang="cs-CZ" sz="1500" dirty="0">
                <a:latin typeface="Trebuchet MS" panose="020B0603020202020204" pitchFamily="34" charset="0"/>
              </a:rPr>
              <a:t>Inter-individuální rozdíly jsou tak velké, že téměř nejde říct, že je nějaká úroveň znečištění absolutně neškodná.</a:t>
            </a:r>
          </a:p>
          <a:p>
            <a:pPr marL="0" lvl="1" indent="0">
              <a:buNone/>
            </a:pPr>
            <a:r>
              <a:rPr lang="cs-CZ" sz="1500" dirty="0">
                <a:latin typeface="Trebuchet MS" panose="020B0603020202020204" pitchFamily="34" charset="0"/>
              </a:rPr>
              <a:t> </a:t>
            </a:r>
          </a:p>
          <a:p>
            <a:pPr marL="0" lvl="1" indent="0">
              <a:buNone/>
            </a:pPr>
            <a:endParaRPr lang="cs-CZ" sz="1500" dirty="0">
              <a:latin typeface="Trebuchet MS" panose="020B0603020202020204" pitchFamily="34" charset="0"/>
            </a:endParaRPr>
          </a:p>
          <a:p>
            <a:pPr marL="0" lvl="1" indent="0">
              <a:buNone/>
            </a:pP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Proto označení tříd/pásem indexu a jejich hranice jsou v podstatě arbitrární záležitostí</a:t>
            </a:r>
            <a:r>
              <a:rPr lang="cs-CZ" sz="1500" dirty="0">
                <a:latin typeface="Trebuchet MS" panose="020B0603020202020204" pitchFamily="34" charset="0"/>
              </a:rPr>
              <a:t>. Používají se podíly/násobky směrných hodnot a limitů, varovných limitů.</a:t>
            </a:r>
          </a:p>
          <a:p>
            <a:pPr marL="0" lvl="1" indent="0">
              <a:buNone/>
            </a:pPr>
            <a:r>
              <a:rPr lang="cs-CZ" sz="1500" dirty="0">
                <a:latin typeface="Trebuchet MS" panose="020B0603020202020204" pitchFamily="34" charset="0"/>
              </a:rPr>
              <a:t>Např. ve Francii odpovídá 400 </a:t>
            </a:r>
            <a:r>
              <a:rPr lang="cs-CZ" sz="1500" dirty="0" err="1">
                <a:latin typeface="Trebuchet MS" panose="020B0603020202020204" pitchFamily="34" charset="0"/>
              </a:rPr>
              <a:t>ug</a:t>
            </a:r>
            <a:r>
              <a:rPr lang="cs-CZ" sz="1500" dirty="0">
                <a:latin typeface="Trebuchet MS" panose="020B0603020202020204" pitchFamily="34" charset="0"/>
              </a:rPr>
              <a:t>/m</a:t>
            </a:r>
            <a:r>
              <a:rPr lang="cs-CZ" sz="1500" baseline="30000" dirty="0">
                <a:latin typeface="Trebuchet MS" panose="020B0603020202020204" pitchFamily="34" charset="0"/>
              </a:rPr>
              <a:t>3 </a:t>
            </a:r>
            <a:r>
              <a:rPr lang="cs-CZ" sz="1500" dirty="0">
                <a:latin typeface="Trebuchet MS" panose="020B0603020202020204" pitchFamily="34" charset="0"/>
              </a:rPr>
              <a:t>NO</a:t>
            </a:r>
            <a:r>
              <a:rPr lang="cs-CZ" sz="1500" baseline="-25000" dirty="0">
                <a:latin typeface="Trebuchet MS" panose="020B0603020202020204" pitchFamily="34" charset="0"/>
              </a:rPr>
              <a:t>2 </a:t>
            </a:r>
            <a:r>
              <a:rPr lang="cs-CZ" sz="1500" dirty="0">
                <a:latin typeface="Trebuchet MS" panose="020B0603020202020204" pitchFamily="34" charset="0"/>
              </a:rPr>
              <a:t>nejhoršímu konci škály indexu (velmi špatné ovzduší),ve Velké Británii dolní hranici pásma "střední znečištění" a ve Spojených státech je tato koncentrace příliš nízká pro započítání do indexu.</a:t>
            </a:r>
          </a:p>
          <a:p>
            <a:pPr marL="0" lvl="1" indent="0">
              <a:buNone/>
            </a:pPr>
            <a:endParaRPr lang="cs-CZ" altLang="cs-CZ" sz="18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39540" y="170020"/>
            <a:ext cx="54918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Jak stanovit zlomové body</a:t>
            </a:r>
          </a:p>
        </p:txBody>
      </p:sp>
      <p:sp>
        <p:nvSpPr>
          <p:cNvPr id="2" name="Šipka dolů 1"/>
          <p:cNvSpPr/>
          <p:nvPr/>
        </p:nvSpPr>
        <p:spPr bwMode="auto">
          <a:xfrm>
            <a:off x="5058054" y="2113635"/>
            <a:ext cx="459051" cy="366903"/>
          </a:xfrm>
          <a:prstGeom prst="downArrow">
            <a:avLst>
              <a:gd name="adj1" fmla="val 4837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350">
              <a:latin typeface="Arial" charset="0"/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57FAB4EE-DC0C-44B2-97AB-B74AA3533AD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6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2586835" y="891995"/>
            <a:ext cx="6413610" cy="3970330"/>
          </a:xfrm>
        </p:spPr>
        <p:txBody>
          <a:bodyPr>
            <a:noAutofit/>
          </a:bodyPr>
          <a:lstStyle/>
          <a:p>
            <a:pPr>
              <a:buClr>
                <a:srgbClr val="17375E"/>
              </a:buClr>
            </a:pP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Jako základní vztažné hodnoty </a:t>
            </a:r>
            <a:r>
              <a:rPr lang="cs-CZ" sz="14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byla 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použita zdravotně podložená doporučení WHO 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i s vědomím, že nejde o prahové hodnoty, pod kterými by šlo zaručit nulové nepříznivé účinky:</a:t>
            </a:r>
          </a:p>
          <a:p>
            <a:pPr lvl="1">
              <a:buClr>
                <a:srgbClr val="17375E"/>
              </a:buClr>
            </a:pP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200 µg/m</a:t>
            </a:r>
            <a:r>
              <a:rPr lang="cs-CZ" sz="1400" baseline="30000" dirty="0">
                <a:solidFill>
                  <a:srgbClr val="17375E"/>
                </a:solidFill>
                <a:latin typeface="Trebuchet MS" panose="020B0603020202020204" pitchFamily="34" charset="0"/>
              </a:rPr>
              <a:t>3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/hod. pro NO</a:t>
            </a:r>
            <a:r>
              <a:rPr lang="cs-CZ" sz="1400" baseline="-25000" dirty="0">
                <a:solidFill>
                  <a:srgbClr val="17375E"/>
                </a:solidFill>
                <a:latin typeface="Trebuchet MS" panose="020B0603020202020204" pitchFamily="34" charset="0"/>
              </a:rPr>
              <a:t>2</a:t>
            </a:r>
            <a:endParaRPr lang="cs-CZ" sz="14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lvl="1">
              <a:buClr>
                <a:srgbClr val="17375E"/>
              </a:buClr>
            </a:pP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350 µg/m</a:t>
            </a:r>
            <a:r>
              <a:rPr lang="cs-CZ" sz="1400" baseline="30000" dirty="0">
                <a:solidFill>
                  <a:srgbClr val="17375E"/>
                </a:solidFill>
                <a:latin typeface="Trebuchet MS" panose="020B0603020202020204" pitchFamily="34" charset="0"/>
              </a:rPr>
              <a:t>3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/hod. pro SO</a:t>
            </a:r>
            <a:r>
              <a:rPr lang="cs-CZ" sz="1400" baseline="-25000" dirty="0">
                <a:solidFill>
                  <a:srgbClr val="17375E"/>
                </a:solidFill>
                <a:latin typeface="Trebuchet MS" panose="020B0603020202020204" pitchFamily="34" charset="0"/>
              </a:rPr>
              <a:t>2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 </a:t>
            </a:r>
            <a:r>
              <a:rPr lang="cs-CZ" sz="1400" dirty="0">
                <a:latin typeface="Trebuchet MS" panose="020B0603020202020204" pitchFamily="34" charset="0"/>
              </a:rPr>
              <a:t>(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sezónnost</a:t>
            </a:r>
            <a:r>
              <a:rPr lang="cs-CZ" sz="1400" dirty="0">
                <a:latin typeface="Trebuchet MS" panose="020B0603020202020204" pitchFamily="34" charset="0"/>
              </a:rPr>
              <a:t>)</a:t>
            </a:r>
            <a:endParaRPr lang="cs-CZ" sz="1400" dirty="0">
              <a:solidFill>
                <a:srgbClr val="17375E"/>
              </a:solidFill>
              <a:latin typeface="Trebuchet MS" panose="020B0603020202020204" pitchFamily="34" charset="0"/>
            </a:endParaRPr>
          </a:p>
          <a:p>
            <a:pPr lvl="1">
              <a:buClr>
                <a:srgbClr val="17375E"/>
              </a:buClr>
            </a:pP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120 µg/m</a:t>
            </a:r>
            <a:r>
              <a:rPr lang="cs-CZ" sz="1400" baseline="30000" dirty="0">
                <a:solidFill>
                  <a:srgbClr val="17375E"/>
                </a:solidFill>
                <a:latin typeface="Trebuchet MS" panose="020B0603020202020204" pitchFamily="34" charset="0"/>
              </a:rPr>
              <a:t>3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/hod. pro O</a:t>
            </a:r>
            <a:r>
              <a:rPr lang="cs-CZ" sz="1400" baseline="-25000" dirty="0">
                <a:solidFill>
                  <a:srgbClr val="17375E"/>
                </a:solidFill>
                <a:latin typeface="Trebuchet MS" panose="020B0603020202020204" pitchFamily="34" charset="0"/>
              </a:rPr>
              <a:t>3 </a:t>
            </a:r>
            <a:r>
              <a:rPr lang="cs-CZ" sz="1400" dirty="0">
                <a:latin typeface="Trebuchet MS" panose="020B0603020202020204" pitchFamily="34" charset="0"/>
              </a:rPr>
              <a:t>(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sezónnost</a:t>
            </a:r>
            <a:r>
              <a:rPr lang="cs-CZ" sz="1400" dirty="0">
                <a:latin typeface="Trebuchet MS" panose="020B0603020202020204" pitchFamily="34" charset="0"/>
              </a:rPr>
              <a:t>)</a:t>
            </a:r>
          </a:p>
          <a:p>
            <a:pPr>
              <a:buClr>
                <a:srgbClr val="17375E"/>
              </a:buClr>
            </a:pPr>
            <a:r>
              <a:rPr lang="cs-CZ" sz="14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Předpokládá se linearita 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vztahu</a:t>
            </a:r>
          </a:p>
          <a:p>
            <a:pPr>
              <a:buClr>
                <a:srgbClr val="17375E"/>
              </a:buClr>
            </a:pPr>
            <a:r>
              <a:rPr lang="cs-CZ" sz="14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Pro 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hodinové koncentrace PM není žádné doporučení a zatím ani není dostatek evidence based podkladů. Řešením je postup, který využívá stávající index ČHMÚ – přepočet z 24 hodinových hodnot   </a:t>
            </a:r>
          </a:p>
          <a:p>
            <a:pPr lvl="1">
              <a:buClr>
                <a:srgbClr val="17375E"/>
              </a:buClr>
            </a:pP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90 µg/m</a:t>
            </a:r>
            <a:r>
              <a:rPr lang="cs-CZ" sz="1400" baseline="30000" dirty="0">
                <a:solidFill>
                  <a:srgbClr val="17375E"/>
                </a:solidFill>
                <a:latin typeface="Trebuchet MS" panose="020B0603020202020204" pitchFamily="34" charset="0"/>
              </a:rPr>
              <a:t>3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/hod. pro frakci PM</a:t>
            </a:r>
            <a:r>
              <a:rPr lang="cs-CZ" sz="1400" baseline="-25000" dirty="0">
                <a:solidFill>
                  <a:srgbClr val="17375E"/>
                </a:solidFill>
                <a:latin typeface="Trebuchet MS" panose="020B0603020202020204" pitchFamily="34" charset="0"/>
              </a:rPr>
              <a:t>10</a:t>
            </a:r>
          </a:p>
          <a:p>
            <a:pPr lvl="1">
              <a:buClr>
                <a:srgbClr val="17375E"/>
              </a:buClr>
            </a:pPr>
            <a:r>
              <a:rPr lang="cs-CZ" sz="1400" i="1" dirty="0">
                <a:solidFill>
                  <a:srgbClr val="17375E"/>
                </a:solidFill>
                <a:latin typeface="Trebuchet MS" panose="020B0603020202020204" pitchFamily="34" charset="0"/>
              </a:rPr>
              <a:t>67,5 µg/m</a:t>
            </a:r>
            <a:r>
              <a:rPr lang="cs-CZ" sz="1400" i="1" baseline="30000" dirty="0">
                <a:solidFill>
                  <a:srgbClr val="17375E"/>
                </a:solidFill>
                <a:latin typeface="Trebuchet MS" panose="020B0603020202020204" pitchFamily="34" charset="0"/>
              </a:rPr>
              <a:t>3</a:t>
            </a:r>
            <a:r>
              <a:rPr lang="cs-CZ" sz="1400" i="1" dirty="0">
                <a:solidFill>
                  <a:srgbClr val="17375E"/>
                </a:solidFill>
                <a:latin typeface="Trebuchet MS" panose="020B0603020202020204" pitchFamily="34" charset="0"/>
              </a:rPr>
              <a:t>/hod. pro frakci PM</a:t>
            </a:r>
            <a:r>
              <a:rPr lang="cs-CZ" sz="1400" i="1" baseline="-25000" dirty="0">
                <a:solidFill>
                  <a:srgbClr val="17375E"/>
                </a:solidFill>
                <a:latin typeface="Trebuchet MS" panose="020B0603020202020204" pitchFamily="34" charset="0"/>
              </a:rPr>
              <a:t>2,5 </a:t>
            </a:r>
            <a:r>
              <a:rPr lang="cs-CZ" sz="1400" i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(</a:t>
            </a:r>
            <a:r>
              <a:rPr lang="cs-CZ" sz="1400" b="1" i="1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75% </a:t>
            </a:r>
            <a:r>
              <a:rPr lang="cs-CZ" sz="1400" b="1" i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váha </a:t>
            </a:r>
            <a:r>
              <a:rPr lang="cs-CZ" sz="1400" b="1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podílu </a:t>
            </a:r>
            <a:r>
              <a:rPr lang="cs-CZ" sz="1400" i="1" dirty="0">
                <a:solidFill>
                  <a:srgbClr val="17375E"/>
                </a:solidFill>
                <a:latin typeface="Trebuchet MS" panose="020B0603020202020204" pitchFamily="34" charset="0"/>
              </a:rPr>
              <a:t>ve frakci PM</a:t>
            </a:r>
            <a:r>
              <a:rPr lang="cs-CZ" sz="1400" i="1" baseline="-25000" dirty="0">
                <a:solidFill>
                  <a:srgbClr val="17375E"/>
                </a:solidFill>
                <a:latin typeface="Trebuchet MS" panose="020B0603020202020204" pitchFamily="34" charset="0"/>
              </a:rPr>
              <a:t>10</a:t>
            </a:r>
            <a:r>
              <a:rPr lang="cs-CZ" sz="1400" i="1" dirty="0">
                <a:solidFill>
                  <a:srgbClr val="17375E"/>
                </a:solidFill>
                <a:latin typeface="Trebuchet MS" panose="020B0603020202020204" pitchFamily="34" charset="0"/>
              </a:rPr>
              <a:t>, nakonec nepoužito)</a:t>
            </a:r>
          </a:p>
          <a:p>
            <a:pPr>
              <a:buClr>
                <a:srgbClr val="17375E"/>
              </a:buClr>
            </a:pPr>
            <a:r>
              <a:rPr lang="cs-CZ" sz="1400" dirty="0" smtClean="0">
                <a:solidFill>
                  <a:srgbClr val="17375E"/>
                </a:solidFill>
                <a:latin typeface="Trebuchet MS" panose="020B0603020202020204" pitchFamily="34" charset="0"/>
              </a:rPr>
              <a:t>Výpočet 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vychází z 3 hodinového klouzavého průměru (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predikce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Clr>
                <a:srgbClr val="17375E"/>
              </a:buClr>
            </a:pP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IKO je koncipován tak, že 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překročení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vztažné hodnoty představuje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rozdíl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cs-CZ" sz="1400" dirty="0">
                <a:solidFill>
                  <a:srgbClr val="17375E"/>
                </a:solidFill>
                <a:latin typeface="Trebuchet MS" panose="020B0603020202020204" pitchFamily="34" charset="0"/>
              </a:rPr>
              <a:t>mezi znečištěným a „vyhovujícím“ ovzduším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86835" y="128470"/>
            <a:ext cx="4482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Index ČHMÚ/SZÚ</a:t>
            </a:r>
            <a:endParaRPr lang="cs-CZ" sz="32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55F74345-023B-4E47-9C57-D3281FEFD35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4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35" y="271641"/>
            <a:ext cx="6260905" cy="572644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  <a:buSzPct val="75000"/>
              <a:defRPr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Navržená škála hodnot IKO </a:t>
            </a:r>
            <a:endParaRPr lang="cs-CZ" altLang="cs-CZ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BF39-483B-45A7-95E5-4B8CD8988624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97203"/>
              </p:ext>
            </p:extLst>
          </p:nvPr>
        </p:nvGraphicFramePr>
        <p:xfrm>
          <a:off x="2554457" y="1808225"/>
          <a:ext cx="5071643" cy="19735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771269"/>
                <a:gridCol w="3078734"/>
                <a:gridCol w="122164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17375E"/>
                          </a:solidFill>
                          <a:effectLst/>
                          <a:latin typeface="Trebuchet MS" panose="020B0603020202020204" pitchFamily="34" charset="0"/>
                        </a:rPr>
                        <a:t>Stupeň</a:t>
                      </a:r>
                      <a:endParaRPr lang="cs-CZ" sz="1400" dirty="0">
                        <a:solidFill>
                          <a:srgbClr val="17375E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17375E"/>
                          </a:solidFill>
                          <a:effectLst/>
                          <a:latin typeface="Trebuchet MS" panose="020B0603020202020204" pitchFamily="34" charset="0"/>
                        </a:rPr>
                        <a:t>rozpětí podúrovní</a:t>
                      </a:r>
                      <a:endParaRPr lang="cs-CZ" sz="1400" dirty="0">
                        <a:solidFill>
                          <a:srgbClr val="17375E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17375E"/>
                          </a:solidFill>
                          <a:latin typeface="Trebuchet MS" panose="020B0603020202020204" pitchFamily="34" charset="0"/>
                        </a:rPr>
                        <a:t>rozmezí IKO</a:t>
                      </a:r>
                      <a:endParaRPr lang="cs-CZ" sz="1400" dirty="0">
                        <a:solidFill>
                          <a:srgbClr val="17375E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I.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33CC33"/>
                        </a:gs>
                        <a:gs pos="100000">
                          <a:srgbClr val="CCFF66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A (→ první až druhá úroveň)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0,00 – 0,33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endParaRPr lang="cs-CZ" dirty="0"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B (→ druhá úroveň - až II. stupeň)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0,34 – 0,66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II.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99"/>
                        </a:gs>
                        <a:gs pos="100000">
                          <a:srgbClr val="FF99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A (→ první až druhá úroveň)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0,67 – 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0,99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endParaRPr lang="cs-CZ" dirty="0"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FFFF99"/>
                        </a:gs>
                        <a:gs pos="100000">
                          <a:srgbClr val="FF99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B (→ druhá úroveň - až III. stupeň)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1,00</a:t>
                      </a:r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 – 1,49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III.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0000"/>
                        </a:gs>
                        <a:gs pos="100000">
                          <a:srgbClr val="CC00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A (→ první až druhá úroveň)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1,50 – 1,99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endParaRPr lang="cs-CZ" dirty="0">
                        <a:solidFill>
                          <a:srgbClr val="17375E"/>
                        </a:solidFill>
                        <a:effectLst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B (→ druhá úroveň)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2,00 a více</a:t>
                      </a:r>
                      <a:endParaRPr lang="cs-CZ" sz="1400" b="1" dirty="0">
                        <a:solidFill>
                          <a:schemeClr val="tx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5995" y="2166140"/>
            <a:ext cx="1615665" cy="16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6835" y="128470"/>
            <a:ext cx="6260905" cy="572644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  <a:buSzPct val="75000"/>
              <a:defRPr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Doporučení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8434" r="11832" b="47339"/>
          <a:stretch/>
        </p:blipFill>
        <p:spPr>
          <a:xfrm>
            <a:off x="3197655" y="743061"/>
            <a:ext cx="4797482" cy="39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4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6835" y="128470"/>
            <a:ext cx="6260905" cy="572644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  <a:buSzPct val="75000"/>
              <a:defRPr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Doporučení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52507" r="11832" b="14374"/>
          <a:stretch/>
        </p:blipFill>
        <p:spPr>
          <a:xfrm>
            <a:off x="3348190" y="1808225"/>
            <a:ext cx="4546460" cy="28176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8435" r="11832" b="82132"/>
          <a:stretch/>
        </p:blipFill>
        <p:spPr>
          <a:xfrm>
            <a:off x="3350360" y="1032480"/>
            <a:ext cx="4544290" cy="7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9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1670" y="3487980"/>
            <a:ext cx="8093364" cy="77300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Děkujeme </a:t>
            </a:r>
            <a:r>
              <a:rPr lang="cs-CZ" sz="4000" b="1" dirty="0">
                <a:solidFill>
                  <a:srgbClr val="FFC000"/>
                </a:solidFill>
                <a:latin typeface="Trebuchet MS" panose="020B0603020202020204" pitchFamily="34" charset="0"/>
              </a:rPr>
              <a:t>za pozornost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0" y="586585"/>
            <a:ext cx="2422095" cy="2422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56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16796" r="16617" b="11023"/>
          <a:stretch/>
        </p:blipFill>
        <p:spPr bwMode="auto">
          <a:xfrm>
            <a:off x="1834678" y="688086"/>
            <a:ext cx="5396190" cy="402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206" y="0"/>
            <a:ext cx="9115653" cy="5865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rgbClr val="FFDC47"/>
                </a:solidFill>
                <a:latin typeface="Trebuchet MS" panose="020B0603020202020204" pitchFamily="34" charset="0"/>
              </a:rPr>
              <a:t>Jaké informace vlastně potřebujeme?</a:t>
            </a:r>
            <a:endParaRPr lang="cs-CZ" sz="3600" b="1" dirty="0">
              <a:solidFill>
                <a:srgbClr val="FFDC47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065" name="Skupina 2064"/>
          <p:cNvGrpSpPr/>
          <p:nvPr/>
        </p:nvGrpSpPr>
        <p:grpSpPr>
          <a:xfrm>
            <a:off x="4046787" y="3052074"/>
            <a:ext cx="4994441" cy="1352136"/>
            <a:chOff x="4046787" y="3052074"/>
            <a:chExt cx="4994441" cy="1352136"/>
          </a:xfrm>
        </p:grpSpPr>
        <p:sp>
          <p:nvSpPr>
            <p:cNvPr id="19" name="TextovéPole 18"/>
            <p:cNvSpPr txBox="1"/>
            <p:nvPr/>
          </p:nvSpPr>
          <p:spPr>
            <a:xfrm>
              <a:off x="8030823" y="3052074"/>
              <a:ext cx="10104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anose="020B0603020202020204" pitchFamily="34" charset="0"/>
                </a:rPr>
                <a:t>Průmysl</a:t>
              </a:r>
              <a:endParaRPr lang="cs-CZ" sz="1400" dirty="0">
                <a:latin typeface="Trebuchet MS" panose="020B0603020202020204" pitchFamily="34" charset="0"/>
              </a:endParaRPr>
            </a:p>
          </p:txBody>
        </p:sp>
        <p:cxnSp>
          <p:nvCxnSpPr>
            <p:cNvPr id="25" name="Přímá spojnice se šipkou 24"/>
            <p:cNvCxnSpPr/>
            <p:nvPr/>
          </p:nvCxnSpPr>
          <p:spPr>
            <a:xfrm flipH="1">
              <a:off x="4444110" y="3205962"/>
              <a:ext cx="3536025" cy="656449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ál 11"/>
            <p:cNvSpPr/>
            <p:nvPr/>
          </p:nvSpPr>
          <p:spPr>
            <a:xfrm>
              <a:off x="4046787" y="3283812"/>
              <a:ext cx="397323" cy="112039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64" name="Skupina 2063"/>
          <p:cNvGrpSpPr/>
          <p:nvPr/>
        </p:nvGrpSpPr>
        <p:grpSpPr>
          <a:xfrm>
            <a:off x="3918428" y="1195251"/>
            <a:ext cx="5082018" cy="1709177"/>
            <a:chOff x="3918428" y="1195251"/>
            <a:chExt cx="5082018" cy="1709177"/>
          </a:xfrm>
        </p:grpSpPr>
        <p:sp>
          <p:nvSpPr>
            <p:cNvPr id="13" name="Ovál 12"/>
            <p:cNvSpPr/>
            <p:nvPr/>
          </p:nvSpPr>
          <p:spPr>
            <a:xfrm>
              <a:off x="4221536" y="1657624"/>
              <a:ext cx="439495" cy="30120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8029816" y="1195251"/>
              <a:ext cx="970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anose="020B0603020202020204" pitchFamily="34" charset="0"/>
                </a:rPr>
                <a:t>Doprava/CZT</a:t>
              </a:r>
              <a:endParaRPr lang="cs-CZ" sz="1400" dirty="0">
                <a:latin typeface="Trebuchet MS" panose="020B0603020202020204" pitchFamily="34" charset="0"/>
              </a:endParaRPr>
            </a:p>
          </p:txBody>
        </p:sp>
        <p:cxnSp>
          <p:nvCxnSpPr>
            <p:cNvPr id="24" name="Přímá spojnice se šipkou 23"/>
            <p:cNvCxnSpPr/>
            <p:nvPr/>
          </p:nvCxnSpPr>
          <p:spPr>
            <a:xfrm flipH="1">
              <a:off x="4724705" y="1511233"/>
              <a:ext cx="3255430" cy="296992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ál 25"/>
            <p:cNvSpPr/>
            <p:nvPr/>
          </p:nvSpPr>
          <p:spPr>
            <a:xfrm rot="20497932">
              <a:off x="3918428" y="2227353"/>
              <a:ext cx="1270486" cy="67707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nice se šipkou 27"/>
            <p:cNvCxnSpPr/>
            <p:nvPr/>
          </p:nvCxnSpPr>
          <p:spPr>
            <a:xfrm flipH="1">
              <a:off x="5030115" y="1502815"/>
              <a:ext cx="2999701" cy="862598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3" name="Skupina 2062"/>
          <p:cNvGrpSpPr/>
          <p:nvPr/>
        </p:nvGrpSpPr>
        <p:grpSpPr>
          <a:xfrm>
            <a:off x="296260" y="1396014"/>
            <a:ext cx="3901810" cy="2157000"/>
            <a:chOff x="296260" y="1396014"/>
            <a:chExt cx="3901810" cy="2157000"/>
          </a:xfrm>
        </p:grpSpPr>
        <p:sp>
          <p:nvSpPr>
            <p:cNvPr id="10" name="Ovál 9"/>
            <p:cNvSpPr/>
            <p:nvPr/>
          </p:nvSpPr>
          <p:spPr>
            <a:xfrm rot="19743855">
              <a:off x="3387014" y="3155364"/>
              <a:ext cx="811056" cy="37835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96260" y="1396014"/>
              <a:ext cx="1024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>
                  <a:latin typeface="Trebuchet MS" panose="020B0603020202020204" pitchFamily="34" charset="0"/>
                </a:rPr>
                <a:t>Lokální topeniště</a:t>
              </a:r>
              <a:endParaRPr lang="cs-CZ" sz="1400" dirty="0">
                <a:latin typeface="Trebuchet MS" panose="020B0603020202020204" pitchFamily="34" charset="0"/>
              </a:endParaRPr>
            </a:p>
          </p:txBody>
        </p:sp>
        <p:cxnSp>
          <p:nvCxnSpPr>
            <p:cNvPr id="22" name="Přímá spojnice se šipkou 21"/>
            <p:cNvCxnSpPr>
              <a:stCxn id="15" idx="3"/>
              <a:endCxn id="10" idx="2"/>
            </p:cNvCxnSpPr>
            <p:nvPr/>
          </p:nvCxnSpPr>
          <p:spPr>
            <a:xfrm>
              <a:off x="1320977" y="1657624"/>
              <a:ext cx="2123726" cy="189539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ál 32"/>
            <p:cNvSpPr/>
            <p:nvPr/>
          </p:nvSpPr>
          <p:spPr>
            <a:xfrm rot="1122853">
              <a:off x="3352823" y="2098684"/>
              <a:ext cx="777975" cy="30540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Přímá spojnice se šipkou 33"/>
            <p:cNvCxnSpPr>
              <a:stCxn id="15" idx="3"/>
              <a:endCxn id="33" idx="2"/>
            </p:cNvCxnSpPr>
            <p:nvPr/>
          </p:nvCxnSpPr>
          <p:spPr>
            <a:xfrm>
              <a:off x="1320977" y="1657624"/>
              <a:ext cx="2052411" cy="468959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092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1351" y="128470"/>
            <a:ext cx="6260905" cy="108493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Jaké hodnoty a jak prezentovat?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2171" y="1960930"/>
            <a:ext cx="5650085" cy="2442126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Hodnoty - roční průměry, maximální krátkodobé, odhady trendů, statistika …..</a:t>
            </a:r>
          </a:p>
          <a:p>
            <a:pPr algn="l"/>
            <a:r>
              <a:rPr lang="cs-CZ" sz="2000" dirty="0" smtClean="0"/>
              <a:t>Mapa, určitě mapa – všechno je hned vidět. Nebo snad ne? Je to přece jenom „model“.</a:t>
            </a:r>
          </a:p>
          <a:p>
            <a:pPr algn="l"/>
            <a:r>
              <a:rPr lang="cs-CZ" sz="2000" dirty="0" smtClean="0"/>
              <a:t>Graf – umožňuje srovnání …. </a:t>
            </a:r>
          </a:p>
          <a:p>
            <a:pPr algn="l"/>
            <a:r>
              <a:rPr lang="cs-CZ" sz="2000" dirty="0" smtClean="0"/>
              <a:t>Tabulka – pro odborníky, přesná čísla z přesných míst. Ale jak je transponovat tam, kde se neměří?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39540" y="178860"/>
            <a:ext cx="6260905" cy="57264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Zkusme na to jít jinak</a:t>
            </a:r>
            <a:endParaRPr lang="cs-CZ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97341" y="4251505"/>
            <a:ext cx="670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Lze dohledat na:  </a:t>
            </a:r>
            <a:r>
              <a:rPr lang="cs-CZ" sz="1400" dirty="0" smtClean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http</a:t>
            </a:r>
            <a:r>
              <a:rPr lang="cs-CZ" sz="1400" dirty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://</a:t>
            </a:r>
            <a:r>
              <a:rPr lang="cs-CZ" sz="1400" dirty="0" smtClean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www.szu.cz/uploads/documents/chzp/ovzdusi/imisky/agr_tab_2020.pdf</a:t>
            </a:r>
            <a:endParaRPr lang="cs-CZ" sz="1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789123"/>
            <a:ext cx="5414578" cy="343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helena\Desktop\znak_SZ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26" y="3630980"/>
            <a:ext cx="308604" cy="3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048144" y="3474000"/>
            <a:ext cx="5148000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39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2245" y="1197405"/>
            <a:ext cx="5344675" cy="5726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Máme tedy spoustu dat,</a:t>
            </a:r>
            <a:b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ale co vlastně znamenají?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2571750"/>
            <a:ext cx="2095500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122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92245" y="739290"/>
            <a:ext cx="5802790" cy="33595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  <a:defRPr/>
            </a:pPr>
            <a:r>
              <a:rPr lang="cs-CZ" sz="1800" b="1" dirty="0">
                <a:latin typeface="Trebuchet MS" panose="020B0603020202020204" pitchFamily="34" charset="0"/>
              </a:rPr>
              <a:t>Při posuzování kvality venkovního ovzduší se v obecné rovině postupuje dvěma způsoby:</a:t>
            </a:r>
          </a:p>
          <a:p>
            <a:pPr>
              <a:lnSpc>
                <a:spcPct val="114000"/>
              </a:lnSpc>
              <a:defRPr/>
            </a:pPr>
            <a:r>
              <a:rPr lang="cs-CZ" sz="1500" dirty="0">
                <a:latin typeface="Trebuchet MS" panose="020B0603020202020204" pitchFamily="34" charset="0"/>
              </a:rPr>
              <a:t>Porovnávají se odpovídající charakteristiky s legislativně stanovenými imisními limity (</a:t>
            </a:r>
            <a:r>
              <a:rPr lang="cs-CZ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řízení kvality ovzduší</a:t>
            </a:r>
            <a:r>
              <a:rPr lang="cs-CZ" sz="1500" dirty="0">
                <a:latin typeface="Trebuchet MS" panose="020B0603020202020204" pitchFamily="34" charset="0"/>
              </a:rPr>
              <a:t>). </a:t>
            </a:r>
          </a:p>
          <a:p>
            <a:pPr>
              <a:lnSpc>
                <a:spcPct val="114000"/>
              </a:lnSpc>
              <a:defRPr/>
            </a:pPr>
            <a:r>
              <a:rPr lang="cs-CZ" sz="1500" dirty="0">
                <a:latin typeface="Trebuchet MS" panose="020B0603020202020204" pitchFamily="34" charset="0"/>
              </a:rPr>
              <a:t>Využívají se podklady WHO a další toxikologické informace včetně výstupů z epidemiologických studií pro odhad dopadů na </a:t>
            </a:r>
            <a:r>
              <a:rPr lang="cs-CZ" sz="1500" dirty="0" smtClean="0">
                <a:latin typeface="Trebuchet MS" panose="020B0603020202020204" pitchFamily="34" charset="0"/>
              </a:rPr>
              <a:t>zdraví (</a:t>
            </a:r>
            <a:r>
              <a:rPr lang="cs-CZ" sz="15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hodnocení zdravotních rizik</a:t>
            </a:r>
            <a:r>
              <a:rPr lang="cs-CZ" sz="1500" dirty="0" smtClean="0">
                <a:latin typeface="Trebuchet MS" panose="020B0603020202020204" pitchFamily="34" charset="0"/>
              </a:rPr>
              <a:t>). </a:t>
            </a:r>
          </a:p>
          <a:p>
            <a:pPr marL="360363" indent="0">
              <a:lnSpc>
                <a:spcPct val="114000"/>
              </a:lnSpc>
              <a:buNone/>
              <a:tabLst>
                <a:tab pos="360363" algn="l"/>
              </a:tabLst>
              <a:defRPr/>
            </a:pPr>
            <a:r>
              <a:rPr lang="cs-CZ" sz="1500" dirty="0" smtClean="0">
                <a:latin typeface="Trebuchet MS" panose="020B0603020202020204" pitchFamily="34" charset="0"/>
              </a:rPr>
              <a:t>Zde jsou největším </a:t>
            </a:r>
            <a:r>
              <a:rPr lang="cs-CZ" sz="1500" dirty="0">
                <a:latin typeface="Trebuchet MS" panose="020B0603020202020204" pitchFamily="34" charset="0"/>
              </a:rPr>
              <a:t>problémem </a:t>
            </a:r>
            <a:r>
              <a:rPr lang="cs-CZ" sz="1500" dirty="0" smtClean="0">
                <a:latin typeface="Trebuchet MS" panose="020B0603020202020204" pitchFamily="34" charset="0"/>
              </a:rPr>
              <a:t>hodnocení </a:t>
            </a:r>
            <a:r>
              <a:rPr lang="cs-CZ" sz="1500" dirty="0">
                <a:latin typeface="Trebuchet MS" panose="020B0603020202020204" pitchFamily="34" charset="0"/>
              </a:rPr>
              <a:t>expozice </a:t>
            </a:r>
            <a:r>
              <a:rPr lang="cs-CZ" sz="1500" dirty="0" smtClean="0">
                <a:latin typeface="Trebuchet MS" panose="020B0603020202020204" pitchFamily="34" charset="0"/>
              </a:rPr>
              <a:t>a neznámá </a:t>
            </a:r>
            <a:r>
              <a:rPr lang="cs-CZ" sz="1500" dirty="0">
                <a:latin typeface="Trebuchet MS" panose="020B0603020202020204" pitchFamily="34" charset="0"/>
              </a:rPr>
              <a:t>vazba na demografické </a:t>
            </a:r>
            <a:r>
              <a:rPr lang="cs-CZ" sz="1500" dirty="0" smtClean="0">
                <a:latin typeface="Trebuchet MS" panose="020B0603020202020204" pitchFamily="34" charset="0"/>
              </a:rPr>
              <a:t>či zdravotní údaje </a:t>
            </a:r>
            <a:r>
              <a:rPr lang="cs-CZ" sz="1500" dirty="0">
                <a:latin typeface="Trebuchet MS" panose="020B0603020202020204" pitchFamily="34" charset="0"/>
              </a:rPr>
              <a:t>– </a:t>
            </a:r>
            <a:r>
              <a:rPr lang="cs-CZ" sz="1500" dirty="0" smtClean="0">
                <a:latin typeface="Trebuchet MS" panose="020B0603020202020204" pitchFamily="34" charset="0"/>
              </a:rPr>
              <a:t>data jsou většinou strukturovaná </a:t>
            </a:r>
            <a:r>
              <a:rPr lang="cs-CZ" sz="1500" dirty="0">
                <a:latin typeface="Trebuchet MS" panose="020B0603020202020204" pitchFamily="34" charset="0"/>
              </a:rPr>
              <a:t>podle </a:t>
            </a:r>
            <a:r>
              <a:rPr lang="cs-CZ" sz="1500" dirty="0" smtClean="0">
                <a:latin typeface="Trebuchet MS" panose="020B0603020202020204" pitchFamily="34" charset="0"/>
              </a:rPr>
              <a:t>sídel, zdravotní data mají jinou distribuci </a:t>
            </a:r>
            <a:r>
              <a:rPr lang="cs-CZ" sz="1500" dirty="0">
                <a:latin typeface="Trebuchet MS" panose="020B0603020202020204" pitchFamily="34" charset="0"/>
              </a:rPr>
              <a:t>nebo jsou ještě navíc k dispozici o rok později (úmrtnostní tabulky).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40F15C9C-7353-49EF-B3DC-E28EA07722F1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9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210305"/>
            <a:ext cx="5955495" cy="57264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Riziko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078370"/>
            <a:ext cx="4428446" cy="35110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/>
              <a:t>v</a:t>
            </a:r>
            <a:r>
              <a:rPr lang="cs-CZ" sz="2000" dirty="0"/>
              <a:t> obecné rovině - </a:t>
            </a:r>
            <a:r>
              <a:rPr lang="cs-CZ" sz="2000" b="1" dirty="0">
                <a:solidFill>
                  <a:srgbClr val="FF0000"/>
                </a:solidFill>
              </a:rPr>
              <a:t>pravděpodobnost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výskytu nějaké události s nežádoucími následky. </a:t>
            </a:r>
          </a:p>
          <a:p>
            <a:pPr marL="0" indent="0" algn="l">
              <a:buNone/>
            </a:pPr>
            <a:r>
              <a:rPr lang="cs-CZ" sz="2000" dirty="0"/>
              <a:t>Zjednodušeně se jedná o </a:t>
            </a:r>
            <a:r>
              <a:rPr lang="cs-CZ" sz="2000" b="1" dirty="0">
                <a:solidFill>
                  <a:srgbClr val="FF0000"/>
                </a:solidFill>
              </a:rPr>
              <a:t>odhad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pravděpodobnosti výskytu nebezpečí (nehody, zranění, onemocnění) za jednotku času. </a:t>
            </a:r>
            <a:endParaRPr lang="cs-CZ" sz="2000" dirty="0" smtClean="0"/>
          </a:p>
          <a:p>
            <a:pPr marL="0" indent="0" algn="l">
              <a:buNone/>
            </a:pPr>
            <a:r>
              <a:rPr lang="cs-CZ" sz="2000" dirty="0"/>
              <a:t>Zdravotní riziko </a:t>
            </a:r>
            <a:r>
              <a:rPr lang="cs-CZ" sz="2000" dirty="0" smtClean="0"/>
              <a:t>……. </a:t>
            </a:r>
            <a:r>
              <a:rPr lang="cs-CZ" sz="2000" dirty="0"/>
              <a:t>se interpretuje jako </a:t>
            </a:r>
            <a:r>
              <a:rPr lang="cs-CZ" sz="2000" b="1" dirty="0">
                <a:solidFill>
                  <a:srgbClr val="FF0000"/>
                </a:solidFill>
              </a:rPr>
              <a:t>pravděpodobnost změny zdravotního stavu </a:t>
            </a:r>
            <a:r>
              <a:rPr lang="cs-CZ" sz="2000" dirty="0"/>
              <a:t>exponovaných </a:t>
            </a:r>
            <a:r>
              <a:rPr lang="cs-CZ" sz="2000" dirty="0" smtClean="0"/>
              <a:t>osob.</a:t>
            </a:r>
            <a:endParaRPr lang="cs-CZ" sz="2000" dirty="0"/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ID# 9257 - Risk Measurement  - PowerPoint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1" y="1198559"/>
            <a:ext cx="1679754" cy="1679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6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1234</Words>
  <Application>Microsoft Office PowerPoint</Application>
  <PresentationFormat>Předvádění na obrazovce (16:9)</PresentationFormat>
  <Paragraphs>218</Paragraphs>
  <Slides>36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宋体</vt:lpstr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Zdravotné riziká znečisteného ovzdušia</vt:lpstr>
      <vt:lpstr>Úvodem</vt:lpstr>
      <vt:lpstr>Prezentace aplikace PowerPoint</vt:lpstr>
      <vt:lpstr>Prezentace aplikace PowerPoint</vt:lpstr>
      <vt:lpstr>Jaké hodnoty a jak prezentovat?</vt:lpstr>
      <vt:lpstr>Zkusme na to jít jinak</vt:lpstr>
      <vt:lpstr>Máme tedy spoustu dat, ale co vlastně znamenají?</vt:lpstr>
      <vt:lpstr>Prezentace aplikace PowerPoint</vt:lpstr>
      <vt:lpstr>Riziko</vt:lpstr>
      <vt:lpstr>Prezentace aplikace PowerPoint</vt:lpstr>
      <vt:lpstr>Kdy a proč se hodnocení zdravotních rizik „objevilo“</vt:lpstr>
      <vt:lpstr>Základní pojmy</vt:lpstr>
      <vt:lpstr>Nástroje hodnocení - doporučení x limit x HRA</vt:lpstr>
      <vt:lpstr>Jenom pro upřesnění</vt:lpstr>
      <vt:lpstr>Základní kroky HRA</vt:lpstr>
      <vt:lpstr>1. Identifikace nebezpečnosti </vt:lpstr>
      <vt:lpstr>2. Vztah dávky a odpovědi (účinku)</vt:lpstr>
      <vt:lpstr>3. Expozice  </vt:lpstr>
      <vt:lpstr>4.Charakterizace rizika</vt:lpstr>
      <vt:lpstr>5. Nejistoty odhadu rizik</vt:lpstr>
      <vt:lpstr>Rozdíl mezi látkami s prahovým a bezprahovým působením</vt:lpstr>
      <vt:lpstr>Prahový účinek</vt:lpstr>
      <vt:lpstr>Kvantifikace atributivního (přídatného) rizika</vt:lpstr>
      <vt:lpstr>Bezprahový účinek</vt:lpstr>
      <vt:lpstr>Charakterizace rizika karcinogenních látek </vt:lpstr>
      <vt:lpstr>Výstupy?</vt:lpstr>
      <vt:lpstr>Prezentace aplikace PowerPoint</vt:lpstr>
      <vt:lpstr>Hodnocené látky s bezprahovým působením</vt:lpstr>
      <vt:lpstr>Po doplnění</vt:lpstr>
      <vt:lpstr>Prezentace aplikace PowerPoint</vt:lpstr>
      <vt:lpstr>Prezentace aplikace PowerPoint</vt:lpstr>
      <vt:lpstr>Prezentace aplikace PowerPoint</vt:lpstr>
      <vt:lpstr>Navržená škála hodnot IKO </vt:lpstr>
      <vt:lpstr>Doporučení</vt:lpstr>
      <vt:lpstr>Doporučení</vt:lpstr>
      <vt:lpstr>Děkujeme za pozornost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Bohumil Kotlík</cp:lastModifiedBy>
  <cp:revision>200</cp:revision>
  <dcterms:created xsi:type="dcterms:W3CDTF">2013-08-21T19:17:07Z</dcterms:created>
  <dcterms:modified xsi:type="dcterms:W3CDTF">2021-08-23T08:41:12Z</dcterms:modified>
</cp:coreProperties>
</file>