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27" r:id="rId3"/>
    <p:sldId id="460" r:id="rId4"/>
    <p:sldId id="533" r:id="rId5"/>
    <p:sldId id="507" r:id="rId6"/>
    <p:sldId id="504" r:id="rId7"/>
    <p:sldId id="475" r:id="rId8"/>
    <p:sldId id="532" r:id="rId9"/>
    <p:sldId id="534" r:id="rId10"/>
    <p:sldId id="511" r:id="rId11"/>
    <p:sldId id="512" r:id="rId12"/>
    <p:sldId id="513" r:id="rId13"/>
    <p:sldId id="476" r:id="rId14"/>
    <p:sldId id="477" r:id="rId15"/>
    <p:sldId id="478" r:id="rId16"/>
    <p:sldId id="479" r:id="rId17"/>
    <p:sldId id="480" r:id="rId18"/>
    <p:sldId id="481" r:id="rId19"/>
    <p:sldId id="518" r:id="rId20"/>
    <p:sldId id="482" r:id="rId21"/>
    <p:sldId id="483" r:id="rId22"/>
    <p:sldId id="506" r:id="rId23"/>
    <p:sldId id="484" r:id="rId24"/>
    <p:sldId id="485" r:id="rId25"/>
    <p:sldId id="486" r:id="rId26"/>
    <p:sldId id="451" r:id="rId27"/>
    <p:sldId id="516" r:id="rId28"/>
    <p:sldId id="501" r:id="rId29"/>
    <p:sldId id="517" r:id="rId30"/>
    <p:sldId id="528" r:id="rId31"/>
    <p:sldId id="531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1C4372"/>
    <a:srgbClr val="153357"/>
    <a:srgbClr val="4D4D4D"/>
    <a:srgbClr val="969696"/>
    <a:srgbClr val="6497DA"/>
    <a:srgbClr val="CC6600"/>
    <a:srgbClr val="BC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4438" autoAdjust="0"/>
  </p:normalViewPr>
  <p:slideViewPr>
    <p:cSldViewPr>
      <p:cViewPr>
        <p:scale>
          <a:sx n="100" d="100"/>
          <a:sy n="100" d="100"/>
        </p:scale>
        <p:origin x="-1950" y="-42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BDEC8B5C-53F6-4DAF-8131-B5E77744C315}" type="datetime1">
              <a:rPr lang="cs-CZ" altLang="cs-CZ"/>
              <a:pPr>
                <a:defRPr/>
              </a:pPr>
              <a:t>31.8.2021</a:t>
            </a:fld>
            <a:endParaRPr lang="cs-CZ" altLang="cs-CZ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8641CC54-06E5-4917-85FD-6F15C0988E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5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091699A2-D2F0-4A2E-95E7-7CD1D3F90DE0}" type="datetime1">
              <a:rPr lang="cs-CZ" altLang="cs-CZ"/>
              <a:pPr>
                <a:defRPr/>
              </a:pPr>
              <a:t>31.8.2021</a:t>
            </a:fld>
            <a:endParaRPr lang="cs-CZ" alt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itchFamily="34" charset="0"/>
              </a:defRPr>
            </a:lvl1pPr>
          </a:lstStyle>
          <a:p>
            <a:pPr>
              <a:defRPr/>
            </a:pPr>
            <a:fld id="{C7CF0735-E8D6-4103-918F-CBFEE6ECA7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13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BC7BB3-B172-4EEA-84DA-30F269A90697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49D4D9A-0EBF-1E44-82EE-7C7911531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45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702D-7E18-4B0B-9CE0-56A71E4E8C7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14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702D-7E18-4B0B-9CE0-56A71E4E8C7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34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702D-7E18-4B0B-9CE0-56A71E4E8C7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42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3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3F97-979E-4AB6-8EBF-5B3EC21451D6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6319-3B31-4544-A598-85076C7257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1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6BD7-6E46-41B5-A046-8A46A52DF938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87AF-DE82-4C54-AF30-92CA44CBAC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35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14FC-C473-4A18-8006-4A605404C576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17D0-E42F-4EA2-AF51-AC0F5AF430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01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0173-DC5A-4C8B-B552-D00BB2F7FF88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ABC2-6DEA-4D90-8F38-C8182DEF71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032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E6A-13E6-45DD-9027-72D71DDFE6D0}" type="datetime1">
              <a:rPr lang="cs-CZ" smtClean="0"/>
              <a:t>31.8.2021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8734-D0B4-45A5-9743-44EE14F9BF4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81050" y="441324"/>
            <a:ext cx="7772400" cy="1249363"/>
          </a:xfrm>
        </p:spPr>
        <p:txBody>
          <a:bodyPr anchor="b">
            <a:normAutofit/>
          </a:bodyPr>
          <a:lstStyle>
            <a:lvl1pPr algn="l">
              <a:defRPr sz="7000"/>
            </a:lvl1pPr>
          </a:lstStyle>
          <a:p>
            <a:r>
              <a:rPr lang="cs-CZ" dirty="0"/>
              <a:t>Nadpis kapitoly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3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02D6-4797-4737-A88A-2738526A0186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C8B1-B0E7-44B1-AFA0-796B9F1F57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45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7E479-A51F-40A9-8EEC-58E44618CD7B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B1D7-64FB-43CE-9354-CD5725EF02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97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F28B-D9A1-481A-8AD4-DB37585BEBF9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3566-541C-4A03-8A3D-97AB3F775B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48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2871-15EF-4269-B087-240D3D7DF031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6612-9962-450F-8E69-BBA4ABBF5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40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EFA2-47A7-489F-8E04-FA4E7F72C11C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C78B-5060-4484-9817-DA4CB58215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5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BA96-3358-4EF4-A1E7-3999CFC2C249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9AE3-E60C-4A99-8F2E-7E9167A41D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29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15DC-E0D4-43D6-9EF5-9AAF81A7FCE0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7634-5C04-4933-B43B-CDB8348617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10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3A7D-3C80-4A43-97B6-D210D506B5E5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037A-2F6B-4DF5-9F03-70F33275B1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56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1B8AC9-BD00-43B3-A0DE-D3469B59C750}" type="datetime1">
              <a:rPr lang="cs-CZ"/>
              <a:pPr>
                <a:defRPr/>
              </a:pPr>
              <a:t>31.8.2021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16E73-2153-4B11-B20F-C2A38B755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ec.vsb.cz/cs/smokeman-zasahuje/smokeman-vyucuje/" TargetMode="External"/><Relationship Id="rId2" Type="http://schemas.openxmlformats.org/officeDocument/2006/relationships/hyperlink" Target="https://www.populair.sk/en/document-categories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ulair.sk/en/document-categori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/>
          <p:cNvSpPr txBox="1">
            <a:spLocks noChangeArrowheads="1"/>
          </p:cNvSpPr>
          <p:nvPr/>
        </p:nvSpPr>
        <p:spPr bwMode="auto">
          <a:xfrm>
            <a:off x="134257" y="980728"/>
            <a:ext cx="90097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i="0" dirty="0">
                <a:solidFill>
                  <a:schemeClr val="bg1"/>
                </a:solidFill>
                <a:latin typeface="Arial" charset="0"/>
              </a:rPr>
              <a:t>Kdo je SMOKEMAN a výchovně-vzdělávací aktivity VŠB TU Ostrava + ukázky z edukativní show „</a:t>
            </a:r>
            <a:r>
              <a:rPr lang="cs-CZ" altLang="cs-CZ" i="0" dirty="0" err="1">
                <a:solidFill>
                  <a:schemeClr val="bg1"/>
                </a:solidFill>
                <a:latin typeface="Arial" charset="0"/>
              </a:rPr>
              <a:t>Smokeman</a:t>
            </a:r>
            <a:r>
              <a:rPr lang="cs-CZ" altLang="cs-CZ" i="0" dirty="0">
                <a:solidFill>
                  <a:schemeClr val="bg1"/>
                </a:solidFill>
                <a:latin typeface="Arial" charset="0"/>
              </a:rPr>
              <a:t> zasahuje“</a:t>
            </a:r>
          </a:p>
        </p:txBody>
      </p:sp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32276" y="4338659"/>
            <a:ext cx="457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0" dirty="0">
                <a:solidFill>
                  <a:srgbClr val="17385F"/>
                </a:solidFill>
                <a:latin typeface="Arial" charset="0"/>
              </a:rPr>
              <a:t>Ing. Jirka SMOKEMAN Horák, Ph.D</a:t>
            </a:r>
            <a:r>
              <a:rPr lang="cs-CZ" altLang="cs-CZ" sz="2000" b="1" i="0" dirty="0" smtClean="0">
                <a:solidFill>
                  <a:srgbClr val="17385F"/>
                </a:solidFill>
                <a:latin typeface="Arial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0" dirty="0" smtClean="0">
                <a:solidFill>
                  <a:srgbClr val="17385F"/>
                </a:solidFill>
                <a:latin typeface="Arial" charset="0"/>
              </a:rPr>
              <a:t>Ing. František Hopan, Ph.D.</a:t>
            </a:r>
            <a:r>
              <a:rPr lang="cs-CZ" altLang="cs-CZ" sz="2000" b="1" i="0" dirty="0" smtClean="0">
                <a:solidFill>
                  <a:srgbClr val="17385F"/>
                </a:solidFill>
                <a:latin typeface="Arial" charset="0"/>
              </a:rPr>
              <a:t> </a:t>
            </a:r>
            <a:endParaRPr lang="cs-CZ" altLang="cs-CZ" sz="2000" b="1" i="0" dirty="0">
              <a:solidFill>
                <a:srgbClr val="17385F"/>
              </a:solidFill>
              <a:latin typeface="Arial" charset="0"/>
            </a:endParaRPr>
          </a:p>
        </p:txBody>
      </p:sp>
      <p:sp>
        <p:nvSpPr>
          <p:cNvPr id="2053" name="Text Box 21"/>
          <p:cNvSpPr txBox="1">
            <a:spLocks noChangeArrowheads="1"/>
          </p:cNvSpPr>
          <p:nvPr/>
        </p:nvSpPr>
        <p:spPr bwMode="auto">
          <a:xfrm>
            <a:off x="323850" y="638175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i="0"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8259" y="2461225"/>
            <a:ext cx="43200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i="0" dirty="0">
                <a:solidFill>
                  <a:schemeClr val="bg1"/>
                </a:solidFill>
                <a:latin typeface="Arial" charset="0"/>
              </a:rPr>
              <a:t>Mezinárodní konference Efektivní řízení kvality ovzduší 2021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i="0" dirty="0">
                <a:solidFill>
                  <a:schemeClr val="bg1"/>
                </a:solidFill>
                <a:latin typeface="Arial" charset="0"/>
              </a:rPr>
              <a:t>7. - 8.9.2021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42B4987-909C-4E0C-B755-2D35BA406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593199"/>
            <a:ext cx="4153560" cy="3264427"/>
          </a:xfrm>
          <a:prstGeom prst="rect">
            <a:avLst/>
          </a:prstGeom>
        </p:spPr>
      </p:pic>
      <p:pic>
        <p:nvPicPr>
          <p:cNvPr id="9" name="Obrázok 5">
            <a:extLst>
              <a:ext uri="{FF2B5EF4-FFF2-40B4-BE49-F238E27FC236}">
                <a16:creationId xmlns:a16="http://schemas.microsoft.com/office/drawing/2014/main" xmlns="" id="{5DE2F5D9-1B50-467F-A464-9FE5D58853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15" y="5059332"/>
            <a:ext cx="2880322" cy="7982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C66598BB-0522-4345-80D4-E60258A6644C}"/>
              </a:ext>
            </a:extLst>
          </p:cNvPr>
          <p:cNvSpPr txBox="1">
            <a:spLocks/>
          </p:cNvSpPr>
          <p:nvPr/>
        </p:nvSpPr>
        <p:spPr>
          <a:xfrm>
            <a:off x="176548" y="5949280"/>
            <a:ext cx="8501468" cy="1348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A28E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sk-SK" sz="2800" dirty="0">
                <a:solidFill>
                  <a:schemeClr val="tx1"/>
                </a:solidFill>
              </a:rPr>
              <a:t>Projekt LIFE IP - Zlepšení kvality ovzduší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0" y="6741367"/>
            <a:ext cx="9164960" cy="116633"/>
          </a:xfrm>
          <a:prstGeom prst="rect">
            <a:avLst/>
          </a:prstGeom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70554" y="1250575"/>
            <a:ext cx="436148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60" y="-99392"/>
            <a:ext cx="10369151" cy="71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70554" y="1250575"/>
            <a:ext cx="436148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1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70554" y="1250575"/>
            <a:ext cx="436148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6102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:\Měření - zkušebna\SMOKEMAN\2015_09_16 Opava týden mobility\2015-09-16 10.08.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47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V:\Měření - zkušebna\SMOKEMAN\2014_09_19_Smokeman v Žatci\WP_20140919_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94815" cy="489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:\Měření - zkušebna\SMOKEMAN\2015_05_06 Olomouc Horní náměstí\Jitka\výběr\IMG_15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086" y="1052736"/>
            <a:ext cx="6849765" cy="513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:\Měření - zkušebna\SMOKEMAN\2015_05_06 Olomouc Horní náměstí\Jitka\výběr\IMG_15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34470" y="1754770"/>
            <a:ext cx="5040542" cy="37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V:\Měření - zkušebna\SMOKEMAN\2015_05_06 Olomouc Horní náměstí\Jitka\výběr\IMG_16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285826" y="1641300"/>
            <a:ext cx="5170220" cy="38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:\Měření - zkušebna\SMOKEMAN\2015_04_24_FESTIVAL NASEJ PLANETY, Košice\DSC_03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620" y="1484784"/>
            <a:ext cx="6461448" cy="43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:\Měření - zkušebna\SMOKEMAN\2015_04_23_Den Země Frýdek Místek\DSC095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59059"/>
            <a:ext cx="7618040" cy="50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8734-D0B4-45A5-9743-44EE14F9BF4A}" type="slidenum">
              <a:rPr lang="cs-CZ" smtClean="0"/>
              <a:t>19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16632"/>
            <a:ext cx="6982691" cy="69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2C1B493-5082-1F44-8BA5-C2736AC5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2</a:t>
            </a:fld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E6DD56FD-61D3-4E52-B78A-D909BEE77F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74"/>
            <a:ext cx="9144000" cy="69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:\Měření - zkušebna\SMOKEMAN\2015_04_23_Den Země Frýdek Místek\DSC094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91418"/>
            <a:ext cx="7762056" cy="51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:\Měření - zkušebna\SMOKEMAN\2015_09_16 Opava týden mobility\IMG_14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347864" cy="50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V:\Měření - zkušebna\SMOKEMAN\2015_04_23_Den Země Frýdek Místek\DSC09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079278"/>
            <a:ext cx="3364979" cy="50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150"/>
            <a:ext cx="7239000" cy="84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3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5124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489825" cy="499427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412"/>
          <a:stretch/>
        </p:blipFill>
        <p:spPr bwMode="auto">
          <a:xfrm rot="5400000">
            <a:off x="1080297" y="483932"/>
            <a:ext cx="6669361" cy="573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17294"/>
            <a:ext cx="12161256" cy="684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5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:\Měření - zkušebna\FOTO\2013_10_17 Smokeman + Londesborough\Výběr fotek pro web\2013_10_17_výběr - odpolední představení na VECIII\SZN_0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344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8734-D0B4-45A5-9743-44EE14F9BF4A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695" y="1946220"/>
            <a:ext cx="9344309" cy="490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 txBox="1">
            <a:spLocks/>
          </p:cNvSpPr>
          <p:nvPr/>
        </p:nvSpPr>
        <p:spPr>
          <a:xfrm>
            <a:off x="1416625" y="1124744"/>
            <a:ext cx="6129354" cy="12493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kern="1200">
                <a:solidFill>
                  <a:schemeClr val="accent2"/>
                </a:solidFill>
                <a:latin typeface="Vertigo Plus" panose="02000803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Proč růžové brýle?</a:t>
            </a:r>
          </a:p>
        </p:txBody>
      </p:sp>
    </p:spTree>
    <p:extLst>
      <p:ext uri="{BB962C8B-B14F-4D97-AF65-F5344CB8AC3E}">
        <p14:creationId xmlns:p14="http://schemas.microsoft.com/office/powerpoint/2010/main" val="12745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3" descr="DSC_69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1385" y="0"/>
            <a:ext cx="10265386" cy="6825149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8734-D0B4-45A5-9743-44EE14F9BF4A}" type="slidenum">
              <a:rPr lang="cs-CZ" smtClean="0"/>
              <a:t>29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:\Zkušebna\2013 Projekty ZKUŠEBNA\2019 dotace MSK měření kotlů v domácnostech\prezentace MSK\01 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5441" cy="66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9750" y="2133600"/>
            <a:ext cx="835342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 i="0" dirty="0">
                <a:solidFill>
                  <a:schemeClr val="bg1"/>
                </a:solidFill>
              </a:rPr>
              <a:t>Kdo je SMOKEMAN?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3200" b="1" i="0" dirty="0">
                <a:solidFill>
                  <a:schemeClr val="bg1"/>
                </a:solidFill>
              </a:rPr>
              <a:t> je typický produkt socializmu, ostravská náplava, vyučený horník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3200" b="1" i="0" dirty="0">
                <a:solidFill>
                  <a:schemeClr val="bg1"/>
                </a:solidFill>
              </a:rPr>
              <a:t> přístup nevěřícího Tomáše – pokud svou sondu nevložím do Tvého komínu, nevěřím co z něj jde</a:t>
            </a:r>
            <a:endParaRPr lang="cs-CZ" altLang="cs-CZ" sz="2400" b="1" i="0" dirty="0">
              <a:solidFill>
                <a:srgbClr val="17385F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8313" y="6453188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4571577-87C1-4235-AE64-7EB7522BE79E}" type="slidenum">
              <a:rPr lang="cs-CZ" altLang="cs-CZ" sz="1500" b="1" i="0">
                <a:solidFill>
                  <a:srgbClr val="969696"/>
                </a:solidFill>
              </a:rPr>
              <a:pPr eaLnBrk="1" hangingPunct="1">
                <a:spcBef>
                  <a:spcPct val="50000"/>
                </a:spcBef>
              </a:pPr>
              <a:t>3</a:t>
            </a:fld>
            <a:r>
              <a:rPr lang="cs-CZ" altLang="cs-CZ" sz="1500" b="1" i="0">
                <a:solidFill>
                  <a:srgbClr val="96969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4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DA047BC-EA74-4B08-988D-B6877FCB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30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3AE74154-EF5C-4B6F-8F12-18A2165312D9}"/>
              </a:ext>
            </a:extLst>
          </p:cNvPr>
          <p:cNvSpPr txBox="1"/>
          <p:nvPr/>
        </p:nvSpPr>
        <p:spPr>
          <a:xfrm>
            <a:off x="161925" y="1565274"/>
            <a:ext cx="875490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/>
              <a:t>Užívejte dle libosti</a:t>
            </a:r>
          </a:p>
          <a:p>
            <a:pPr algn="ctr"/>
            <a:endParaRPr lang="cs-CZ" sz="3600" dirty="0">
              <a:hlinkClick r:id="" action="ppaction://noaction"/>
            </a:endParaRPr>
          </a:p>
          <a:p>
            <a:pPr marL="0" lvl="1" algn="ctr"/>
            <a:r>
              <a:rPr lang="cs-CZ" sz="3200" b="1" dirty="0">
                <a:solidFill>
                  <a:schemeClr val="bg1"/>
                </a:solidFill>
                <a:latin typeface="+mj-lt"/>
                <a:hlinkClick r:id="rId2"/>
              </a:rPr>
              <a:t>https://www.populair.sk/en/document-categories</a:t>
            </a:r>
            <a:r>
              <a:rPr lang="cs-CZ" sz="32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endParaRPr lang="cs-CZ" sz="3200" b="1" dirty="0">
              <a:latin typeface="+mj-lt"/>
              <a:hlinkClick r:id="" action="ppaction://noaction"/>
            </a:endParaRPr>
          </a:p>
          <a:p>
            <a:pPr algn="ctr"/>
            <a:r>
              <a:rPr lang="cs-CZ" sz="3200" b="1" dirty="0">
                <a:latin typeface="+mj-lt"/>
                <a:hlinkClick r:id="" action="ppaction://noaction"/>
              </a:rPr>
              <a:t>https</a:t>
            </a:r>
            <a:r>
              <a:rPr lang="cs-CZ" sz="3200" b="1" dirty="0">
                <a:latin typeface="+mj-lt"/>
                <a:hlinkClick r:id="rId3"/>
              </a:rPr>
              <a:t>://vec.vsb.cz/smokeman</a:t>
            </a:r>
          </a:p>
          <a:p>
            <a:pPr algn="ctr"/>
            <a:endParaRPr lang="cs-CZ" sz="3200" b="1" dirty="0">
              <a:latin typeface="+mj-lt"/>
              <a:hlinkClick r:id="rId3"/>
            </a:endParaRPr>
          </a:p>
          <a:p>
            <a:pPr algn="ctr"/>
            <a:r>
              <a:rPr lang="cs-CZ" sz="3200" b="1" dirty="0">
                <a:latin typeface="+mj-lt"/>
                <a:hlinkClick r:id="rId3"/>
              </a:rPr>
              <a:t>https://vec.vsb.cz/cs/smokeman-zasahuje/smokeman-vyucuje/</a:t>
            </a:r>
            <a:r>
              <a:rPr lang="cs-CZ" sz="3200" b="1" dirty="0">
                <a:latin typeface="+mj-lt"/>
              </a:rPr>
              <a:t> </a:t>
            </a:r>
          </a:p>
          <a:p>
            <a:pPr algn="ctr"/>
            <a:endParaRPr lang="cs-CZ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0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CC1E2A1-964A-F34C-B66D-B0320767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xmlns="" id="{C66598BB-0522-4345-80D4-E60258A6644C}"/>
              </a:ext>
            </a:extLst>
          </p:cNvPr>
          <p:cNvSpPr txBox="1">
            <a:spLocks/>
          </p:cNvSpPr>
          <p:nvPr/>
        </p:nvSpPr>
        <p:spPr>
          <a:xfrm>
            <a:off x="190227" y="5008023"/>
            <a:ext cx="8501468" cy="1348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A28E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sk-SK" sz="3600" dirty="0">
                <a:solidFill>
                  <a:schemeClr val="tx1"/>
                </a:solidFill>
              </a:rPr>
              <a:t>Projekt LIFE IP - Zlepšení kvality ovzduší</a:t>
            </a:r>
          </a:p>
          <a:p>
            <a:pPr algn="ctr"/>
            <a:r>
              <a:rPr lang="sk-SK" sz="3600" dirty="0">
                <a:solidFill>
                  <a:schemeClr val="tx1"/>
                </a:solidFill>
              </a:rPr>
              <a:t>(LIFE18 IPE/SK/000010)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0CDEB3D4-2F84-4DF5-A5E9-5B8ABAC6C4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5373"/>
            <a:ext cx="3165520" cy="4214170"/>
          </a:xfrm>
          <a:prstGeom prst="rect">
            <a:avLst/>
          </a:prstGeom>
        </p:spPr>
      </p:pic>
      <p:pic>
        <p:nvPicPr>
          <p:cNvPr id="11" name="Obrázok 5">
            <a:extLst>
              <a:ext uri="{FF2B5EF4-FFF2-40B4-BE49-F238E27FC236}">
                <a16:creationId xmlns:a16="http://schemas.microsoft.com/office/drawing/2014/main" xmlns="" id="{5DE2F5D9-1B50-467F-A464-9FE5D58853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626" y="2708920"/>
            <a:ext cx="3309185" cy="10798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ADC46098-4CD1-4D2E-B0A0-658CC9B978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686" y="3939820"/>
            <a:ext cx="2021063" cy="713316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C66598BB-0522-4345-80D4-E60258A6644C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6012160" cy="1348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A28E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sk-SK" sz="3600" dirty="0" err="1">
                <a:solidFill>
                  <a:schemeClr val="tx1"/>
                </a:solidFill>
              </a:rPr>
              <a:t>Děkuji</a:t>
            </a:r>
            <a:r>
              <a:rPr lang="sk-SK" sz="3600" dirty="0">
                <a:solidFill>
                  <a:schemeClr val="tx1"/>
                </a:solidFill>
              </a:rPr>
              <a:t> za </a:t>
            </a:r>
            <a:r>
              <a:rPr lang="sk-SK" sz="3600" dirty="0" err="1" smtClean="0">
                <a:solidFill>
                  <a:schemeClr val="tx1"/>
                </a:solidFill>
              </a:rPr>
              <a:t>pozornost</a:t>
            </a:r>
            <a:r>
              <a:rPr lang="sk-SK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k-SK" sz="3600" dirty="0" smtClean="0">
                <a:solidFill>
                  <a:schemeClr val="tx1"/>
                </a:solidFill>
              </a:rPr>
              <a:t>a KOUŘI I DYMU ZMAR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8313" y="6453188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4571577-87C1-4235-AE64-7EB7522BE79E}" type="slidenum">
              <a:rPr lang="cs-CZ" altLang="cs-CZ" sz="1500" b="1" i="0">
                <a:solidFill>
                  <a:srgbClr val="969696"/>
                </a:solidFill>
              </a:rPr>
              <a:pPr eaLnBrk="1" hangingPunct="1">
                <a:spcBef>
                  <a:spcPct val="50000"/>
                </a:spcBef>
              </a:pPr>
              <a:t>4</a:t>
            </a:fld>
            <a:r>
              <a:rPr lang="cs-CZ" altLang="cs-CZ" sz="1500" b="1" i="0">
                <a:solidFill>
                  <a:srgbClr val="969696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-147726"/>
            <a:ext cx="5256584" cy="70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29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504" y="1988840"/>
            <a:ext cx="9043392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0" u="sng" dirty="0">
                <a:solidFill>
                  <a:srgbClr val="17385F"/>
                </a:solidFill>
                <a:latin typeface="Arial" charset="0"/>
              </a:rPr>
              <a:t>Konfucius řekl: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cs-CZ" altLang="cs-CZ" sz="2800" b="1" i="0" u="sng" dirty="0">
              <a:solidFill>
                <a:srgbClr val="17385F"/>
              </a:solidFill>
              <a:latin typeface="Arial" charset="0"/>
            </a:endParaRPr>
          </a:p>
          <a:p>
            <a:pPr marL="914400" lvl="2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cs-CZ" altLang="cs-CZ" sz="2600" i="0" dirty="0">
                <a:solidFill>
                  <a:schemeClr val="bg1"/>
                </a:solidFill>
                <a:latin typeface="Arial" charset="0"/>
              </a:rPr>
              <a:t> „Co slyším, to zapomenu. Co vidím, si pamatuji. </a:t>
            </a:r>
          </a:p>
          <a:p>
            <a:pPr marL="914400" lvl="2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cs-CZ" altLang="cs-CZ" sz="2600" i="0" dirty="0">
                <a:solidFill>
                  <a:schemeClr val="bg1"/>
                </a:solidFill>
                <a:latin typeface="Arial" charset="0"/>
              </a:rPr>
              <a:t>Co si vyzkouším, tomu rozumím.“</a:t>
            </a:r>
          </a:p>
        </p:txBody>
      </p:sp>
    </p:spTree>
    <p:extLst>
      <p:ext uri="{BB962C8B-B14F-4D97-AF65-F5344CB8AC3E}">
        <p14:creationId xmlns:p14="http://schemas.microsoft.com/office/powerpoint/2010/main" val="31262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612775" y="1004888"/>
            <a:ext cx="914521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cs-CZ" altLang="cs-CZ" sz="2800" b="1" i="0" u="sng" dirty="0">
              <a:solidFill>
                <a:srgbClr val="17385F"/>
              </a:solidFill>
              <a:latin typeface="Arial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0" u="sng" dirty="0">
                <a:solidFill>
                  <a:srgbClr val="17385F"/>
                </a:solidFill>
                <a:latin typeface="Arial" charset="0"/>
              </a:rPr>
              <a:t>Vzdělávání „topičů“ = nekončící proces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cs-CZ" altLang="cs-CZ" sz="2800" b="1" i="0" u="sng" dirty="0">
              <a:solidFill>
                <a:srgbClr val="17385F"/>
              </a:solidFill>
              <a:latin typeface="Arial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0" u="sng" dirty="0">
                <a:solidFill>
                  <a:srgbClr val="17385F"/>
                </a:solidFill>
                <a:latin typeface="Arial" charset="0"/>
              </a:rPr>
              <a:t>Nejdříve bychom měli začít u sebe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cs-CZ" altLang="cs-CZ" sz="2800" b="1" i="0" u="sng" dirty="0">
              <a:solidFill>
                <a:srgbClr val="17385F"/>
              </a:solidFill>
              <a:latin typeface="Arial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0" u="sng" dirty="0">
                <a:solidFill>
                  <a:srgbClr val="17385F"/>
                </a:solidFill>
                <a:latin typeface="Arial" charset="0"/>
              </a:rPr>
              <a:t>Je snadné říkat to oni ti velcí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cs-CZ" altLang="cs-CZ" sz="2800" b="1" i="0" u="sng" dirty="0">
              <a:solidFill>
                <a:srgbClr val="17385F"/>
              </a:solidFill>
              <a:latin typeface="Arial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0" u="sng" dirty="0">
                <a:solidFill>
                  <a:srgbClr val="17385F"/>
                </a:solidFill>
                <a:latin typeface="Arial" charset="0"/>
              </a:rPr>
              <a:t>Tříska v oku přítele a trám v mém oku</a:t>
            </a:r>
            <a:endParaRPr lang="cs-CZ" altLang="cs-CZ" sz="28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9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5576" y="2131095"/>
            <a:ext cx="38163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i="0" dirty="0">
                <a:solidFill>
                  <a:schemeClr val="bg1"/>
                </a:solidFill>
              </a:rPr>
              <a:t>Edukativní show: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i="0" dirty="0" err="1">
                <a:solidFill>
                  <a:schemeClr val="bg1"/>
                </a:solidFill>
              </a:rPr>
              <a:t>Smokeman</a:t>
            </a:r>
            <a:r>
              <a:rPr lang="cs-CZ" altLang="cs-CZ" sz="2400" b="1" i="0" dirty="0">
                <a:solidFill>
                  <a:schemeClr val="bg1"/>
                </a:solidFill>
              </a:rPr>
              <a:t> zasahuje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973138" y="908720"/>
            <a:ext cx="5138738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4" eaLnBrk="1" hangingPunct="1">
              <a:lnSpc>
                <a:spcPct val="130000"/>
              </a:lnSpc>
            </a:pPr>
            <a:r>
              <a:rPr lang="cs-CZ" altLang="cs-CZ" sz="2800" b="1" i="0">
                <a:solidFill>
                  <a:srgbClr val="17385F"/>
                </a:solidFill>
              </a:rPr>
              <a:t>Smokeman</a:t>
            </a:r>
          </a:p>
          <a:p>
            <a:pPr lvl="4" eaLnBrk="1" hangingPunct="1">
              <a:lnSpc>
                <a:spcPct val="130000"/>
              </a:lnSpc>
            </a:pPr>
            <a:r>
              <a:rPr lang="cs-CZ" altLang="cs-CZ" sz="2800" b="1" i="0">
                <a:solidFill>
                  <a:srgbClr val="17385F"/>
                </a:solidFill>
              </a:rPr>
              <a:t>George Bruciatore</a:t>
            </a:r>
          </a:p>
        </p:txBody>
      </p:sp>
      <p:pic>
        <p:nvPicPr>
          <p:cNvPr id="10242" name="Picture 2" descr="V:\Měření - zkušebna\SMOKEMAN\2015_04_23_Den Země Frýdek Místek\DSC094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00158"/>
            <a:ext cx="4545143" cy="30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" descr="cid:image005.jpg@01D593E7.6010F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0"/>
            <a:ext cx="4355976" cy="549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3933056"/>
            <a:ext cx="1291952" cy="233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0A73DDA-2346-44A6-84D5-DFD4982A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8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05E1CCE-2C4D-476E-BCC2-4239E97F0B79}"/>
              </a:ext>
            </a:extLst>
          </p:cNvPr>
          <p:cNvSpPr txBox="1"/>
          <p:nvPr/>
        </p:nvSpPr>
        <p:spPr>
          <a:xfrm>
            <a:off x="221079" y="2057948"/>
            <a:ext cx="60564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</a:rPr>
              <a:t>Komiksy, omalovánky, desatero, pexeso příručky: </a:t>
            </a:r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https://www.populair.sk/en/document-categories</a:t>
            </a:r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</a:rPr>
              <a:t>Kampaň o správném topení – 11 videí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905E1CCE-2C4D-476E-BCC2-4239E97F0B79}"/>
              </a:ext>
            </a:extLst>
          </p:cNvPr>
          <p:cNvSpPr txBox="1"/>
          <p:nvPr/>
        </p:nvSpPr>
        <p:spPr>
          <a:xfrm>
            <a:off x="179512" y="980728"/>
            <a:ext cx="6574900" cy="107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C.4-1 Celostátní informační kampaň v ČR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6526" y="0"/>
            <a:ext cx="1847717" cy="304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6991" y="3212976"/>
            <a:ext cx="1786788" cy="32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0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0A73DDA-2346-44A6-84D5-DFD4982A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9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18" r="16162" b="5028"/>
          <a:stretch/>
        </p:blipFill>
        <p:spPr bwMode="auto">
          <a:xfrm>
            <a:off x="3293857" y="31998"/>
            <a:ext cx="5868144" cy="66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221</Words>
  <Application>Microsoft Office PowerPoint</Application>
  <PresentationFormat>Předvádění na obrazovce (4:3)</PresentationFormat>
  <Paragraphs>55</Paragraphs>
  <Slides>31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kotel více než krabice do které se dodává palivo?</dc:title>
  <dc:creator>Petr</dc:creator>
  <cp:lastModifiedBy>SMOKEMAN</cp:lastModifiedBy>
  <cp:revision>296</cp:revision>
  <dcterms:created xsi:type="dcterms:W3CDTF">2012-05-17T09:18:02Z</dcterms:created>
  <dcterms:modified xsi:type="dcterms:W3CDTF">2021-08-31T08:01:34Z</dcterms:modified>
</cp:coreProperties>
</file>