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7" r:id="rId2"/>
    <p:sldId id="285" r:id="rId3"/>
    <p:sldId id="287" r:id="rId4"/>
    <p:sldId id="288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58" r:id="rId14"/>
    <p:sldId id="270" r:id="rId15"/>
  </p:sldIdLst>
  <p:sldSz cx="12192000" cy="6858000"/>
  <p:notesSz cx="6670675" cy="9929813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6B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2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26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quarter" idx="1"/>
          </p:nvPr>
        </p:nvSpPr>
        <p:spPr>
          <a:xfrm>
            <a:off x="3778505" y="0"/>
            <a:ext cx="2890626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AC0A6-2080-417B-A894-81C26020C5AD}" type="datetimeFigureOut">
              <a:rPr lang="sk-SK" smtClean="0"/>
              <a:t>3.9.2021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890626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3"/>
          </p:nvPr>
        </p:nvSpPr>
        <p:spPr>
          <a:xfrm>
            <a:off x="3778505" y="9431600"/>
            <a:ext cx="2890626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C64335-0BC1-41CC-A2E7-BAD96BFD26A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828204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26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778505" y="0"/>
            <a:ext cx="2890626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87EA87-A9C5-4751-9EC9-A80924E86E50}" type="datetimeFigureOut">
              <a:rPr lang="sk-SK" smtClean="0"/>
              <a:t>3.9.2021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67068" y="4778722"/>
            <a:ext cx="533654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890626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778505" y="9431600"/>
            <a:ext cx="2890626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A2E8A1-F1FD-44A5-AE03-0E1CBD2E98C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95269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2E8A1-F1FD-44A5-AE03-0E1CBD2E98C9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207774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2E8A1-F1FD-44A5-AE03-0E1CBD2E98C9}" type="slidenum">
              <a:rPr lang="sk-SK" smtClean="0"/>
              <a:t>10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920156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2E8A1-F1FD-44A5-AE03-0E1CBD2E98C9}" type="slidenum">
              <a:rPr lang="sk-SK" smtClean="0"/>
              <a:t>11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938674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2E8A1-F1FD-44A5-AE03-0E1CBD2E98C9}" type="slidenum">
              <a:rPr lang="sk-SK" smtClean="0"/>
              <a:t>12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001170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2E8A1-F1FD-44A5-AE03-0E1CBD2E98C9}" type="slidenum">
              <a:rPr lang="sk-SK" smtClean="0"/>
              <a:t>13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551716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2E8A1-F1FD-44A5-AE03-0E1CBD2E98C9}" type="slidenum">
              <a:rPr lang="sk-SK" smtClean="0"/>
              <a:t>14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72105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2E8A1-F1FD-44A5-AE03-0E1CBD2E98C9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18097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2E8A1-F1FD-44A5-AE03-0E1CBD2E98C9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308337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2E8A1-F1FD-44A5-AE03-0E1CBD2E98C9}" type="slidenum">
              <a:rPr lang="sk-SK" smtClean="0"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168521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2E8A1-F1FD-44A5-AE03-0E1CBD2E98C9}" type="slidenum">
              <a:rPr lang="sk-SK" smtClean="0"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7627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2E8A1-F1FD-44A5-AE03-0E1CBD2E98C9}" type="slidenum">
              <a:rPr lang="sk-SK" smtClean="0"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212769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2E8A1-F1FD-44A5-AE03-0E1CBD2E98C9}" type="slidenum">
              <a:rPr lang="sk-SK" smtClean="0"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867181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2E8A1-F1FD-44A5-AE03-0E1CBD2E98C9}" type="slidenum">
              <a:rPr lang="sk-SK" smtClean="0"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735263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2E8A1-F1FD-44A5-AE03-0E1CBD2E98C9}" type="slidenum">
              <a:rPr lang="sk-SK" smtClean="0"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50137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11. 12. 2019</a:t>
            </a: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Predstavenie SAŽP</a:t>
            </a: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0915-22B9-4D79-BB5D-B7EB349F67F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69075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11. 12. 2019</a:t>
            </a: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Predstavenie SAŽP</a:t>
            </a: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0915-22B9-4D79-BB5D-B7EB349F67F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5771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11. 12. 2019</a:t>
            </a: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Predstavenie SAŽP</a:t>
            </a: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0915-22B9-4D79-BB5D-B7EB349F67F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0053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11. 12. 2019</a:t>
            </a: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Predstavenie SAŽP</a:t>
            </a: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0915-22B9-4D79-BB5D-B7EB349F67F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74267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11. 12. 2019</a:t>
            </a: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Predstavenie SAŽP</a:t>
            </a: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0915-22B9-4D79-BB5D-B7EB349F67F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85694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11. 12. 2019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Predstavenie SAŽP</a:t>
            </a:r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0915-22B9-4D79-BB5D-B7EB349F67F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71740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11. 12. 2019</a:t>
            </a:r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Predstavenie SAŽP</a:t>
            </a:r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0915-22B9-4D79-BB5D-B7EB349F67F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73206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11. 12. 2019</a:t>
            </a:r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Predstavenie SAŽP</a:t>
            </a:r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0915-22B9-4D79-BB5D-B7EB349F67F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25727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11. 12. 2019</a:t>
            </a:r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Predstavenie SAŽP</a:t>
            </a:r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0915-22B9-4D79-BB5D-B7EB349F67F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07317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11. 12. 2019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Predstavenie SAŽP</a:t>
            </a:r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0915-22B9-4D79-BB5D-B7EB349F67F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82263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k-SK" smtClean="0"/>
              <a:t>11. 12. 2019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Predstavenie SAŽP</a:t>
            </a:r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70915-22B9-4D79-BB5D-B7EB349F67F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43517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k-SK" smtClean="0"/>
              <a:t>11. 12. 2019</a:t>
            </a: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k-SK" smtClean="0"/>
              <a:t>Predstavenie SAŽP</a:t>
            </a: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70915-22B9-4D79-BB5D-B7EB349F67F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8771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3999" y="6075948"/>
            <a:ext cx="9144000" cy="445168"/>
          </a:xfrm>
          <a:noFill/>
          <a:ln>
            <a:noFill/>
          </a:ln>
        </p:spPr>
        <p:txBody>
          <a:bodyPr/>
          <a:lstStyle/>
          <a:p>
            <a:r>
              <a:rPr lang="sk-SK" b="1" dirty="0" smtClean="0">
                <a:solidFill>
                  <a:srgbClr val="326B77"/>
                </a:solidFill>
                <a:latin typeface="Raleway" panose="020B0503030101060003" pitchFamily="34" charset="-18"/>
              </a:rPr>
              <a:t>www.sazp.sk</a:t>
            </a:r>
            <a:endParaRPr lang="sk-SK" b="1" dirty="0">
              <a:solidFill>
                <a:srgbClr val="326B77"/>
              </a:solidFill>
              <a:latin typeface="Raleway" panose="020B0503030101060003" pitchFamily="34" charset="-18"/>
            </a:endParaRP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6752" y="739676"/>
            <a:ext cx="3098494" cy="1908000"/>
          </a:xfrm>
          <a:prstGeom prst="rect">
            <a:avLst/>
          </a:prstGeom>
        </p:spPr>
      </p:pic>
      <p:sp>
        <p:nvSpPr>
          <p:cNvPr id="11" name="Nadpis 7"/>
          <p:cNvSpPr txBox="1">
            <a:spLocks/>
          </p:cNvSpPr>
          <p:nvPr/>
        </p:nvSpPr>
        <p:spPr bwMode="auto">
          <a:xfrm>
            <a:off x="695999" y="2647675"/>
            <a:ext cx="10800000" cy="2978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eaLnBrk="1" hangingPunct="1">
              <a:defRPr/>
            </a:pPr>
            <a:endParaRPr lang="sk-SK" sz="2400" b="1" cap="all" dirty="0" smtClean="0">
              <a:solidFill>
                <a:schemeClr val="tx1">
                  <a:lumMod val="65000"/>
                  <a:lumOff val="35000"/>
                </a:schemeClr>
              </a:solidFill>
              <a:latin typeface="Raleway" panose="020B0503030101060003" pitchFamily="34" charset="-18"/>
            </a:endParaRPr>
          </a:p>
          <a:p>
            <a:pPr eaLnBrk="1" hangingPunct="1">
              <a:defRPr/>
            </a:pPr>
            <a:r>
              <a:rPr lang="sk-SK" sz="3200" b="1" dirty="0" smtClean="0">
                <a:solidFill>
                  <a:srgbClr val="326B77"/>
                </a:solidFill>
                <a:latin typeface="Raleway" panose="020B0503030101060003" pitchFamily="34" charset="-18"/>
              </a:rPr>
              <a:t>Výzva </a:t>
            </a:r>
            <a:r>
              <a:rPr lang="sk-SK" sz="3200" b="1" dirty="0">
                <a:solidFill>
                  <a:srgbClr val="326B77"/>
                </a:solidFill>
                <a:latin typeface="Raleway" panose="020B0503030101060003" pitchFamily="34" charset="-18"/>
              </a:rPr>
              <a:t>č. 55 na predkladanie </a:t>
            </a:r>
            <a:r>
              <a:rPr lang="sk-SK" sz="3200" b="1" dirty="0" err="1">
                <a:solidFill>
                  <a:srgbClr val="326B77"/>
                </a:solidFill>
                <a:latin typeface="Raleway" panose="020B0503030101060003" pitchFamily="34" charset="-18"/>
              </a:rPr>
              <a:t>ŽoNFP</a:t>
            </a:r>
            <a:r>
              <a:rPr lang="sk-SK" sz="3200" b="1" dirty="0">
                <a:solidFill>
                  <a:srgbClr val="326B77"/>
                </a:solidFill>
                <a:latin typeface="Raleway" panose="020B0503030101060003" pitchFamily="34" charset="-18"/>
              </a:rPr>
              <a:t> </a:t>
            </a:r>
            <a:r>
              <a:rPr lang="sk-SK" sz="3200" b="1" dirty="0" smtClean="0">
                <a:solidFill>
                  <a:srgbClr val="326B77"/>
                </a:solidFill>
                <a:latin typeface="Raleway" panose="020B0503030101060003" pitchFamily="34" charset="-18"/>
              </a:rPr>
              <a:t> zameraná na náhradu </a:t>
            </a:r>
            <a:r>
              <a:rPr lang="sk-SK" sz="3200" b="1" dirty="0">
                <a:solidFill>
                  <a:srgbClr val="326B77"/>
                </a:solidFill>
                <a:latin typeface="Raleway" panose="020B0503030101060003" pitchFamily="34" charset="-18"/>
              </a:rPr>
              <a:t>zastaraných spaľovacích zariadení v domácnostiach za </a:t>
            </a:r>
            <a:r>
              <a:rPr lang="sk-SK" sz="3200" b="1" dirty="0" err="1">
                <a:solidFill>
                  <a:srgbClr val="326B77"/>
                </a:solidFill>
                <a:latin typeface="Raleway" panose="020B0503030101060003" pitchFamily="34" charset="-18"/>
              </a:rPr>
              <a:t>nízkoemisné</a:t>
            </a:r>
            <a:r>
              <a:rPr lang="sk-SK" sz="3200" b="1" dirty="0">
                <a:solidFill>
                  <a:srgbClr val="326B77"/>
                </a:solidFill>
                <a:latin typeface="Raleway" panose="020B0503030101060003" pitchFamily="34" charset="-18"/>
              </a:rPr>
              <a:t> </a:t>
            </a:r>
            <a:r>
              <a:rPr lang="sk-SK" sz="3200" b="1" dirty="0" smtClean="0">
                <a:solidFill>
                  <a:srgbClr val="326B77"/>
                </a:solidFill>
                <a:latin typeface="Raleway" panose="020B0503030101060003" pitchFamily="34" charset="-18"/>
              </a:rPr>
              <a:t>(</a:t>
            </a:r>
            <a:r>
              <a:rPr lang="sk-SK" sz="3200" b="1" dirty="0">
                <a:solidFill>
                  <a:srgbClr val="326B77"/>
                </a:solidFill>
                <a:latin typeface="Raleway" panose="020B0503030101060003" pitchFamily="34" charset="-18"/>
              </a:rPr>
              <a:t>s výnimkou OZE</a:t>
            </a:r>
            <a:r>
              <a:rPr lang="sk-SK" sz="3200" b="1" dirty="0" smtClean="0">
                <a:solidFill>
                  <a:srgbClr val="326B77"/>
                </a:solidFill>
                <a:latin typeface="Raleway" panose="020B0503030101060003" pitchFamily="34" charset="-18"/>
              </a:rPr>
              <a:t>)</a:t>
            </a:r>
          </a:p>
          <a:p>
            <a:pPr eaLnBrk="1" hangingPunct="1">
              <a:defRPr/>
            </a:pPr>
            <a:endParaRPr lang="sk-SK" sz="3200" b="1" dirty="0" smtClean="0">
              <a:solidFill>
                <a:srgbClr val="326B77"/>
              </a:solidFill>
              <a:latin typeface="Raleway" panose="020B0503030101060003" pitchFamily="34" charset="-18"/>
            </a:endParaRPr>
          </a:p>
          <a:p>
            <a:pPr eaLnBrk="1" hangingPunct="1">
              <a:defRPr/>
            </a:pPr>
            <a:r>
              <a:rPr lang="sk-SK" sz="3200" b="1" cap="all" dirty="0" smtClean="0">
                <a:solidFill>
                  <a:srgbClr val="326B77"/>
                </a:solidFill>
                <a:latin typeface="Raleway" panose="020B0503030101060003" pitchFamily="34" charset="-18"/>
              </a:rPr>
              <a:t>P</a:t>
            </a:r>
            <a:r>
              <a:rPr lang="sk-SK" sz="3200" b="1" dirty="0" smtClean="0">
                <a:solidFill>
                  <a:srgbClr val="326B77"/>
                </a:solidFill>
                <a:latin typeface="Raleway" panose="020B0503030101060003" pitchFamily="34" charset="-18"/>
              </a:rPr>
              <a:t>rojekt „</a:t>
            </a:r>
            <a:r>
              <a:rPr lang="en-US" sz="3200" b="1" dirty="0" err="1">
                <a:solidFill>
                  <a:srgbClr val="326B77"/>
                </a:solidFill>
                <a:latin typeface="Raleway" panose="020B0503030101060003" pitchFamily="34" charset="-18"/>
              </a:rPr>
              <a:t>Výmena</a:t>
            </a:r>
            <a:r>
              <a:rPr lang="en-US" sz="3200" b="1" dirty="0">
                <a:solidFill>
                  <a:srgbClr val="326B77"/>
                </a:solidFill>
                <a:latin typeface="Raleway" panose="020B0503030101060003" pitchFamily="34" charset="-18"/>
              </a:rPr>
              <a:t> </a:t>
            </a:r>
            <a:r>
              <a:rPr lang="en-US" sz="3200" b="1" dirty="0" err="1">
                <a:solidFill>
                  <a:srgbClr val="326B77"/>
                </a:solidFill>
                <a:latin typeface="Raleway" panose="020B0503030101060003" pitchFamily="34" charset="-18"/>
              </a:rPr>
              <a:t>kotlov</a:t>
            </a:r>
            <a:r>
              <a:rPr lang="en-US" sz="3200" b="1" dirty="0">
                <a:solidFill>
                  <a:srgbClr val="326B77"/>
                </a:solidFill>
                <a:latin typeface="Raleway" panose="020B0503030101060003" pitchFamily="34" charset="-18"/>
              </a:rPr>
              <a:t> v </a:t>
            </a:r>
            <a:r>
              <a:rPr lang="en-US" sz="3200" b="1" dirty="0" err="1">
                <a:solidFill>
                  <a:srgbClr val="326B77"/>
                </a:solidFill>
                <a:latin typeface="Raleway" panose="020B0503030101060003" pitchFamily="34" charset="-18"/>
              </a:rPr>
              <a:t>domácnostiach</a:t>
            </a:r>
            <a:r>
              <a:rPr lang="en-US" sz="3200" b="1" dirty="0">
                <a:solidFill>
                  <a:srgbClr val="326B77"/>
                </a:solidFill>
                <a:latin typeface="Raleway" panose="020B0503030101060003" pitchFamily="34" charset="-18"/>
              </a:rPr>
              <a:t> pre </a:t>
            </a:r>
            <a:r>
              <a:rPr lang="en-US" sz="3200" b="1" dirty="0" err="1">
                <a:solidFill>
                  <a:srgbClr val="326B77"/>
                </a:solidFill>
                <a:latin typeface="Raleway" panose="020B0503030101060003" pitchFamily="34" charset="-18"/>
              </a:rPr>
              <a:t>lepšie</a:t>
            </a:r>
            <a:r>
              <a:rPr lang="en-US" sz="3200" b="1" dirty="0">
                <a:solidFill>
                  <a:srgbClr val="326B77"/>
                </a:solidFill>
                <a:latin typeface="Raleway" panose="020B0503030101060003" pitchFamily="34" charset="-18"/>
              </a:rPr>
              <a:t> </a:t>
            </a:r>
            <a:r>
              <a:rPr lang="en-US" sz="3200" b="1" dirty="0" err="1" smtClean="0">
                <a:solidFill>
                  <a:srgbClr val="326B77"/>
                </a:solidFill>
                <a:latin typeface="Raleway" panose="020B0503030101060003" pitchFamily="34" charset="-18"/>
              </a:rPr>
              <a:t>ovzdušie</a:t>
            </a:r>
            <a:r>
              <a:rPr lang="sk-SK" sz="3200" b="1" dirty="0" smtClean="0">
                <a:solidFill>
                  <a:srgbClr val="326B77"/>
                </a:solidFill>
                <a:latin typeface="Raleway" panose="020B0503030101060003" pitchFamily="34" charset="-18"/>
              </a:rPr>
              <a:t>“</a:t>
            </a:r>
            <a:endParaRPr lang="sk-SK" sz="3200" b="1" dirty="0">
              <a:solidFill>
                <a:srgbClr val="326B77"/>
              </a:solidFill>
              <a:latin typeface="Raleway" panose="020B0503030101060003" pitchFamily="34" charset="-18"/>
            </a:endParaRPr>
          </a:p>
          <a:p>
            <a:pPr eaLnBrk="1" hangingPunct="1">
              <a:defRPr/>
            </a:pPr>
            <a:endParaRPr lang="sk-SK" sz="2400" b="1" cap="all" dirty="0" smtClean="0">
              <a:solidFill>
                <a:schemeClr val="tx1">
                  <a:lumMod val="65000"/>
                  <a:lumOff val="35000"/>
                </a:schemeClr>
              </a:solidFill>
              <a:latin typeface="Raleway" panose="020B0503030101060003" pitchFamily="34" charset="-18"/>
            </a:endParaRPr>
          </a:p>
          <a:p>
            <a:pPr eaLnBrk="1" hangingPunct="1">
              <a:defRPr/>
            </a:pPr>
            <a:r>
              <a:rPr lang="sk-SK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Raleway" panose="020B0503030101060003" pitchFamily="34" charset="-18"/>
              </a:rPr>
              <a:t>Ing. Adam Stano</a:t>
            </a:r>
          </a:p>
        </p:txBody>
      </p:sp>
    </p:spTree>
    <p:extLst>
      <p:ext uri="{BB962C8B-B14F-4D97-AF65-F5344CB8AC3E}">
        <p14:creationId xmlns:p14="http://schemas.microsoft.com/office/powerpoint/2010/main" val="9259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7"/>
          <p:cNvSpPr txBox="1">
            <a:spLocks/>
          </p:cNvSpPr>
          <p:nvPr/>
        </p:nvSpPr>
        <p:spPr bwMode="auto">
          <a:xfrm>
            <a:off x="1106186" y="520044"/>
            <a:ext cx="9461046" cy="1710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defRPr/>
            </a:pPr>
            <a:r>
              <a:rPr lang="sk-SK" sz="3600" b="1" cap="all" dirty="0" smtClean="0">
                <a:solidFill>
                  <a:srgbClr val="326B77"/>
                </a:solidFill>
                <a:latin typeface="Raleway" panose="020B0503030101060003" pitchFamily="34" charset="-18"/>
              </a:rPr>
              <a:t>Výhody </a:t>
            </a:r>
            <a:r>
              <a:rPr lang="sk-SK" sz="3600" b="1" cap="all" dirty="0">
                <a:solidFill>
                  <a:srgbClr val="326B77"/>
                </a:solidFill>
                <a:latin typeface="Raleway" panose="020B0503030101060003" pitchFamily="34" charset="-18"/>
              </a:rPr>
              <a:t>plynového kondenzačného vykurovacieho systému</a:t>
            </a:r>
          </a:p>
        </p:txBody>
      </p:sp>
      <p:pic>
        <p:nvPicPr>
          <p:cNvPr id="9" name="Picture 5" descr="logotyp-SAZP-2015-b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7232" y="116364"/>
            <a:ext cx="1552575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Rovná spojnica 10"/>
          <p:cNvCxnSpPr/>
          <p:nvPr/>
        </p:nvCxnSpPr>
        <p:spPr>
          <a:xfrm>
            <a:off x="-164757" y="7269677"/>
            <a:ext cx="12192000" cy="0"/>
          </a:xfrm>
          <a:prstGeom prst="line">
            <a:avLst/>
          </a:prstGeom>
          <a:ln w="19050">
            <a:solidFill>
              <a:srgbClr val="326B77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ĺžnik 9"/>
          <p:cNvSpPr/>
          <p:nvPr/>
        </p:nvSpPr>
        <p:spPr>
          <a:xfrm>
            <a:off x="621860" y="2114884"/>
            <a:ext cx="1080000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moderné ekologické zariadenie s ohľadom na </a:t>
            </a:r>
            <a:r>
              <a:rPr lang="sk-SK" sz="2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šetrnosť životného prostredia </a:t>
            </a:r>
            <a:r>
              <a:rPr lang="sk-SK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 minimálnou až takmer žiadnou produkciou emisií,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2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vysoká účinnosť </a:t>
            </a:r>
            <a:r>
              <a:rPr lang="sk-SK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vykurovacieho systému,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2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komfortná obsluha</a:t>
            </a:r>
            <a:r>
              <a:rPr lang="sk-SK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/možnosť regulácie (</a:t>
            </a:r>
            <a:r>
              <a:rPr lang="sk-SK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smartfón</a:t>
            </a:r>
            <a:r>
              <a:rPr lang="sk-SK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),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2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okamžitá príprava teplej vody </a:t>
            </a:r>
            <a:r>
              <a:rPr lang="sk-SK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bez nutnosti zásobníka teplej vody,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sk-SK" sz="2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komfortná inštalácia </a:t>
            </a:r>
            <a:r>
              <a:rPr lang="sk-SK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vykurovacieho systému bez nutnosti zabezpečenia priestorov (kotolňa a skladové priestory pre palivo</a:t>
            </a:r>
            <a:r>
              <a:rPr lang="sk-SK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sk-SK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66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7"/>
          <p:cNvSpPr txBox="1">
            <a:spLocks/>
          </p:cNvSpPr>
          <p:nvPr/>
        </p:nvSpPr>
        <p:spPr bwMode="auto">
          <a:xfrm>
            <a:off x="1106186" y="520044"/>
            <a:ext cx="9461046" cy="1710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defRPr/>
            </a:pPr>
            <a:r>
              <a:rPr lang="sk-SK" sz="3600" b="1" cap="all" dirty="0" smtClean="0">
                <a:solidFill>
                  <a:srgbClr val="326B77"/>
                </a:solidFill>
                <a:latin typeface="Raleway" panose="020B0503030101060003" pitchFamily="34" charset="-18"/>
              </a:rPr>
              <a:t>Nevýhody </a:t>
            </a:r>
            <a:r>
              <a:rPr lang="sk-SK" sz="3600" b="1" cap="all" dirty="0">
                <a:solidFill>
                  <a:srgbClr val="326B77"/>
                </a:solidFill>
                <a:latin typeface="Raleway" panose="020B0503030101060003" pitchFamily="34" charset="-18"/>
              </a:rPr>
              <a:t>vykurovacieho systému na tuhé palivo </a:t>
            </a:r>
          </a:p>
        </p:txBody>
      </p:sp>
      <p:pic>
        <p:nvPicPr>
          <p:cNvPr id="9" name="Picture 5" descr="logotyp-SAZP-2015-b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7232" y="116364"/>
            <a:ext cx="1552575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Rovná spojnica 10"/>
          <p:cNvCxnSpPr/>
          <p:nvPr/>
        </p:nvCxnSpPr>
        <p:spPr>
          <a:xfrm>
            <a:off x="-164757" y="7269677"/>
            <a:ext cx="12192000" cy="0"/>
          </a:xfrm>
          <a:prstGeom prst="line">
            <a:avLst/>
          </a:prstGeom>
          <a:ln w="19050">
            <a:solidFill>
              <a:srgbClr val="326B77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ĺžnik 9"/>
          <p:cNvSpPr/>
          <p:nvPr/>
        </p:nvSpPr>
        <p:spPr>
          <a:xfrm>
            <a:off x="621860" y="2114884"/>
            <a:ext cx="10800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2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nekomfortná </a:t>
            </a:r>
            <a:r>
              <a:rPr lang="sk-SK" sz="2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prevádzka vykurovacieho systému - potreba neustálej manuálnej obsluhy a prevádzky zdroja tepla pre zabezpečenie vykurovania a teplej vody (ochladenie priestorov),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2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nižšia účinnosť,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2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vysoká produkcia </a:t>
            </a:r>
            <a:r>
              <a:rPr lang="sk-SK" sz="280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vysokoškodlivých</a:t>
            </a:r>
            <a:r>
              <a:rPr lang="sk-SK" sz="2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tuhých častíc a emisií do ovzdušia, prašnosť a nešetrnosť voči životnému prostrediu,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2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potreba zabezpečenia kotolne a priestorov pre tuhé palivo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sk-SK" sz="2800" dirty="0" smtClean="0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95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7"/>
          <p:cNvSpPr txBox="1">
            <a:spLocks/>
          </p:cNvSpPr>
          <p:nvPr/>
        </p:nvSpPr>
        <p:spPr bwMode="auto">
          <a:xfrm>
            <a:off x="1106186" y="520044"/>
            <a:ext cx="9461046" cy="1710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defRPr/>
            </a:pPr>
            <a:r>
              <a:rPr lang="sk-SK" sz="3600" b="1" cap="all" dirty="0" smtClean="0">
                <a:solidFill>
                  <a:srgbClr val="326B77"/>
                </a:solidFill>
                <a:latin typeface="Raleway" panose="020B0503030101060003" pitchFamily="34" charset="-18"/>
              </a:rPr>
              <a:t>Porovnanie </a:t>
            </a:r>
            <a:r>
              <a:rPr lang="sk-SK" sz="3600" b="1" cap="all" dirty="0">
                <a:solidFill>
                  <a:srgbClr val="326B77"/>
                </a:solidFill>
                <a:latin typeface="Raleway" panose="020B0503030101060003" pitchFamily="34" charset="-18"/>
              </a:rPr>
              <a:t>účinnosti plynového kotla a kotla na tuhé palivo </a:t>
            </a:r>
          </a:p>
        </p:txBody>
      </p:sp>
      <p:pic>
        <p:nvPicPr>
          <p:cNvPr id="9" name="Picture 5" descr="logotyp-SAZP-2015-b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7232" y="116364"/>
            <a:ext cx="1552575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Rovná spojnica 10"/>
          <p:cNvCxnSpPr/>
          <p:nvPr/>
        </p:nvCxnSpPr>
        <p:spPr>
          <a:xfrm>
            <a:off x="-164757" y="7269677"/>
            <a:ext cx="12192000" cy="0"/>
          </a:xfrm>
          <a:prstGeom prst="line">
            <a:avLst/>
          </a:prstGeom>
          <a:ln w="19050">
            <a:solidFill>
              <a:srgbClr val="326B77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ĺžnik 9"/>
          <p:cNvSpPr/>
          <p:nvPr/>
        </p:nvSpPr>
        <p:spPr>
          <a:xfrm>
            <a:off x="621860" y="2114884"/>
            <a:ext cx="10800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sk-SK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Najdôležitejším technickým faktorom pri výbere vykurovacieho systému je účinnosť zdroja tepla, ktorý má najvýznamnejší vplyv na efektivitu a hospodárnosť zabezpečenia vykurovania pri maximálnom využití zdroja a paliva vykurovania. </a:t>
            </a:r>
          </a:p>
          <a:p>
            <a:pPr algn="just">
              <a:lnSpc>
                <a:spcPct val="150000"/>
              </a:lnSpc>
            </a:pPr>
            <a:r>
              <a:rPr lang="sk-SK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Účinnosť vykurovacieho systému na tuhé palivo je približne 85 %, pričom </a:t>
            </a:r>
            <a:r>
              <a:rPr lang="sk-SK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účinnosť vykurovania plynovým kondenzačným kotlom je 97 %.</a:t>
            </a:r>
            <a:r>
              <a:rPr lang="sk-SK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0276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7"/>
          <p:cNvSpPr txBox="1">
            <a:spLocks/>
          </p:cNvSpPr>
          <p:nvPr/>
        </p:nvSpPr>
        <p:spPr bwMode="auto">
          <a:xfrm>
            <a:off x="1256381" y="475933"/>
            <a:ext cx="9679238" cy="1215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defRPr/>
            </a:pPr>
            <a:r>
              <a:rPr lang="sk-SK" sz="3600" b="1" cap="all" dirty="0" smtClean="0">
                <a:solidFill>
                  <a:srgbClr val="326B77"/>
                </a:solidFill>
                <a:latin typeface="Raleway" panose="020B0503030101060003" pitchFamily="34" charset="-18"/>
              </a:rPr>
              <a:t>Návrh </a:t>
            </a:r>
            <a:r>
              <a:rPr lang="sk-SK" sz="3600" b="1" cap="all" dirty="0">
                <a:solidFill>
                  <a:srgbClr val="326B77"/>
                </a:solidFill>
                <a:latin typeface="Raleway" panose="020B0503030101060003" pitchFamily="34" charset="-18"/>
              </a:rPr>
              <a:t>riešenia </a:t>
            </a:r>
            <a:r>
              <a:rPr lang="sk-SK" sz="3600" b="1" cap="all" dirty="0" smtClean="0">
                <a:solidFill>
                  <a:srgbClr val="326B77"/>
                </a:solidFill>
                <a:latin typeface="Raleway" panose="020B0503030101060003" pitchFamily="34" charset="-18"/>
              </a:rPr>
              <a:t>IS</a:t>
            </a:r>
            <a:endParaRPr lang="sk-SK" sz="3600" b="1" cap="all" dirty="0">
              <a:solidFill>
                <a:srgbClr val="326B77"/>
              </a:solidFill>
              <a:latin typeface="Raleway" panose="020B0503030101060003" pitchFamily="34" charset="-18"/>
            </a:endParaRPr>
          </a:p>
        </p:txBody>
      </p:sp>
      <p:pic>
        <p:nvPicPr>
          <p:cNvPr id="9" name="Picture 5" descr="logotyp-SAZP-2015-b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7232" y="116364"/>
            <a:ext cx="1552575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Rovná spojnica 10"/>
          <p:cNvCxnSpPr/>
          <p:nvPr/>
        </p:nvCxnSpPr>
        <p:spPr>
          <a:xfrm>
            <a:off x="-164757" y="7269677"/>
            <a:ext cx="12192000" cy="0"/>
          </a:xfrm>
          <a:prstGeom prst="line">
            <a:avLst/>
          </a:prstGeom>
          <a:ln w="19050">
            <a:solidFill>
              <a:srgbClr val="326B77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ĺžnik 9"/>
          <p:cNvSpPr/>
          <p:nvPr/>
        </p:nvSpPr>
        <p:spPr>
          <a:xfrm>
            <a:off x="696000" y="1622164"/>
            <a:ext cx="10800000" cy="37087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sk-SK" sz="2000" spc="3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SAŽP ako realizátor projektu je zodpovedný za manažment predkladaných žiadostí o poskytnutie </a:t>
            </a:r>
            <a:r>
              <a:rPr lang="sk-SK" sz="2000" spc="3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príspevkov </a:t>
            </a:r>
            <a:r>
              <a:rPr lang="sk-SK" sz="2000" spc="3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výmenu pôvodných kotlov na tuhé palivo za kotle na zemný plyn</a:t>
            </a:r>
            <a:r>
              <a:rPr lang="sk-SK" sz="2000" spc="3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sk-SK" sz="2000" b="1" spc="3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Celý proces poskytovania </a:t>
            </a:r>
            <a:r>
              <a:rPr lang="sk-SK" sz="2000" b="1" spc="3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príspevkov </a:t>
            </a:r>
            <a:r>
              <a:rPr lang="sk-SK" sz="2000" b="1" spc="3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bude zabezpečený prostredníctvom </a:t>
            </a:r>
            <a:r>
              <a:rPr lang="sk-SK" sz="2000" b="1" spc="3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vybudovaného </a:t>
            </a:r>
            <a:r>
              <a:rPr lang="sk-SK" sz="2000" b="1" spc="3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IS, ktorý bude slúžiť na:</a:t>
            </a:r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sk-SK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Vytvorenie </a:t>
            </a: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žiadosti o </a:t>
            </a:r>
            <a:r>
              <a:rPr lang="sk-SK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príspevok</a:t>
            </a: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Registrácia dodávateľa</a:t>
            </a: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Uplatnenie poukážky</a:t>
            </a: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Spracovanie žiadosti o </a:t>
            </a:r>
            <a:r>
              <a:rPr lang="sk-SK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príspevok</a:t>
            </a: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Spracovanie registrácie dodávateľa</a:t>
            </a: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Tvorba reportov a monitoring</a:t>
            </a: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Spracovanie uplatnenia </a:t>
            </a:r>
            <a:r>
              <a:rPr lang="sk-SK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poukážok</a:t>
            </a: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46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7"/>
          <p:cNvSpPr txBox="1">
            <a:spLocks/>
          </p:cNvSpPr>
          <p:nvPr/>
        </p:nvSpPr>
        <p:spPr bwMode="auto">
          <a:xfrm>
            <a:off x="1256381" y="589547"/>
            <a:ext cx="9679238" cy="770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eaLnBrk="1" hangingPunct="1">
              <a:defRPr/>
            </a:pPr>
            <a:endParaRPr lang="sk-SK" sz="2400" dirty="0">
              <a:solidFill>
                <a:schemeClr val="tx1">
                  <a:lumMod val="65000"/>
                  <a:lumOff val="35000"/>
                </a:schemeClr>
              </a:solidFill>
              <a:latin typeface="Raleway" panose="020B0503030101060003" pitchFamily="34" charset="-18"/>
            </a:endParaRPr>
          </a:p>
        </p:txBody>
      </p:sp>
      <p:cxnSp>
        <p:nvCxnSpPr>
          <p:cNvPr id="11" name="Rovná spojnica 10"/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 w="19050">
            <a:solidFill>
              <a:srgbClr val="326B77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odnadpis 2"/>
          <p:cNvSpPr>
            <a:spLocks noGrp="1"/>
          </p:cNvSpPr>
          <p:nvPr>
            <p:ph type="subTitle" idx="1"/>
          </p:nvPr>
        </p:nvSpPr>
        <p:spPr>
          <a:xfrm>
            <a:off x="1828799" y="5263819"/>
            <a:ext cx="8839199" cy="445168"/>
          </a:xfrm>
          <a:noFill/>
          <a:ln>
            <a:noFill/>
          </a:ln>
        </p:spPr>
        <p:txBody>
          <a:bodyPr>
            <a:noAutofit/>
          </a:bodyPr>
          <a:lstStyle/>
          <a:p>
            <a:r>
              <a:rPr lang="sk-SK" sz="2800" b="1" dirty="0" smtClean="0">
                <a:solidFill>
                  <a:srgbClr val="326B77"/>
                </a:solidFill>
                <a:latin typeface="Raleway" panose="020B0503030101060003" pitchFamily="34" charset="-18"/>
              </a:rPr>
              <a:t>www.sazp.sk</a:t>
            </a:r>
            <a:endParaRPr lang="sk-SK" sz="2800" b="1" dirty="0">
              <a:solidFill>
                <a:srgbClr val="326B77"/>
              </a:solidFill>
              <a:latin typeface="Raleway" panose="020B0503030101060003" pitchFamily="34" charset="-18"/>
            </a:endParaRPr>
          </a:p>
        </p:txBody>
      </p:sp>
      <p:sp>
        <p:nvSpPr>
          <p:cNvPr id="14" name="Nadpis 7"/>
          <p:cNvSpPr txBox="1">
            <a:spLocks/>
          </p:cNvSpPr>
          <p:nvPr/>
        </p:nvSpPr>
        <p:spPr bwMode="auto">
          <a:xfrm>
            <a:off x="1408779" y="1536343"/>
            <a:ext cx="9679238" cy="2502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eaLnBrk="1" hangingPunct="1">
              <a:defRPr/>
            </a:pPr>
            <a:endParaRPr lang="sk-SK" sz="2400" b="1" cap="all" dirty="0" smtClean="0">
              <a:solidFill>
                <a:schemeClr val="tx1">
                  <a:lumMod val="65000"/>
                  <a:lumOff val="35000"/>
                </a:schemeClr>
              </a:solidFill>
              <a:latin typeface="Raleway" panose="020B0503030101060003" pitchFamily="34" charset="-18"/>
            </a:endParaRPr>
          </a:p>
          <a:p>
            <a:pPr eaLnBrk="1" hangingPunct="1">
              <a:defRPr/>
            </a:pPr>
            <a:r>
              <a:rPr lang="sk-SK" sz="3600" b="1" dirty="0" smtClean="0">
                <a:solidFill>
                  <a:srgbClr val="326B77"/>
                </a:solidFill>
                <a:latin typeface="Raleway" panose="020B0503030101060003" pitchFamily="34" charset="-18"/>
              </a:rPr>
              <a:t>Ďakujem za pozornosť</a:t>
            </a:r>
          </a:p>
          <a:p>
            <a:pPr eaLnBrk="1" hangingPunct="1">
              <a:defRPr/>
            </a:pPr>
            <a:endParaRPr lang="sk-SK" sz="2400" b="1" cap="all" dirty="0" smtClean="0">
              <a:solidFill>
                <a:schemeClr val="tx1">
                  <a:lumMod val="65000"/>
                  <a:lumOff val="35000"/>
                </a:schemeClr>
              </a:solidFill>
              <a:latin typeface="Raleway" panose="020B0503030101060003" pitchFamily="34" charset="-18"/>
            </a:endParaRPr>
          </a:p>
          <a:p>
            <a:pPr eaLnBrk="1" hangingPunct="1">
              <a:defRPr/>
            </a:pPr>
            <a:r>
              <a:rPr lang="sk-SK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aleway" panose="020B0503030101060003" pitchFamily="34" charset="-18"/>
              </a:rPr>
              <a:t>a</a:t>
            </a:r>
            <a:r>
              <a:rPr lang="sk-SK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Raleway" panose="020B0503030101060003" pitchFamily="34" charset="-18"/>
              </a:rPr>
              <a:t>dam.stano@sazp.sk</a:t>
            </a:r>
            <a:endParaRPr lang="sk-SK" sz="2800" dirty="0">
              <a:solidFill>
                <a:schemeClr val="tx1">
                  <a:lumMod val="65000"/>
                  <a:lumOff val="35000"/>
                </a:schemeClr>
              </a:solidFill>
              <a:latin typeface="Raleway" panose="020B0503030101060003" pitchFamily="34" charset="-18"/>
            </a:endParaRPr>
          </a:p>
        </p:txBody>
      </p:sp>
      <p:pic>
        <p:nvPicPr>
          <p:cNvPr id="13" name="Picture 5" descr="logotyp-SAZP-2015-b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7232" y="116364"/>
            <a:ext cx="1552575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951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5" descr="logotyp-SAZP-2015-b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7232" y="116364"/>
            <a:ext cx="1552575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Rovná spojnica 10"/>
          <p:cNvCxnSpPr/>
          <p:nvPr/>
        </p:nvCxnSpPr>
        <p:spPr>
          <a:xfrm>
            <a:off x="-164757" y="7269677"/>
            <a:ext cx="12192000" cy="0"/>
          </a:xfrm>
          <a:prstGeom prst="line">
            <a:avLst/>
          </a:prstGeom>
          <a:ln w="19050">
            <a:solidFill>
              <a:srgbClr val="326B77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ĺžnik 9"/>
          <p:cNvSpPr/>
          <p:nvPr/>
        </p:nvSpPr>
        <p:spPr>
          <a:xfrm>
            <a:off x="675574" y="835502"/>
            <a:ext cx="1080000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Príspevky vo forme poukážok na </a:t>
            </a:r>
            <a:r>
              <a:rPr lang="sk-SK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náhradu zastaraných spaľovacích zariadení v domácnostiach (iba rodinné domy), podmienka: zmena palivovej základne z tuhého paliva na plyn</a:t>
            </a:r>
            <a:endParaRPr lang="sk-SK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Príspevky pre domácnosti v objeme 20 000 000,- €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Sadzba 100,- €/kW, maximálny príspevok pre domácnosť 95 % alebo   2 400,- </a:t>
            </a:r>
            <a:r>
              <a:rPr lang="sk-SK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€</a:t>
            </a:r>
            <a:endParaRPr lang="sk-SK" sz="2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Podporených bude minimálne 8 500 domácnosti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Informačné strediská: Bratislava, Banská Bystrica, Žilina a Košice</a:t>
            </a:r>
          </a:p>
        </p:txBody>
      </p:sp>
    </p:spTree>
    <p:extLst>
      <p:ext uri="{BB962C8B-B14F-4D97-AF65-F5344CB8AC3E}">
        <p14:creationId xmlns:p14="http://schemas.microsoft.com/office/powerpoint/2010/main" val="224067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5" descr="logotyp-SAZP-2015-b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7232" y="116364"/>
            <a:ext cx="1552575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Rovná spojnica 10"/>
          <p:cNvCxnSpPr/>
          <p:nvPr/>
        </p:nvCxnSpPr>
        <p:spPr>
          <a:xfrm>
            <a:off x="-164757" y="7269677"/>
            <a:ext cx="12192000" cy="0"/>
          </a:xfrm>
          <a:prstGeom prst="line">
            <a:avLst/>
          </a:prstGeom>
          <a:ln w="19050">
            <a:solidFill>
              <a:srgbClr val="326B77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ĺžnik 9"/>
          <p:cNvSpPr/>
          <p:nvPr/>
        </p:nvSpPr>
        <p:spPr>
          <a:xfrm>
            <a:off x="675574" y="835502"/>
            <a:ext cx="10800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800" dirty="0" smtClean="0"/>
              <a:t>08/2021 </a:t>
            </a:r>
            <a:r>
              <a:rPr lang="sk-SK" sz="2800" dirty="0"/>
              <a:t>- </a:t>
            </a:r>
            <a:r>
              <a:rPr lang="sk-SK" sz="2800" dirty="0" smtClean="0"/>
              <a:t>schválenie </a:t>
            </a:r>
            <a:r>
              <a:rPr lang="sk-SK" sz="2800" dirty="0" err="1"/>
              <a:t>ŽoNFP</a:t>
            </a:r>
            <a:endParaRPr lang="sk-SK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800" dirty="0" smtClean="0"/>
              <a:t>09/2021 </a:t>
            </a:r>
            <a:r>
              <a:rPr lang="sk-SK" sz="2800" dirty="0"/>
              <a:t>- </a:t>
            </a:r>
            <a:r>
              <a:rPr lang="sk-SK" sz="2800" dirty="0" smtClean="0"/>
              <a:t>12/2021 </a:t>
            </a:r>
            <a:r>
              <a:rPr lang="sk-SK" sz="2800" dirty="0"/>
              <a:t>- príprava podkladov na </a:t>
            </a:r>
            <a:r>
              <a:rPr lang="sk-SK" sz="2800" dirty="0" err="1" smtClean="0"/>
              <a:t>zazmluvnenie</a:t>
            </a:r>
            <a:r>
              <a:rPr lang="sk-SK" sz="2800" dirty="0"/>
              <a:t>  zhotoviteľov/autorizovaných subjektov pre montáž zariadení, príprava podkladov pre poskytovanie žiadosti užívateľov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800" dirty="0" smtClean="0"/>
              <a:t>09/2021 </a:t>
            </a:r>
            <a:r>
              <a:rPr lang="sk-SK" sz="2800" dirty="0"/>
              <a:t>- 12/2021 - nábor zamestnancov, zaškolenie zamestnancov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800" dirty="0" smtClean="0"/>
              <a:t>01/2022 - spustenie marketingovej kampane za účelom informovania verejnosti,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800" dirty="0" smtClean="0"/>
              <a:t>02/2022 </a:t>
            </a:r>
            <a:r>
              <a:rPr lang="sk-SK" sz="2800" dirty="0"/>
              <a:t>- uzatváranie zmlúv so zhotoviteľmi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800" dirty="0" smtClean="0"/>
              <a:t>04/2022 - 09/2023 - spustenie </a:t>
            </a:r>
            <a:r>
              <a:rPr lang="sk-SK" sz="2800" dirty="0"/>
              <a:t>podávania žiadostí užívateľov, administrácia doručenej dokumentácie, vyhodnotenie žiadostí, podpis zmlúv, poskytnutie </a:t>
            </a:r>
            <a:r>
              <a:rPr lang="sk-SK" sz="2800" dirty="0" smtClean="0"/>
              <a:t>poukážok, dodávka a montáž kotlov</a:t>
            </a:r>
            <a:endParaRPr lang="sk-SK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800" dirty="0" smtClean="0"/>
              <a:t>10/2023 - </a:t>
            </a:r>
            <a:r>
              <a:rPr lang="sk-SK" sz="2800" dirty="0"/>
              <a:t>12/2023 - </a:t>
            </a:r>
            <a:r>
              <a:rPr lang="sk-SK" sz="2800" dirty="0" smtClean="0"/>
              <a:t>administratívne </a:t>
            </a:r>
            <a:r>
              <a:rPr lang="sk-SK" sz="2800" dirty="0"/>
              <a:t>a </a:t>
            </a:r>
            <a:r>
              <a:rPr lang="sk-SK" sz="2800" dirty="0" smtClean="0"/>
              <a:t>finančné ukončenie projektu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96532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5" descr="logotyp-SAZP-2015-b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7232" y="116364"/>
            <a:ext cx="1552575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Rovná spojnica 10"/>
          <p:cNvCxnSpPr/>
          <p:nvPr/>
        </p:nvCxnSpPr>
        <p:spPr>
          <a:xfrm>
            <a:off x="-164757" y="7269677"/>
            <a:ext cx="12192000" cy="0"/>
          </a:xfrm>
          <a:prstGeom prst="line">
            <a:avLst/>
          </a:prstGeom>
          <a:ln w="19050">
            <a:solidFill>
              <a:srgbClr val="326B77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ĺžnik 9"/>
          <p:cNvSpPr/>
          <p:nvPr/>
        </p:nvSpPr>
        <p:spPr>
          <a:xfrm>
            <a:off x="675574" y="835502"/>
            <a:ext cx="10800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800" dirty="0"/>
              <a:t>V roku 2018 sa podľa emisných inventúr na Slovensku vykurovanie domácností podieľalo na znečisťovaní prachovými časticami (PM</a:t>
            </a:r>
            <a:r>
              <a:rPr lang="sk-SK" sz="2800" baseline="-25000" dirty="0"/>
              <a:t>2,5</a:t>
            </a:r>
            <a:r>
              <a:rPr lang="sk-SK" sz="2800" dirty="0"/>
              <a:t>) až 74 % z celkových </a:t>
            </a:r>
            <a:r>
              <a:rPr lang="sk-SK" sz="2800" dirty="0" smtClean="0"/>
              <a:t>emisií.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2800" dirty="0"/>
              <a:t>Na Slovensku je cca 350 000 domácností, ktoré kúria tuhým </a:t>
            </a:r>
            <a:r>
              <a:rPr lang="sk-SK" sz="2800" dirty="0" smtClean="0"/>
              <a:t>palivom,  z toho je 120 </a:t>
            </a:r>
            <a:r>
              <a:rPr lang="sk-SK" sz="2800" dirty="0"/>
              <a:t>000 </a:t>
            </a:r>
            <a:r>
              <a:rPr lang="sk-SK" sz="2800" dirty="0" smtClean="0"/>
              <a:t>domácností, ktoré využívajú vykurovacie zariadenia staršie </a:t>
            </a:r>
            <a:r>
              <a:rPr lang="sk-SK" sz="2800" dirty="0"/>
              <a:t>ako 30 rokov</a:t>
            </a:r>
            <a:r>
              <a:rPr lang="sk-SK" sz="2800" dirty="0" smtClean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800" dirty="0"/>
              <a:t>Cieľom projektu  je zníženie emisií v </a:t>
            </a:r>
            <a:r>
              <a:rPr lang="pl-PL" sz="2800" dirty="0" smtClean="0"/>
              <a:t>ovzduší, a to:</a:t>
            </a:r>
          </a:p>
          <a:p>
            <a:r>
              <a:rPr lang="sk-SK" sz="2800" dirty="0" smtClean="0"/>
              <a:t>       - Zníženie </a:t>
            </a:r>
            <a:r>
              <a:rPr lang="sk-SK" sz="2800" dirty="0"/>
              <a:t>produkcie emisií NO</a:t>
            </a:r>
            <a:r>
              <a:rPr lang="sk-SK" sz="2800" baseline="-25000" dirty="0"/>
              <a:t>X</a:t>
            </a:r>
            <a:r>
              <a:rPr lang="sk-SK" sz="2800" dirty="0"/>
              <a:t> </a:t>
            </a:r>
            <a:r>
              <a:rPr lang="sk-SK" sz="1400" dirty="0" smtClean="0"/>
              <a:t>(oxidy dusíka)</a:t>
            </a:r>
            <a:r>
              <a:rPr lang="sk-SK" sz="2800" dirty="0" smtClean="0"/>
              <a:t>- </a:t>
            </a:r>
            <a:r>
              <a:rPr lang="sk-SK" sz="2800" dirty="0"/>
              <a:t>62 196 kg/rok</a:t>
            </a:r>
          </a:p>
          <a:p>
            <a:r>
              <a:rPr lang="sk-SK" sz="2800" dirty="0" smtClean="0"/>
              <a:t>       - Zníženie </a:t>
            </a:r>
            <a:r>
              <a:rPr lang="sk-SK" sz="2800" dirty="0"/>
              <a:t>produkcie emisií PM</a:t>
            </a:r>
            <a:r>
              <a:rPr lang="sk-SK" sz="2800" baseline="-25000" dirty="0"/>
              <a:t>10</a:t>
            </a:r>
            <a:r>
              <a:rPr lang="sk-SK" sz="2800" dirty="0"/>
              <a:t> </a:t>
            </a:r>
            <a:r>
              <a:rPr lang="sk-SK" sz="1400" dirty="0" smtClean="0"/>
              <a:t>(tuhé častice do 10 </a:t>
            </a:r>
            <a:r>
              <a:rPr lang="el-GR" sz="1400" dirty="0"/>
              <a:t>μ</a:t>
            </a:r>
            <a:r>
              <a:rPr lang="sk-SK" sz="1400" dirty="0" smtClean="0"/>
              <a:t>m) </a:t>
            </a:r>
            <a:r>
              <a:rPr lang="sk-SK" sz="2800" dirty="0" smtClean="0"/>
              <a:t>- </a:t>
            </a:r>
            <a:r>
              <a:rPr lang="sk-SK" sz="2800" dirty="0"/>
              <a:t>137 948 kg/rok</a:t>
            </a:r>
          </a:p>
          <a:p>
            <a:r>
              <a:rPr lang="sk-SK" sz="2800" dirty="0" smtClean="0"/>
              <a:t>       - Zníženie </a:t>
            </a:r>
            <a:r>
              <a:rPr lang="sk-SK" sz="2800" dirty="0"/>
              <a:t>produkcie emisií PM</a:t>
            </a:r>
            <a:r>
              <a:rPr lang="sk-SK" sz="2800" baseline="-25000" dirty="0"/>
              <a:t>2,5 </a:t>
            </a:r>
            <a:r>
              <a:rPr lang="sk-SK" sz="1400" dirty="0" smtClean="0"/>
              <a:t>(tuhé častice do 2,5 </a:t>
            </a:r>
            <a:r>
              <a:rPr lang="el-GR" sz="1400" dirty="0"/>
              <a:t>μ</a:t>
            </a:r>
            <a:r>
              <a:rPr lang="sk-SK" sz="1400" dirty="0" smtClean="0"/>
              <a:t>m) </a:t>
            </a:r>
            <a:r>
              <a:rPr lang="sk-SK" dirty="0" smtClean="0"/>
              <a:t>-</a:t>
            </a:r>
            <a:r>
              <a:rPr lang="sk-SK" sz="2800" dirty="0" smtClean="0"/>
              <a:t> </a:t>
            </a:r>
            <a:r>
              <a:rPr lang="sk-SK" sz="2800" dirty="0"/>
              <a:t>137 550 kg/rok</a:t>
            </a:r>
          </a:p>
          <a:p>
            <a:r>
              <a:rPr lang="sk-SK" sz="2800" dirty="0" smtClean="0"/>
              <a:t>       - Zníženie </a:t>
            </a:r>
            <a:r>
              <a:rPr lang="sk-SK" sz="2800" dirty="0"/>
              <a:t>produkcie emisií SO</a:t>
            </a:r>
            <a:r>
              <a:rPr lang="sk-SK" sz="2800" baseline="-25000" dirty="0"/>
              <a:t>2</a:t>
            </a:r>
            <a:r>
              <a:rPr lang="sk-SK" sz="2800" dirty="0"/>
              <a:t> </a:t>
            </a:r>
            <a:r>
              <a:rPr lang="sk-SK" sz="1400" dirty="0" smtClean="0"/>
              <a:t>(oxid siričitý) </a:t>
            </a:r>
            <a:r>
              <a:rPr lang="sk-SK" sz="2800" dirty="0" smtClean="0"/>
              <a:t>- </a:t>
            </a:r>
            <a:r>
              <a:rPr lang="sk-SK" sz="2800" dirty="0"/>
              <a:t>68 326 kg/rok</a:t>
            </a:r>
          </a:p>
          <a:p>
            <a:r>
              <a:rPr lang="sk-SK" sz="2800" dirty="0" smtClean="0"/>
              <a:t>       - Zníženie </a:t>
            </a:r>
            <a:r>
              <a:rPr lang="sk-SK" sz="2800" dirty="0"/>
              <a:t>produkcie emisií </a:t>
            </a:r>
            <a:r>
              <a:rPr lang="sk-SK" sz="2800" dirty="0" smtClean="0"/>
              <a:t>VOC </a:t>
            </a:r>
            <a:r>
              <a:rPr lang="sk-SK" sz="1400" dirty="0" smtClean="0"/>
              <a:t>(prchavé organické zlúčeniny) </a:t>
            </a:r>
            <a:r>
              <a:rPr lang="sk-SK" sz="2800" dirty="0"/>
              <a:t>- 696 944 kg/rok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l-PL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218807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7"/>
          <p:cNvSpPr txBox="1">
            <a:spLocks/>
          </p:cNvSpPr>
          <p:nvPr/>
        </p:nvSpPr>
        <p:spPr bwMode="auto">
          <a:xfrm>
            <a:off x="732085" y="2481981"/>
            <a:ext cx="10800000" cy="2740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defRPr/>
            </a:pPr>
            <a:r>
              <a:rPr lang="sk-SK" sz="3200" b="1" dirty="0" smtClean="0">
                <a:solidFill>
                  <a:srgbClr val="326B77"/>
                </a:solidFill>
                <a:latin typeface="Raleway" panose="020B0503030101060003" pitchFamily="34" charset="-18"/>
              </a:rPr>
              <a:t>Porovnanie </a:t>
            </a:r>
            <a:r>
              <a:rPr lang="sk-SK" sz="3200" b="1" dirty="0">
                <a:solidFill>
                  <a:srgbClr val="326B77"/>
                </a:solidFill>
                <a:latin typeface="Raleway" panose="020B0503030101060003" pitchFamily="34" charset="-18"/>
              </a:rPr>
              <a:t>vykurovacích systémov plynového kotla a kotla na </a:t>
            </a:r>
            <a:r>
              <a:rPr lang="sk-SK" sz="3200" b="1" dirty="0" smtClean="0">
                <a:solidFill>
                  <a:srgbClr val="326B77"/>
                </a:solidFill>
                <a:latin typeface="Raleway" panose="020B0503030101060003" pitchFamily="34" charset="-18"/>
              </a:rPr>
              <a:t>pevné palivo</a:t>
            </a:r>
            <a:endParaRPr lang="sk-SK" sz="3200" b="1" dirty="0">
              <a:solidFill>
                <a:srgbClr val="326B77"/>
              </a:solidFill>
              <a:latin typeface="Raleway" panose="020B0503030101060003" pitchFamily="34" charset="-18"/>
            </a:endParaRPr>
          </a:p>
          <a:p>
            <a:pPr eaLnBrk="1" hangingPunct="1">
              <a:defRPr/>
            </a:pPr>
            <a:endParaRPr lang="sk-SK" sz="2400" b="1" cap="all" dirty="0" smtClean="0">
              <a:solidFill>
                <a:schemeClr val="tx1">
                  <a:lumMod val="65000"/>
                  <a:lumOff val="35000"/>
                </a:schemeClr>
              </a:solidFill>
              <a:latin typeface="Raleway" panose="020B0503030101060003" pitchFamily="34" charset="-18"/>
            </a:endParaRPr>
          </a:p>
          <a:p>
            <a:pPr eaLnBrk="1" hangingPunct="1">
              <a:defRPr/>
            </a:pPr>
            <a:r>
              <a:rPr lang="sk-SK" sz="2400" b="1" cap="al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Raleway" panose="020B0503030101060003" pitchFamily="34" charset="-18"/>
              </a:rPr>
              <a:t>Prečo sa rozhodnúť pre efektívnejší spôsob vykurovania</a:t>
            </a:r>
          </a:p>
        </p:txBody>
      </p:sp>
    </p:spTree>
    <p:extLst>
      <p:ext uri="{BB962C8B-B14F-4D97-AF65-F5344CB8AC3E}">
        <p14:creationId xmlns:p14="http://schemas.microsoft.com/office/powerpoint/2010/main" val="307179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5" descr="logotyp-SAZP-2015-b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7232" y="116364"/>
            <a:ext cx="1552575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Rovná spojnica 10"/>
          <p:cNvCxnSpPr/>
          <p:nvPr/>
        </p:nvCxnSpPr>
        <p:spPr>
          <a:xfrm>
            <a:off x="-164757" y="7269677"/>
            <a:ext cx="12192000" cy="0"/>
          </a:xfrm>
          <a:prstGeom prst="line">
            <a:avLst/>
          </a:prstGeom>
          <a:ln w="19050">
            <a:solidFill>
              <a:srgbClr val="326B77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ĺžnik 9"/>
          <p:cNvSpPr/>
          <p:nvPr/>
        </p:nvSpPr>
        <p:spPr>
          <a:xfrm>
            <a:off x="696000" y="1622164"/>
            <a:ext cx="10800000" cy="3903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 dnešnej dobe má investor ako aj majiteľ nehnuteľnosti/rodinného domu k dispozícii širokú škálu možností zabezpečenia zdroja tepla v podobe jednotlivých typov vykurovacích systémov. Rozhodovanie vo výbere vykurovacieho systému spočíva nielen medzi technológiami, ale aj výberu medzi rôznymi palivami, z ktorých investorovi plynú výhody a nevýhody.</a:t>
            </a:r>
          </a:p>
        </p:txBody>
      </p:sp>
    </p:spTree>
    <p:extLst>
      <p:ext uri="{BB962C8B-B14F-4D97-AF65-F5344CB8AC3E}">
        <p14:creationId xmlns:p14="http://schemas.microsoft.com/office/powerpoint/2010/main" val="16179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7"/>
          <p:cNvSpPr txBox="1">
            <a:spLocks/>
          </p:cNvSpPr>
          <p:nvPr/>
        </p:nvSpPr>
        <p:spPr bwMode="auto">
          <a:xfrm>
            <a:off x="1256381" y="711754"/>
            <a:ext cx="9679238" cy="1215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defRPr/>
            </a:pPr>
            <a:r>
              <a:rPr lang="sk-SK" sz="3600" b="1" cap="all" dirty="0" smtClean="0">
                <a:solidFill>
                  <a:srgbClr val="326B77"/>
                </a:solidFill>
                <a:latin typeface="Raleway" panose="020B0503030101060003" pitchFamily="34" charset="-18"/>
              </a:rPr>
              <a:t>Faktory </a:t>
            </a:r>
            <a:r>
              <a:rPr lang="sk-SK" sz="3600" b="1" cap="all" dirty="0">
                <a:solidFill>
                  <a:srgbClr val="326B77"/>
                </a:solidFill>
                <a:latin typeface="Raleway" panose="020B0503030101060003" pitchFamily="34" charset="-18"/>
              </a:rPr>
              <a:t>ovplyvňujúce výber investora</a:t>
            </a:r>
          </a:p>
        </p:txBody>
      </p:sp>
      <p:pic>
        <p:nvPicPr>
          <p:cNvPr id="9" name="Picture 5" descr="logotyp-SAZP-2015-b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7232" y="116364"/>
            <a:ext cx="1552575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Rovná spojnica 10"/>
          <p:cNvCxnSpPr/>
          <p:nvPr/>
        </p:nvCxnSpPr>
        <p:spPr>
          <a:xfrm>
            <a:off x="-164757" y="7269677"/>
            <a:ext cx="12192000" cy="0"/>
          </a:xfrm>
          <a:prstGeom prst="line">
            <a:avLst/>
          </a:prstGeom>
          <a:ln w="19050">
            <a:solidFill>
              <a:srgbClr val="326B77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ĺžnik 9"/>
          <p:cNvSpPr/>
          <p:nvPr/>
        </p:nvSpPr>
        <p:spPr>
          <a:xfrm>
            <a:off x="696000" y="2074997"/>
            <a:ext cx="1080000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sk-SK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B0604020202020204" pitchFamily="2" charset="0"/>
              </a:rPr>
              <a:t>Porovnanie druhov vykurovacích systémov by malo byť hodnotené rovnakými kritériami tak, aby vykurovanie zaručovalo investorovi účinné, efektívne, komfortné a hospodárne prevádzkovanie vykurovacieho systému. Hodnotiacimi kritériami by mali byť najmä: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B0604020202020204" pitchFamily="2" charset="0"/>
              </a:rPr>
              <a:t> predpoklady </a:t>
            </a:r>
            <a:r>
              <a:rPr lang="sk-SK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B0604020202020204" pitchFamily="2" charset="0"/>
              </a:rPr>
              <a:t>a náklady na inštaláciu vykurovacieho systému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B0604020202020204" pitchFamily="2" charset="0"/>
              </a:rPr>
              <a:t> vplyv </a:t>
            </a:r>
            <a:r>
              <a:rPr lang="sk-SK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B0604020202020204" pitchFamily="2" charset="0"/>
              </a:rPr>
              <a:t>jednotlivých technológií na životné prostredie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sk-SK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B0604020202020204" pitchFamily="2" charset="0"/>
              </a:rPr>
              <a:t> stabilita </a:t>
            </a:r>
            <a:r>
              <a:rPr lang="sk-SK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B0604020202020204" pitchFamily="2" charset="0"/>
              </a:rPr>
              <a:t>vykurovacieho systému</a:t>
            </a:r>
          </a:p>
        </p:txBody>
      </p:sp>
    </p:spTree>
    <p:extLst>
      <p:ext uri="{BB962C8B-B14F-4D97-AF65-F5344CB8AC3E}">
        <p14:creationId xmlns:p14="http://schemas.microsoft.com/office/powerpoint/2010/main" val="60388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7"/>
          <p:cNvSpPr txBox="1">
            <a:spLocks/>
          </p:cNvSpPr>
          <p:nvPr/>
        </p:nvSpPr>
        <p:spPr bwMode="auto">
          <a:xfrm>
            <a:off x="1256381" y="711754"/>
            <a:ext cx="9679238" cy="1215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defRPr/>
            </a:pPr>
            <a:r>
              <a:rPr lang="sk-SK" sz="3600" b="1" cap="all" dirty="0" smtClean="0">
                <a:solidFill>
                  <a:srgbClr val="326B77"/>
                </a:solidFill>
                <a:latin typeface="Raleway" panose="020B0503030101060003" pitchFamily="34" charset="-18"/>
              </a:rPr>
              <a:t>Efektivita  </a:t>
            </a:r>
            <a:r>
              <a:rPr lang="sk-SK" sz="3600" b="1" cap="all" dirty="0">
                <a:solidFill>
                  <a:srgbClr val="326B77"/>
                </a:solidFill>
                <a:latin typeface="Raleway" panose="020B0503030101060003" pitchFamily="34" charset="-18"/>
              </a:rPr>
              <a:t>a výhody plynového kondenzačného kotla </a:t>
            </a:r>
          </a:p>
        </p:txBody>
      </p:sp>
      <p:pic>
        <p:nvPicPr>
          <p:cNvPr id="9" name="Picture 5" descr="logotyp-SAZP-2015-b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7232" y="116364"/>
            <a:ext cx="1552575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Rovná spojnica 10"/>
          <p:cNvCxnSpPr/>
          <p:nvPr/>
        </p:nvCxnSpPr>
        <p:spPr>
          <a:xfrm>
            <a:off x="-164757" y="7269677"/>
            <a:ext cx="12192000" cy="0"/>
          </a:xfrm>
          <a:prstGeom prst="line">
            <a:avLst/>
          </a:prstGeom>
          <a:ln w="19050">
            <a:solidFill>
              <a:srgbClr val="326B77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ĺžnik 9"/>
          <p:cNvSpPr/>
          <p:nvPr/>
        </p:nvSpPr>
        <p:spPr>
          <a:xfrm>
            <a:off x="696000" y="2206802"/>
            <a:ext cx="10800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Najmodernejšie technológie kondenzačnej techniky zaručujú investorovi </a:t>
            </a:r>
            <a:r>
              <a:rPr lang="sk-SK" sz="28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významnú úsporu vo výške nákladov </a:t>
            </a:r>
            <a:r>
              <a:rPr lang="sk-SK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na zabezpečenie vykurovania a </a:t>
            </a:r>
            <a:r>
              <a:rPr lang="sk-SK" sz="28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 spotrebe energie</a:t>
            </a:r>
            <a:r>
              <a:rPr lang="sk-SK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čím zaručujú </a:t>
            </a:r>
            <a:r>
              <a:rPr lang="sk-SK" sz="2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efektivitu návratnosti vynaložených vstupných investícií</a:t>
            </a:r>
            <a:r>
              <a:rPr lang="sk-SK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na zabezpečenie tohto typu vykurovacieho systému.</a:t>
            </a:r>
          </a:p>
        </p:txBody>
      </p:sp>
    </p:spTree>
    <p:extLst>
      <p:ext uri="{BB962C8B-B14F-4D97-AF65-F5344CB8AC3E}">
        <p14:creationId xmlns:p14="http://schemas.microsoft.com/office/powerpoint/2010/main" val="399614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7"/>
          <p:cNvSpPr txBox="1">
            <a:spLocks/>
          </p:cNvSpPr>
          <p:nvPr/>
        </p:nvSpPr>
        <p:spPr bwMode="auto">
          <a:xfrm>
            <a:off x="1106186" y="520044"/>
            <a:ext cx="9461046" cy="1710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defRPr/>
            </a:pPr>
            <a:r>
              <a:rPr lang="sk-SK" sz="3600" b="1" cap="all" dirty="0" smtClean="0">
                <a:solidFill>
                  <a:srgbClr val="326B77"/>
                </a:solidFill>
                <a:latin typeface="Raleway" panose="020B0503030101060003" pitchFamily="34" charset="-18"/>
              </a:rPr>
              <a:t>Porovnanie </a:t>
            </a:r>
            <a:r>
              <a:rPr lang="sk-SK" sz="3600" b="1" cap="all" dirty="0">
                <a:solidFill>
                  <a:srgbClr val="326B77"/>
                </a:solidFill>
                <a:latin typeface="Raleway" panose="020B0503030101060003" pitchFamily="34" charset="-18"/>
              </a:rPr>
              <a:t>vykurovania tuhým palivom a plynovým zdrojom vykurovania</a:t>
            </a:r>
          </a:p>
        </p:txBody>
      </p:sp>
      <p:pic>
        <p:nvPicPr>
          <p:cNvPr id="9" name="Picture 5" descr="logotyp-SAZP-2015-b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7232" y="116364"/>
            <a:ext cx="1552575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Rovná spojnica 10"/>
          <p:cNvCxnSpPr/>
          <p:nvPr/>
        </p:nvCxnSpPr>
        <p:spPr>
          <a:xfrm>
            <a:off x="-164757" y="7269677"/>
            <a:ext cx="12192000" cy="0"/>
          </a:xfrm>
          <a:prstGeom prst="line">
            <a:avLst/>
          </a:prstGeom>
          <a:ln w="19050">
            <a:solidFill>
              <a:srgbClr val="326B77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ĺžnik 9"/>
          <p:cNvSpPr/>
          <p:nvPr/>
        </p:nvSpPr>
        <p:spPr>
          <a:xfrm>
            <a:off x="613622" y="2230214"/>
            <a:ext cx="1080000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sk-SK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Súčasným trendom investorov ako aj majiteľov rodinných domov je orientácia na </a:t>
            </a:r>
            <a:r>
              <a:rPr lang="sk-SK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ultranízkoenergetické</a:t>
            </a:r>
            <a:r>
              <a:rPr lang="sk-SK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nehnuteľnosti a rodinné domy s minimálnou spotrebou energie. </a:t>
            </a:r>
          </a:p>
          <a:p>
            <a:pPr algn="just">
              <a:lnSpc>
                <a:spcPct val="150000"/>
              </a:lnSpc>
            </a:pPr>
            <a:r>
              <a:rPr lang="sk-SK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Významným faktom v rozhodovaní medzi inštaláciou plynového kotla a kotla na tuhé palivo je </a:t>
            </a:r>
            <a:r>
              <a:rPr lang="sk-SK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nielen </a:t>
            </a:r>
            <a:r>
              <a:rPr lang="sk-SK" sz="28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vplyv na životné prostredie </a:t>
            </a:r>
            <a:r>
              <a:rPr lang="sk-SK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produkciu emisií, ale aj </a:t>
            </a:r>
            <a:r>
              <a:rPr lang="sk-SK" sz="28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vplyv legislatívneho rámca </a:t>
            </a:r>
            <a:r>
              <a:rPr lang="sk-SK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upravujúceho produkciu tuhých znečisťujúcich látok do ovzdušia. </a:t>
            </a:r>
          </a:p>
        </p:txBody>
      </p:sp>
    </p:spTree>
    <p:extLst>
      <p:ext uri="{BB962C8B-B14F-4D97-AF65-F5344CB8AC3E}">
        <p14:creationId xmlns:p14="http://schemas.microsoft.com/office/powerpoint/2010/main" val="300352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1151</TotalTime>
  <Words>832</Words>
  <Application>Microsoft Office PowerPoint</Application>
  <PresentationFormat>Širokouhlá</PresentationFormat>
  <Paragraphs>84</Paragraphs>
  <Slides>14</Slides>
  <Notes>14</Notes>
  <HiddenSlides>0</HiddenSlides>
  <MMClips>0</MMClips>
  <ScaleCrop>false</ScaleCrop>
  <HeadingPairs>
    <vt:vector size="6" baseType="variant">
      <vt:variant>
        <vt:lpstr>Použité písma</vt:lpstr>
      </vt:variant>
      <vt:variant>
        <vt:i4>7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Raleway</vt:lpstr>
      <vt:lpstr>Roboto</vt:lpstr>
      <vt:lpstr>Times New Roman</vt:lpstr>
      <vt:lpstr>Wingdings</vt:lpstr>
      <vt:lpstr>Motív Office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Tatiana Hamranová</dc:creator>
  <cp:lastModifiedBy>Patrícia Čunderlíková</cp:lastModifiedBy>
  <cp:revision>69</cp:revision>
  <cp:lastPrinted>2021-08-26T08:45:10Z</cp:lastPrinted>
  <dcterms:created xsi:type="dcterms:W3CDTF">2019-12-11T09:36:16Z</dcterms:created>
  <dcterms:modified xsi:type="dcterms:W3CDTF">2021-09-03T10:18:42Z</dcterms:modified>
</cp:coreProperties>
</file>