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1" r:id="rId4"/>
    <p:sldId id="262" r:id="rId5"/>
    <p:sldId id="266" r:id="rId6"/>
    <p:sldId id="270" r:id="rId7"/>
    <p:sldId id="271" r:id="rId8"/>
    <p:sldId id="272" r:id="rId9"/>
    <p:sldId id="273" r:id="rId10"/>
    <p:sldId id="258" r:id="rId11"/>
    <p:sldId id="260" r:id="rId12"/>
    <p:sldId id="263" r:id="rId13"/>
    <p:sldId id="259" r:id="rId14"/>
    <p:sldId id="269" r:id="rId15"/>
    <p:sldId id="274" r:id="rId16"/>
    <p:sldId id="268" r:id="rId17"/>
  </p:sldIdLst>
  <p:sldSz cx="12192000" cy="6858000"/>
  <p:notesSz cx="6797675" cy="9926638"/>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108"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B0BC1A0-8AD4-4DAE-9CA5-74E3FF1B3F34}" type="datetimeFigureOut">
              <a:rPr lang="sk-SK" smtClean="0"/>
              <a:t>23. 8. 2021</a:t>
            </a:fld>
            <a:endParaRPr lang="sk-SK"/>
          </a:p>
        </p:txBody>
      </p:sp>
      <p:sp>
        <p:nvSpPr>
          <p:cNvPr id="4" name="Zástupný objekt pre obrázok snímky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2EE9A1A-DC9B-428B-8E99-7CA47E1FFC69}" type="slidenum">
              <a:rPr lang="sk-SK" smtClean="0"/>
              <a:t>‹#›</a:t>
            </a:fld>
            <a:endParaRPr lang="sk-SK"/>
          </a:p>
        </p:txBody>
      </p:sp>
    </p:spTree>
    <p:extLst>
      <p:ext uri="{BB962C8B-B14F-4D97-AF65-F5344CB8AC3E}">
        <p14:creationId xmlns:p14="http://schemas.microsoft.com/office/powerpoint/2010/main" val="2952324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661FE-F41A-45EB-AF67-C0FF5C16A2B8}"/>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135D1192-4AB9-4782-9838-5FB407E52C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1AC50118-FCDE-4F9A-A3D3-B06CACA0DCD8}"/>
              </a:ext>
            </a:extLst>
          </p:cNvPr>
          <p:cNvSpPr>
            <a:spLocks noGrp="1"/>
          </p:cNvSpPr>
          <p:nvPr>
            <p:ph type="dt" sz="half" idx="10"/>
          </p:nvPr>
        </p:nvSpPr>
        <p:spPr/>
        <p:txBody>
          <a:bodyPr/>
          <a:lstStyle/>
          <a:p>
            <a:fld id="{D09ED4BA-FBC8-4959-8104-FC937D99A2E5}" type="datetime1">
              <a:rPr lang="sk-SK" smtClean="0"/>
              <a:t>23. 8. 2021</a:t>
            </a:fld>
            <a:endParaRPr lang="sk-SK"/>
          </a:p>
        </p:txBody>
      </p:sp>
      <p:sp>
        <p:nvSpPr>
          <p:cNvPr id="5" name="Zástupný objekt pre pätu 4">
            <a:extLst>
              <a:ext uri="{FF2B5EF4-FFF2-40B4-BE49-F238E27FC236}">
                <a16:creationId xmlns:a16="http://schemas.microsoft.com/office/drawing/2014/main" id="{6C6CC04D-5E8C-4A23-9FF2-15FC1EDDBB64}"/>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F6DE39C3-2B6F-4741-93F3-C728DE582708}"/>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60171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233C8-14B1-4F12-A49D-797BA9FCE56E}"/>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F531F10F-9237-437A-BFC3-07D34F4CD024}"/>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60748D58-3F5D-43DA-B83A-A6AD8542DA82}"/>
              </a:ext>
            </a:extLst>
          </p:cNvPr>
          <p:cNvSpPr>
            <a:spLocks noGrp="1"/>
          </p:cNvSpPr>
          <p:nvPr>
            <p:ph type="dt" sz="half" idx="10"/>
          </p:nvPr>
        </p:nvSpPr>
        <p:spPr/>
        <p:txBody>
          <a:bodyPr/>
          <a:lstStyle/>
          <a:p>
            <a:fld id="{6B288E0A-9BC1-4B0C-AF11-60D6FA5CCDDF}" type="datetime1">
              <a:rPr lang="sk-SK" smtClean="0"/>
              <a:t>23. 8. 2021</a:t>
            </a:fld>
            <a:endParaRPr lang="sk-SK"/>
          </a:p>
        </p:txBody>
      </p:sp>
      <p:sp>
        <p:nvSpPr>
          <p:cNvPr id="5" name="Zástupný objekt pre pätu 4">
            <a:extLst>
              <a:ext uri="{FF2B5EF4-FFF2-40B4-BE49-F238E27FC236}">
                <a16:creationId xmlns:a16="http://schemas.microsoft.com/office/drawing/2014/main" id="{34F5370A-12B4-4FEE-9357-AA474CC19179}"/>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7549D3E0-C364-49D1-9DBB-527C7F1D9F9A}"/>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306488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5BCEB7E6-8510-42F8-9AE6-D92F4DB79D9B}"/>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5966E93F-8F50-4511-AD6E-549A9BA16AAA}"/>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B18046EC-6CAA-4890-B62A-CD8D06AABF2D}"/>
              </a:ext>
            </a:extLst>
          </p:cNvPr>
          <p:cNvSpPr>
            <a:spLocks noGrp="1"/>
          </p:cNvSpPr>
          <p:nvPr>
            <p:ph type="dt" sz="half" idx="10"/>
          </p:nvPr>
        </p:nvSpPr>
        <p:spPr/>
        <p:txBody>
          <a:bodyPr/>
          <a:lstStyle/>
          <a:p>
            <a:fld id="{B8A1919B-DA44-4559-BA5F-EFA24BD0811E}" type="datetime1">
              <a:rPr lang="sk-SK" smtClean="0"/>
              <a:t>23. 8. 2021</a:t>
            </a:fld>
            <a:endParaRPr lang="sk-SK"/>
          </a:p>
        </p:txBody>
      </p:sp>
      <p:sp>
        <p:nvSpPr>
          <p:cNvPr id="5" name="Zástupný objekt pre pätu 4">
            <a:extLst>
              <a:ext uri="{FF2B5EF4-FFF2-40B4-BE49-F238E27FC236}">
                <a16:creationId xmlns:a16="http://schemas.microsoft.com/office/drawing/2014/main" id="{7DE9D0DA-8A95-464D-8667-A9E2AE945BB3}"/>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CFBE50A9-307A-4518-B460-526C6AE2AF94}"/>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405383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EC040B-AB46-4708-AB96-F042764B52F8}"/>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7688AC38-4380-43F9-BC91-4843489669DF}"/>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34018953-5611-4F8C-AA1C-26A07742E903}"/>
              </a:ext>
            </a:extLst>
          </p:cNvPr>
          <p:cNvSpPr>
            <a:spLocks noGrp="1"/>
          </p:cNvSpPr>
          <p:nvPr>
            <p:ph type="dt" sz="half" idx="10"/>
          </p:nvPr>
        </p:nvSpPr>
        <p:spPr/>
        <p:txBody>
          <a:bodyPr/>
          <a:lstStyle/>
          <a:p>
            <a:fld id="{56906D9C-5E5E-400F-9544-82E4ECF54200}" type="datetime1">
              <a:rPr lang="sk-SK" smtClean="0"/>
              <a:t>23. 8. 2021</a:t>
            </a:fld>
            <a:endParaRPr lang="sk-SK"/>
          </a:p>
        </p:txBody>
      </p:sp>
      <p:sp>
        <p:nvSpPr>
          <p:cNvPr id="5" name="Zástupný objekt pre pätu 4">
            <a:extLst>
              <a:ext uri="{FF2B5EF4-FFF2-40B4-BE49-F238E27FC236}">
                <a16:creationId xmlns:a16="http://schemas.microsoft.com/office/drawing/2014/main" id="{EB6F5A84-89A5-479A-9D52-10EB0325E6E4}"/>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7CD4D346-24BD-43CA-89FD-5A09688315B7}"/>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976331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B687B-AD0B-4DC9-A4B1-4F0A78D8DECB}"/>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B2F64BE6-8097-44F3-B2BD-67351C07DF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7ECF56D9-20D7-411A-A385-93B58BD3A9C3}"/>
              </a:ext>
            </a:extLst>
          </p:cNvPr>
          <p:cNvSpPr>
            <a:spLocks noGrp="1"/>
          </p:cNvSpPr>
          <p:nvPr>
            <p:ph type="dt" sz="half" idx="10"/>
          </p:nvPr>
        </p:nvSpPr>
        <p:spPr/>
        <p:txBody>
          <a:bodyPr/>
          <a:lstStyle/>
          <a:p>
            <a:fld id="{6EDF90D2-C78D-4136-8973-50A778672298}" type="datetime1">
              <a:rPr lang="sk-SK" smtClean="0"/>
              <a:t>23. 8. 2021</a:t>
            </a:fld>
            <a:endParaRPr lang="sk-SK"/>
          </a:p>
        </p:txBody>
      </p:sp>
      <p:sp>
        <p:nvSpPr>
          <p:cNvPr id="5" name="Zástupný objekt pre pätu 4">
            <a:extLst>
              <a:ext uri="{FF2B5EF4-FFF2-40B4-BE49-F238E27FC236}">
                <a16:creationId xmlns:a16="http://schemas.microsoft.com/office/drawing/2014/main" id="{11DADF37-D1F2-4657-B95D-306F3335C70E}"/>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A5AB51E5-5E90-40BC-8CCA-AC004D501431}"/>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337412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111E60-5B24-498B-89E1-84FD045393E0}"/>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38B5E627-92A2-49B6-96F1-C32DE66A263C}"/>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ACED6F08-1FA7-4854-A02A-34DC17D3A530}"/>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C4C97177-F7CE-439B-8EE3-C2677A046F81}"/>
              </a:ext>
            </a:extLst>
          </p:cNvPr>
          <p:cNvSpPr>
            <a:spLocks noGrp="1"/>
          </p:cNvSpPr>
          <p:nvPr>
            <p:ph type="dt" sz="half" idx="10"/>
          </p:nvPr>
        </p:nvSpPr>
        <p:spPr/>
        <p:txBody>
          <a:bodyPr/>
          <a:lstStyle/>
          <a:p>
            <a:fld id="{83B8BE84-D729-423B-B7BA-1A295738C885}" type="datetime1">
              <a:rPr lang="sk-SK" smtClean="0"/>
              <a:t>23. 8. 2021</a:t>
            </a:fld>
            <a:endParaRPr lang="sk-SK"/>
          </a:p>
        </p:txBody>
      </p:sp>
      <p:sp>
        <p:nvSpPr>
          <p:cNvPr id="6" name="Zástupný objekt pre pätu 5">
            <a:extLst>
              <a:ext uri="{FF2B5EF4-FFF2-40B4-BE49-F238E27FC236}">
                <a16:creationId xmlns:a16="http://schemas.microsoft.com/office/drawing/2014/main" id="{E747B5D9-5779-41C6-BACE-2549F346C2B6}"/>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B3256430-83E0-46E2-B4A1-922DD9A59A8B}"/>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3803832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AE408A-1463-4A95-B691-298301F9D379}"/>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87E3F786-ABE2-46BA-A6EF-DA6FDC3D3B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DA25452C-DF09-4BBA-863D-72B7429F6BA0}"/>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9B51CFC1-7907-45FA-A1AA-CD3C008BB4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352C6D41-56E3-442C-AEA8-C76FEF6BE7CE}"/>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BB457C67-EB7A-45F2-BC22-28767AA1DFED}"/>
              </a:ext>
            </a:extLst>
          </p:cNvPr>
          <p:cNvSpPr>
            <a:spLocks noGrp="1"/>
          </p:cNvSpPr>
          <p:nvPr>
            <p:ph type="dt" sz="half" idx="10"/>
          </p:nvPr>
        </p:nvSpPr>
        <p:spPr/>
        <p:txBody>
          <a:bodyPr/>
          <a:lstStyle/>
          <a:p>
            <a:fld id="{81A09A23-7D85-4569-B1C8-ED27EFEE4B2A}" type="datetime1">
              <a:rPr lang="sk-SK" smtClean="0"/>
              <a:t>23. 8. 2021</a:t>
            </a:fld>
            <a:endParaRPr lang="sk-SK"/>
          </a:p>
        </p:txBody>
      </p:sp>
      <p:sp>
        <p:nvSpPr>
          <p:cNvPr id="8" name="Zástupný objekt pre pätu 7">
            <a:extLst>
              <a:ext uri="{FF2B5EF4-FFF2-40B4-BE49-F238E27FC236}">
                <a16:creationId xmlns:a16="http://schemas.microsoft.com/office/drawing/2014/main" id="{F79FD6FF-96B6-4E60-90D7-04EC88E9FF32}"/>
              </a:ext>
            </a:extLst>
          </p:cNvPr>
          <p:cNvSpPr>
            <a:spLocks noGrp="1"/>
          </p:cNvSpPr>
          <p:nvPr>
            <p:ph type="ftr" sz="quarter" idx="11"/>
          </p:nvPr>
        </p:nvSpPr>
        <p:spPr/>
        <p:txBody>
          <a:bodyPr/>
          <a:lstStyle/>
          <a:p>
            <a:endParaRPr lang="sk-SK"/>
          </a:p>
        </p:txBody>
      </p:sp>
      <p:sp>
        <p:nvSpPr>
          <p:cNvPr id="9" name="Zástupný objekt pre číslo snímky 8">
            <a:extLst>
              <a:ext uri="{FF2B5EF4-FFF2-40B4-BE49-F238E27FC236}">
                <a16:creationId xmlns:a16="http://schemas.microsoft.com/office/drawing/2014/main" id="{346334EE-4E6D-4922-AC63-3602844288B1}"/>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245720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2F018-DC75-48F8-9287-9C77F505597A}"/>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F04B477B-CD0A-4A38-B7BE-78FBA0AF44EE}"/>
              </a:ext>
            </a:extLst>
          </p:cNvPr>
          <p:cNvSpPr>
            <a:spLocks noGrp="1"/>
          </p:cNvSpPr>
          <p:nvPr>
            <p:ph type="dt" sz="half" idx="10"/>
          </p:nvPr>
        </p:nvSpPr>
        <p:spPr/>
        <p:txBody>
          <a:bodyPr/>
          <a:lstStyle/>
          <a:p>
            <a:fld id="{1158A307-2EF9-4926-AB54-569ABAB58C92}" type="datetime1">
              <a:rPr lang="sk-SK" smtClean="0"/>
              <a:t>23. 8. 2021</a:t>
            </a:fld>
            <a:endParaRPr lang="sk-SK"/>
          </a:p>
        </p:txBody>
      </p:sp>
      <p:sp>
        <p:nvSpPr>
          <p:cNvPr id="4" name="Zástupný objekt pre pätu 3">
            <a:extLst>
              <a:ext uri="{FF2B5EF4-FFF2-40B4-BE49-F238E27FC236}">
                <a16:creationId xmlns:a16="http://schemas.microsoft.com/office/drawing/2014/main" id="{F5A0990D-1E7A-4A59-95F7-26F576331804}"/>
              </a:ext>
            </a:extLst>
          </p:cNvPr>
          <p:cNvSpPr>
            <a:spLocks noGrp="1"/>
          </p:cNvSpPr>
          <p:nvPr>
            <p:ph type="ftr" sz="quarter" idx="11"/>
          </p:nvPr>
        </p:nvSpPr>
        <p:spPr/>
        <p:txBody>
          <a:bodyPr/>
          <a:lstStyle/>
          <a:p>
            <a:endParaRPr lang="sk-SK"/>
          </a:p>
        </p:txBody>
      </p:sp>
      <p:sp>
        <p:nvSpPr>
          <p:cNvPr id="5" name="Zástupný objekt pre číslo snímky 4">
            <a:extLst>
              <a:ext uri="{FF2B5EF4-FFF2-40B4-BE49-F238E27FC236}">
                <a16:creationId xmlns:a16="http://schemas.microsoft.com/office/drawing/2014/main" id="{61E46C22-2360-455F-A307-9E649D21086F}"/>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8978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9D441DA0-74DA-4600-9237-5071C306AC73}"/>
              </a:ext>
            </a:extLst>
          </p:cNvPr>
          <p:cNvSpPr>
            <a:spLocks noGrp="1"/>
          </p:cNvSpPr>
          <p:nvPr>
            <p:ph type="dt" sz="half" idx="10"/>
          </p:nvPr>
        </p:nvSpPr>
        <p:spPr/>
        <p:txBody>
          <a:bodyPr/>
          <a:lstStyle/>
          <a:p>
            <a:fld id="{F92AD79E-C40A-4B83-9F3E-EBFE43EAFC26}" type="datetime1">
              <a:rPr lang="sk-SK" smtClean="0"/>
              <a:t>23. 8. 2021</a:t>
            </a:fld>
            <a:endParaRPr lang="sk-SK"/>
          </a:p>
        </p:txBody>
      </p:sp>
      <p:sp>
        <p:nvSpPr>
          <p:cNvPr id="3" name="Zástupný objekt pre pätu 2">
            <a:extLst>
              <a:ext uri="{FF2B5EF4-FFF2-40B4-BE49-F238E27FC236}">
                <a16:creationId xmlns:a16="http://schemas.microsoft.com/office/drawing/2014/main" id="{2157BDBD-4EFB-456A-A304-480400AABE6E}"/>
              </a:ext>
            </a:extLst>
          </p:cNvPr>
          <p:cNvSpPr>
            <a:spLocks noGrp="1"/>
          </p:cNvSpPr>
          <p:nvPr>
            <p:ph type="ftr" sz="quarter" idx="11"/>
          </p:nvPr>
        </p:nvSpPr>
        <p:spPr/>
        <p:txBody>
          <a:bodyPr/>
          <a:lstStyle/>
          <a:p>
            <a:endParaRPr lang="sk-SK"/>
          </a:p>
        </p:txBody>
      </p:sp>
      <p:sp>
        <p:nvSpPr>
          <p:cNvPr id="4" name="Zástupný objekt pre číslo snímky 3">
            <a:extLst>
              <a:ext uri="{FF2B5EF4-FFF2-40B4-BE49-F238E27FC236}">
                <a16:creationId xmlns:a16="http://schemas.microsoft.com/office/drawing/2014/main" id="{6BB2EFB7-591F-492E-A83E-DE3C17EBF582}"/>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318204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6FEFAA-78B7-4BFF-9EBA-1A4CCA3119D2}"/>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01570FAD-0932-495F-9140-1A4FA6ED4D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690B4C06-792E-412C-A010-E1EB3A628C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B40A59CC-F3B7-4FB6-9736-B9E991CCDC52}"/>
              </a:ext>
            </a:extLst>
          </p:cNvPr>
          <p:cNvSpPr>
            <a:spLocks noGrp="1"/>
          </p:cNvSpPr>
          <p:nvPr>
            <p:ph type="dt" sz="half" idx="10"/>
          </p:nvPr>
        </p:nvSpPr>
        <p:spPr/>
        <p:txBody>
          <a:bodyPr/>
          <a:lstStyle/>
          <a:p>
            <a:fld id="{ADCE55C5-B9E2-486D-A753-BB5145B7FE0C}" type="datetime1">
              <a:rPr lang="sk-SK" smtClean="0"/>
              <a:t>23. 8. 2021</a:t>
            </a:fld>
            <a:endParaRPr lang="sk-SK"/>
          </a:p>
        </p:txBody>
      </p:sp>
      <p:sp>
        <p:nvSpPr>
          <p:cNvPr id="6" name="Zástupný objekt pre pätu 5">
            <a:extLst>
              <a:ext uri="{FF2B5EF4-FFF2-40B4-BE49-F238E27FC236}">
                <a16:creationId xmlns:a16="http://schemas.microsoft.com/office/drawing/2014/main" id="{D6AD6EC7-D6F1-4CF5-9DC2-536DE04342D4}"/>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90188311-4088-4639-BC6D-B6D624B6BCF4}"/>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222086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C6F744-E304-4FB4-BE23-BDC598B13FE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45976CCC-3C69-44DB-853F-7A3739C04E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BC031B8D-8D84-4C45-B4DB-09C58FD02E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D74A0705-24CD-4D0E-ACC4-2A4C941E3D9C}"/>
              </a:ext>
            </a:extLst>
          </p:cNvPr>
          <p:cNvSpPr>
            <a:spLocks noGrp="1"/>
          </p:cNvSpPr>
          <p:nvPr>
            <p:ph type="dt" sz="half" idx="10"/>
          </p:nvPr>
        </p:nvSpPr>
        <p:spPr/>
        <p:txBody>
          <a:bodyPr/>
          <a:lstStyle/>
          <a:p>
            <a:fld id="{69A1CF96-9934-4A56-A54C-232D99C3623A}" type="datetime1">
              <a:rPr lang="sk-SK" smtClean="0"/>
              <a:t>23. 8. 2021</a:t>
            </a:fld>
            <a:endParaRPr lang="sk-SK"/>
          </a:p>
        </p:txBody>
      </p:sp>
      <p:sp>
        <p:nvSpPr>
          <p:cNvPr id="6" name="Zástupný objekt pre pätu 5">
            <a:extLst>
              <a:ext uri="{FF2B5EF4-FFF2-40B4-BE49-F238E27FC236}">
                <a16:creationId xmlns:a16="http://schemas.microsoft.com/office/drawing/2014/main" id="{E9A531F1-101A-46FA-B4FB-B30A62DCD731}"/>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19396F2C-E43E-4C43-80DF-003A35D7E0E4}"/>
              </a:ext>
            </a:extLst>
          </p:cNvPr>
          <p:cNvSpPr>
            <a:spLocks noGrp="1"/>
          </p:cNvSpPr>
          <p:nvPr>
            <p:ph type="sldNum" sz="quarter" idx="12"/>
          </p:nvPr>
        </p:nvSpPr>
        <p:spPr/>
        <p:txBody>
          <a:bodyPr/>
          <a:lstStyle/>
          <a:p>
            <a:fld id="{FF80EBA8-06C2-4648-BEBC-9A5E93D7C8FF}" type="slidenum">
              <a:rPr lang="sk-SK" smtClean="0"/>
              <a:t>‹#›</a:t>
            </a:fld>
            <a:endParaRPr lang="sk-SK"/>
          </a:p>
        </p:txBody>
      </p:sp>
    </p:spTree>
    <p:extLst>
      <p:ext uri="{BB962C8B-B14F-4D97-AF65-F5344CB8AC3E}">
        <p14:creationId xmlns:p14="http://schemas.microsoft.com/office/powerpoint/2010/main" val="238827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30680DC3-DAF6-4BBC-8DCE-473F1EEB1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348F6B3F-F388-499E-922E-930FECD558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DA240BEE-B5E8-46AF-BBCA-8E82B550D3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86FC9-510E-462C-9501-211F57D57DFF}" type="datetime1">
              <a:rPr lang="sk-SK" smtClean="0"/>
              <a:t>23. 8. 2021</a:t>
            </a:fld>
            <a:endParaRPr lang="sk-SK"/>
          </a:p>
        </p:txBody>
      </p:sp>
      <p:sp>
        <p:nvSpPr>
          <p:cNvPr id="5" name="Zástupný objekt pre pätu 4">
            <a:extLst>
              <a:ext uri="{FF2B5EF4-FFF2-40B4-BE49-F238E27FC236}">
                <a16:creationId xmlns:a16="http://schemas.microsoft.com/office/drawing/2014/main" id="{7137CBA2-5E2F-4222-8BD2-E2E736FC33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a:extLst>
              <a:ext uri="{FF2B5EF4-FFF2-40B4-BE49-F238E27FC236}">
                <a16:creationId xmlns:a16="http://schemas.microsoft.com/office/drawing/2014/main" id="{7A9AE316-2723-46F5-A9B1-A31D79EFBB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0EBA8-06C2-4648-BEBC-9A5E93D7C8FF}" type="slidenum">
              <a:rPr lang="sk-SK" smtClean="0"/>
              <a:t>‹#›</a:t>
            </a:fld>
            <a:endParaRPr lang="sk-SK"/>
          </a:p>
        </p:txBody>
      </p:sp>
    </p:spTree>
    <p:extLst>
      <p:ext uri="{BB962C8B-B14F-4D97-AF65-F5344CB8AC3E}">
        <p14:creationId xmlns:p14="http://schemas.microsoft.com/office/powerpoint/2010/main" val="2702712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nvirofond.sk/sk/podpora/dotac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virofond.egrant.sk/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nvirofond.sk/_img/Ziadosti/%C5%A0pecifik%C3%A1cia_%C4%8Dinnost%C3%AD_podpory_na_rok_2022.pdf" TargetMode="External"/><Relationship Id="rId1" Type="http://schemas.openxmlformats.org/officeDocument/2006/relationships/slideLayout" Target="../slideLayouts/slideLayout2.xml"/><Relationship Id="rId5" Type="http://schemas.openxmlformats.org/officeDocument/2006/relationships/image" Target="cid:image005.png@01D73526.EE996A60"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nvirofond.sk/_img/Ziadosti/2020/DOTACIE/I.%20Rozsirenie_specifikacie__cinnosti_podpory_2021.pdf" TargetMode="External"/><Relationship Id="rId1" Type="http://schemas.openxmlformats.org/officeDocument/2006/relationships/slideLayout" Target="../slideLayouts/slideLayout2.xml"/><Relationship Id="rId5" Type="http://schemas.openxmlformats.org/officeDocument/2006/relationships/image" Target="cid:image005.png@01D73526.EE996A60"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cid:image005.png@01D73526.EE996A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bg1"/>
            </a:gs>
            <a:gs pos="65000">
              <a:srgbClr val="F6FBF4"/>
            </a:gs>
            <a:gs pos="98000">
              <a:srgbClr val="AEDC9D"/>
            </a:gs>
            <a:gs pos="100000">
              <a:srgbClr val="AEDC9D"/>
            </a:gs>
            <a:gs pos="100000">
              <a:srgbClr val="C9E8BE"/>
            </a:gs>
          </a:gsLst>
          <a:lin ang="10800000" scaled="1"/>
          <a:tileRect/>
        </a:gradFill>
        <a:effectLst/>
      </p:bgPr>
    </p:bg>
    <p:spTree>
      <p:nvGrpSpPr>
        <p:cNvPr id="1" name=""/>
        <p:cNvGrpSpPr/>
        <p:nvPr/>
      </p:nvGrpSpPr>
      <p:grpSpPr>
        <a:xfrm>
          <a:off x="0" y="0"/>
          <a:ext cx="0" cy="0"/>
          <a:chOff x="0" y="0"/>
          <a:chExt cx="0" cy="0"/>
        </a:xfrm>
      </p:grpSpPr>
      <p:pic>
        <p:nvPicPr>
          <p:cNvPr id="9" name="Obrázok 8">
            <a:extLst>
              <a:ext uri="{FF2B5EF4-FFF2-40B4-BE49-F238E27FC236}">
                <a16:creationId xmlns:a16="http://schemas.microsoft.com/office/drawing/2014/main" id="{8D894DE8-A1F7-47FC-A2DE-D8617D985C7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62163" y="693336"/>
            <a:ext cx="3416451" cy="6164664"/>
          </a:xfrm>
          <a:prstGeom prst="rect">
            <a:avLst/>
          </a:prstGeom>
          <a:noFill/>
          <a:ln>
            <a:noFill/>
          </a:ln>
        </p:spPr>
      </p:pic>
      <p:pic>
        <p:nvPicPr>
          <p:cNvPr id="4" name="Obrázok 21">
            <a:extLst>
              <a:ext uri="{FF2B5EF4-FFF2-40B4-BE49-F238E27FC236}">
                <a16:creationId xmlns:a16="http://schemas.microsoft.com/office/drawing/2014/main" id="{5DA6ADF6-F721-4B8F-93B5-8843BCFA8E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Rovná spojnica 4">
            <a:extLst>
              <a:ext uri="{FF2B5EF4-FFF2-40B4-BE49-F238E27FC236}">
                <a16:creationId xmlns:a16="http://schemas.microsoft.com/office/drawing/2014/main" id="{D5635708-E994-4753-B618-B4694DDF47C5}"/>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6" name="Nadpis 1">
            <a:extLst>
              <a:ext uri="{FF2B5EF4-FFF2-40B4-BE49-F238E27FC236}">
                <a16:creationId xmlns:a16="http://schemas.microsoft.com/office/drawing/2014/main" id="{0E84E24D-F068-4D49-A3E0-5DFF86E09B2B}"/>
              </a:ext>
            </a:extLst>
          </p:cNvPr>
          <p:cNvSpPr txBox="1">
            <a:spLocks/>
          </p:cNvSpPr>
          <p:nvPr/>
        </p:nvSpPr>
        <p:spPr>
          <a:xfrm>
            <a:off x="7315095" y="247594"/>
            <a:ext cx="2297711" cy="949213"/>
          </a:xfrm>
          <a:prstGeom prst="rect">
            <a:avLst/>
          </a:prstGeom>
        </p:spPr>
        <p:txBody>
          <a:bodyPr anchor="b">
            <a:normAutofit fontScale="40000" lnSpcReduction="2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fontAlgn="auto">
              <a:lnSpc>
                <a:spcPct val="100000"/>
              </a:lnSpc>
              <a:spcAft>
                <a:spcPts val="0"/>
              </a:spcAft>
              <a:tabLst>
                <a:tab pos="715963" algn="l"/>
              </a:tabLst>
              <a:defRPr/>
            </a:pPr>
            <a:r>
              <a:rPr lang="sk-SK" sz="5300" dirty="0">
                <a:latin typeface="Calibri" panose="020F0502020204030204" pitchFamily="34" charset="0"/>
                <a:cs typeface="Calibri" panose="020F0502020204030204" pitchFamily="34" charset="0"/>
              </a:rPr>
              <a:t>Nevädzová 5</a:t>
            </a:r>
          </a:p>
          <a:p>
            <a:pPr fontAlgn="auto">
              <a:lnSpc>
                <a:spcPct val="100000"/>
              </a:lnSpc>
              <a:spcAft>
                <a:spcPts val="0"/>
              </a:spcAft>
              <a:tabLst>
                <a:tab pos="715963" algn="l"/>
              </a:tabLst>
              <a:defRPr/>
            </a:pPr>
            <a:r>
              <a:rPr lang="sk-SK" sz="5300" dirty="0">
                <a:latin typeface="Calibri" panose="020F0502020204030204" pitchFamily="34" charset="0"/>
                <a:cs typeface="Calibri" panose="020F0502020204030204" pitchFamily="34" charset="0"/>
              </a:rPr>
              <a:t>821 01 Bratislava</a:t>
            </a:r>
          </a:p>
          <a:p>
            <a:pPr fontAlgn="auto">
              <a:lnSpc>
                <a:spcPct val="100000"/>
              </a:lnSpc>
              <a:spcAft>
                <a:spcPts val="0"/>
              </a:spcAft>
              <a:tabLst>
                <a:tab pos="715963" algn="l"/>
              </a:tabLst>
              <a:defRPr/>
            </a:pPr>
            <a:r>
              <a:rPr lang="sk-SK" sz="5300" u="sng" dirty="0">
                <a:latin typeface="Calibri" panose="020F0502020204030204" pitchFamily="34" charset="0"/>
                <a:cs typeface="Calibri" panose="020F0502020204030204" pitchFamily="34" charset="0"/>
              </a:rPr>
              <a:t>www.envirofond.sk</a:t>
            </a:r>
          </a:p>
        </p:txBody>
      </p:sp>
      <p:sp>
        <p:nvSpPr>
          <p:cNvPr id="7" name="Podnadpis 2">
            <a:extLst>
              <a:ext uri="{FF2B5EF4-FFF2-40B4-BE49-F238E27FC236}">
                <a16:creationId xmlns:a16="http://schemas.microsoft.com/office/drawing/2014/main" id="{CD47F09A-6B18-4E57-87F1-6BEDCB8DB1E9}"/>
              </a:ext>
            </a:extLst>
          </p:cNvPr>
          <p:cNvSpPr>
            <a:spLocks noGrp="1"/>
          </p:cNvSpPr>
          <p:nvPr>
            <p:ph type="ctrTitle"/>
          </p:nvPr>
        </p:nvSpPr>
        <p:spPr>
          <a:xfrm>
            <a:off x="1524000" y="2104553"/>
            <a:ext cx="9144000" cy="1671115"/>
          </a:xfrm>
        </p:spPr>
        <p:txBody>
          <a:bodyPr rtlCol="0">
            <a:normAutofit fontScale="90000"/>
          </a:bodyPr>
          <a:lstStyle/>
          <a:p>
            <a:pPr algn="ctr" eaLnBrk="1" fontAlgn="auto" hangingPunct="1">
              <a:defRPr/>
            </a:pPr>
            <a:endParaRPr lang="sk-SK" sz="2100" cap="none" dirty="0">
              <a:solidFill>
                <a:schemeClr val="tx1"/>
              </a:solidFill>
            </a:endParaRPr>
          </a:p>
          <a:p>
            <a:pPr algn="ctr" eaLnBrk="1" fontAlgn="auto" hangingPunct="1">
              <a:lnSpc>
                <a:spcPct val="120000"/>
              </a:lnSpc>
              <a:spcAft>
                <a:spcPts val="1200"/>
              </a:spcAft>
              <a:defRPr/>
            </a:pPr>
            <a:r>
              <a:rPr lang="sk-SK" sz="4900" b="1" dirty="0">
                <a:effectLst>
                  <a:outerShdw blurRad="76200" dist="50800" dir="5400000" algn="ctr" rotWithShape="0">
                    <a:srgbClr val="000000">
                      <a:alpha val="43137"/>
                    </a:srgbClr>
                  </a:outerShdw>
                </a:effectLst>
                <a:latin typeface="Calibri" panose="020F0502020204030204" pitchFamily="34" charset="0"/>
                <a:cs typeface="Calibri" panose="020F0502020204030204" pitchFamily="34" charset="0"/>
              </a:rPr>
              <a:t>Vybrané finančné nástroje </a:t>
            </a:r>
            <a:br>
              <a:rPr lang="sk-SK" sz="4900" b="1" dirty="0">
                <a:effectLst>
                  <a:outerShdw blurRad="76200" dist="50800" dir="5400000" algn="ctr" rotWithShape="0">
                    <a:srgbClr val="000000">
                      <a:alpha val="43137"/>
                    </a:srgbClr>
                  </a:outerShdw>
                </a:effectLst>
                <a:latin typeface="Calibri" panose="020F0502020204030204" pitchFamily="34" charset="0"/>
                <a:cs typeface="Calibri" panose="020F0502020204030204" pitchFamily="34" charset="0"/>
              </a:rPr>
            </a:br>
            <a:r>
              <a:rPr lang="sk-SK" sz="4900" b="1" dirty="0">
                <a:effectLst>
                  <a:outerShdw blurRad="76200" dist="50800" dir="5400000" algn="ctr" rotWithShape="0">
                    <a:srgbClr val="000000">
                      <a:alpha val="43137"/>
                    </a:srgbClr>
                  </a:outerShdw>
                </a:effectLst>
                <a:latin typeface="Calibri" panose="020F0502020204030204" pitchFamily="34" charset="0"/>
                <a:cs typeface="Calibri" panose="020F0502020204030204" pitchFamily="34" charset="0"/>
              </a:rPr>
              <a:t>v ochrane ovzdušia</a:t>
            </a:r>
            <a:endParaRPr lang="sk-SK" sz="4900" b="1" dirty="0">
              <a:solidFill>
                <a:schemeClr val="tx1"/>
              </a:solidFill>
              <a:effectLst>
                <a:outerShdw blurRad="76200" dist="50800" dir="5400000" algn="ctr" rotWithShape="0">
                  <a:srgbClr val="000000">
                    <a:alpha val="43137"/>
                  </a:srgbClr>
                </a:outerShdw>
              </a:effectLst>
              <a:latin typeface="Calibri" panose="020F0502020204030204" pitchFamily="34" charset="0"/>
              <a:cs typeface="Calibri" panose="020F0502020204030204" pitchFamily="34" charset="0"/>
            </a:endParaRPr>
          </a:p>
        </p:txBody>
      </p:sp>
      <p:sp>
        <p:nvSpPr>
          <p:cNvPr id="8" name="Nadpis 1">
            <a:extLst>
              <a:ext uri="{FF2B5EF4-FFF2-40B4-BE49-F238E27FC236}">
                <a16:creationId xmlns:a16="http://schemas.microsoft.com/office/drawing/2014/main" id="{5CBEF517-F543-474A-BF29-A6C3B5265CF8}"/>
              </a:ext>
            </a:extLst>
          </p:cNvPr>
          <p:cNvSpPr txBox="1">
            <a:spLocks/>
          </p:cNvSpPr>
          <p:nvPr/>
        </p:nvSpPr>
        <p:spPr>
          <a:xfrm>
            <a:off x="2630588" y="4417464"/>
            <a:ext cx="6930824" cy="1798739"/>
          </a:xfrm>
          <a:prstGeom prst="rect">
            <a:avLst/>
          </a:prstGeom>
        </p:spPr>
        <p:txBody>
          <a:bodyPr anchor="b">
            <a:normAutofit fontScale="92500" lnSpcReduction="2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sk-SK" sz="2400" dirty="0">
                <a:latin typeface="+mn-lt"/>
              </a:rPr>
              <a:t>Medzinárodná konferencia</a:t>
            </a:r>
          </a:p>
          <a:p>
            <a:pPr algn="ctr"/>
            <a:r>
              <a:rPr lang="sk-SK" sz="2400" dirty="0">
                <a:latin typeface="+mn-lt"/>
              </a:rPr>
              <a:t> </a:t>
            </a:r>
          </a:p>
          <a:p>
            <a:pPr algn="ctr"/>
            <a:r>
              <a:rPr lang="sk-SK" sz="3000" b="1" dirty="0">
                <a:latin typeface="+mn-lt"/>
              </a:rPr>
              <a:t>EFEKTÍVNE RIADENIE KVALITY OVZDUŠIA 2021</a:t>
            </a:r>
          </a:p>
          <a:p>
            <a:pPr algn="ctr"/>
            <a:endParaRPr lang="sk-SK" sz="3000" b="1" dirty="0">
              <a:latin typeface="+mn-lt"/>
            </a:endParaRPr>
          </a:p>
          <a:p>
            <a:pPr algn="ctr"/>
            <a:r>
              <a:rPr lang="sk-SK" sz="2400" dirty="0">
                <a:latin typeface="+mn-lt"/>
              </a:rPr>
              <a:t>CIELE A NÁSTROJE ICH ZABEZPEČENIA</a:t>
            </a:r>
          </a:p>
          <a:p>
            <a:pPr algn="ctr"/>
            <a:endParaRPr lang="sk-SK" sz="2400" dirty="0">
              <a:latin typeface="+mn-lt"/>
            </a:endParaRPr>
          </a:p>
          <a:p>
            <a:pPr algn="ctr"/>
            <a:r>
              <a:rPr lang="sk-SK" sz="2400" dirty="0">
                <a:solidFill>
                  <a:schemeClr val="accent1">
                    <a:lumMod val="75000"/>
                  </a:schemeClr>
                </a:solidFill>
                <a:latin typeface="+mn-lt"/>
              </a:rPr>
              <a:t>7. – 8. 9. 2021, Hotel </a:t>
            </a:r>
            <a:r>
              <a:rPr lang="sk-SK" sz="2400" dirty="0" err="1">
                <a:solidFill>
                  <a:schemeClr val="accent1">
                    <a:lumMod val="75000"/>
                  </a:schemeClr>
                </a:solidFill>
                <a:latin typeface="+mn-lt"/>
              </a:rPr>
              <a:t>Dixon</a:t>
            </a:r>
            <a:r>
              <a:rPr lang="sk-SK" sz="2400" dirty="0">
                <a:solidFill>
                  <a:schemeClr val="accent1">
                    <a:lumMod val="75000"/>
                  </a:schemeClr>
                </a:solidFill>
                <a:latin typeface="+mn-lt"/>
              </a:rPr>
              <a:t>, Banská bystrica</a:t>
            </a:r>
          </a:p>
        </p:txBody>
      </p:sp>
    </p:spTree>
    <p:extLst>
      <p:ext uri="{BB962C8B-B14F-4D97-AF65-F5344CB8AC3E}">
        <p14:creationId xmlns:p14="http://schemas.microsoft.com/office/powerpoint/2010/main" val="908287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36A65F-6C37-44BB-9894-D8D9D3D82DC4}"/>
              </a:ext>
            </a:extLst>
          </p:cNvPr>
          <p:cNvSpPr>
            <a:spLocks noGrp="1"/>
          </p:cNvSpPr>
          <p:nvPr>
            <p:ph type="title"/>
          </p:nvPr>
        </p:nvSpPr>
        <p:spPr>
          <a:xfrm>
            <a:off x="2025787" y="1643062"/>
            <a:ext cx="8140421" cy="592854"/>
          </a:xfrm>
          <a:noFill/>
        </p:spPr>
        <p:txBody>
          <a:bodyPr>
            <a:noAutofit/>
          </a:bodyPr>
          <a:lstStyle/>
          <a:p>
            <a:r>
              <a:rPr lang="sk-SK" sz="4000" b="1" dirty="0">
                <a:solidFill>
                  <a:schemeClr val="accent1">
                    <a:lumMod val="75000"/>
                  </a:schemeClr>
                </a:solidFill>
                <a:latin typeface="+mn-lt"/>
              </a:rPr>
              <a:t>Ako správne podať žiadosť o dotáciu</a:t>
            </a:r>
            <a:endParaRPr lang="sk-SK" sz="4000" dirty="0">
              <a:solidFill>
                <a:schemeClr val="accent1">
                  <a:lumMod val="75000"/>
                </a:schemeClr>
              </a:solidFill>
              <a:latin typeface="+mn-lt"/>
            </a:endParaRPr>
          </a:p>
        </p:txBody>
      </p:sp>
      <p:sp>
        <p:nvSpPr>
          <p:cNvPr id="4" name="Zástupný symbol obsahu 2">
            <a:extLst>
              <a:ext uri="{FF2B5EF4-FFF2-40B4-BE49-F238E27FC236}">
                <a16:creationId xmlns:a16="http://schemas.microsoft.com/office/drawing/2014/main" id="{9FB1EA15-81D8-4E05-A999-F9713D1A50D5}"/>
              </a:ext>
            </a:extLst>
          </p:cNvPr>
          <p:cNvSpPr>
            <a:spLocks noGrp="1"/>
          </p:cNvSpPr>
          <p:nvPr>
            <p:ph idx="1"/>
          </p:nvPr>
        </p:nvSpPr>
        <p:spPr>
          <a:xfrm>
            <a:off x="584479" y="2361368"/>
            <a:ext cx="10900788" cy="4112457"/>
          </a:xfrm>
          <a:noFill/>
          <a:ln>
            <a:noFill/>
          </a:ln>
        </p:spPr>
        <p:txBody>
          <a:bodyPr rtlCol="0">
            <a:normAutofit/>
          </a:bodyPr>
          <a:lstStyle/>
          <a:p>
            <a:pPr marL="0" indent="0" algn="ctr" eaLnBrk="1" fontAlgn="auto" hangingPunct="1">
              <a:lnSpc>
                <a:spcPct val="100000"/>
              </a:lnSpc>
              <a:spcBef>
                <a:spcPts val="0"/>
              </a:spcBef>
              <a:spcAft>
                <a:spcPts val="0"/>
              </a:spcAft>
              <a:buFont typeface="Calibri" panose="020F0502020204030204" pitchFamily="34" charset="0"/>
              <a:buNone/>
              <a:tabLst>
                <a:tab pos="85725" algn="l"/>
                <a:tab pos="266700" algn="l"/>
              </a:tabLst>
              <a:defRPr/>
            </a:pPr>
            <a:r>
              <a:rPr lang="sk-SK" sz="1000" b="1" dirty="0">
                <a:solidFill>
                  <a:schemeClr val="accent2">
                    <a:lumMod val="75000"/>
                  </a:schemeClr>
                </a:solidFill>
                <a:latin typeface="+mj-lt"/>
              </a:rPr>
              <a:t>	</a:t>
            </a:r>
          </a:p>
          <a:p>
            <a:pPr marL="342900" indent="-342900" algn="just">
              <a:lnSpc>
                <a:spcPct val="100000"/>
              </a:lnSpc>
              <a:spcBef>
                <a:spcPts val="0"/>
              </a:spcBef>
              <a:buClr>
                <a:srgbClr val="0070C0"/>
              </a:buClr>
              <a:buFont typeface="+mj-lt"/>
              <a:buAutoNum type="arabicPeriod"/>
              <a:tabLst>
                <a:tab pos="180975" algn="l"/>
                <a:tab pos="266700" algn="l"/>
              </a:tabLst>
              <a:defRPr/>
            </a:pPr>
            <a:r>
              <a:rPr lang="sk-SK" sz="2000" dirty="0"/>
              <a:t>použiť „</a:t>
            </a:r>
            <a:r>
              <a:rPr lang="sk-SK" sz="2000" b="1" dirty="0"/>
              <a:t>Príručka pre žiadateľa</a:t>
            </a:r>
            <a:r>
              <a:rPr lang="sk-SK" sz="2000" dirty="0"/>
              <a:t>“: </a:t>
            </a:r>
            <a:r>
              <a:rPr lang="sk-SK" sz="2000" dirty="0">
                <a:solidFill>
                  <a:srgbClr val="0070C0"/>
                </a:solidFill>
                <a:hlinkClick r:id="rId2">
                  <a:extLst>
                    <a:ext uri="{A12FA001-AC4F-418D-AE19-62706E023703}">
                      <ahyp:hlinkClr xmlns:ahyp="http://schemas.microsoft.com/office/drawing/2018/hyperlinkcolor" val="tx"/>
                    </a:ext>
                  </a:extLst>
                </a:hlinkClick>
              </a:rPr>
              <a:t>http://www.envirofond.sk/sk/podpora/dotacie</a:t>
            </a:r>
            <a:endParaRPr lang="sk-SK" sz="2000" dirty="0">
              <a:solidFill>
                <a:srgbClr val="0070C0"/>
              </a:solidFill>
            </a:endParaRPr>
          </a:p>
          <a:p>
            <a:pPr marL="342900" indent="-342900" algn="just">
              <a:lnSpc>
                <a:spcPct val="100000"/>
              </a:lnSpc>
              <a:spcBef>
                <a:spcPts val="0"/>
              </a:spcBef>
              <a:buClr>
                <a:srgbClr val="0070C0"/>
              </a:buClr>
              <a:buFont typeface="+mj-lt"/>
              <a:buAutoNum type="arabicPeriod"/>
              <a:tabLst>
                <a:tab pos="180975" algn="l"/>
                <a:tab pos="266700" algn="l"/>
              </a:tabLst>
              <a:defRPr/>
            </a:pPr>
            <a:endParaRPr lang="sk-SK" sz="2000" dirty="0"/>
          </a:p>
          <a:p>
            <a:pPr marL="342900" indent="-342900" algn="just">
              <a:lnSpc>
                <a:spcPct val="100000"/>
              </a:lnSpc>
              <a:spcBef>
                <a:spcPts val="0"/>
              </a:spcBef>
              <a:buClr>
                <a:srgbClr val="0070C0"/>
              </a:buClr>
              <a:buFont typeface="+mj-lt"/>
              <a:buAutoNum type="arabicPeriod"/>
              <a:tabLst>
                <a:tab pos="180975" algn="l"/>
                <a:tab pos="266700" algn="l"/>
              </a:tabLst>
              <a:defRPr/>
            </a:pPr>
            <a:r>
              <a:rPr lang="sk-SK" sz="2000" dirty="0"/>
              <a:t>v súlade so  špecifikáciou:   </a:t>
            </a:r>
          </a:p>
          <a:p>
            <a:pPr marL="0" indent="0" algn="just">
              <a:lnSpc>
                <a:spcPct val="100000"/>
              </a:lnSpc>
              <a:spcBef>
                <a:spcPts val="0"/>
              </a:spcBef>
              <a:buClr>
                <a:srgbClr val="0070C0"/>
              </a:buClr>
              <a:buNone/>
              <a:tabLst>
                <a:tab pos="180975" algn="l"/>
                <a:tab pos="266700" algn="l"/>
                <a:tab pos="893763" algn="l"/>
                <a:tab pos="1165225" algn="l"/>
              </a:tabLst>
              <a:defRPr/>
            </a:pPr>
            <a:r>
              <a:rPr lang="sk-SK" sz="2000" dirty="0"/>
              <a:t>				 - </a:t>
            </a:r>
            <a:r>
              <a:rPr lang="sk-SK" sz="2000" dirty="0">
                <a:solidFill>
                  <a:schemeClr val="tx1"/>
                </a:solidFill>
              </a:rPr>
              <a:t>vyplniť elektronický formulár žiadosti v EGRANTE</a:t>
            </a:r>
            <a:r>
              <a:rPr lang="sk-SK" sz="2000" dirty="0"/>
              <a:t>, vecne a stručne s nahratými prílohami</a:t>
            </a:r>
            <a:r>
              <a:rPr lang="sk-SK" sz="2000" dirty="0">
                <a:solidFill>
                  <a:schemeClr val="tx1"/>
                </a:solidFill>
              </a:rPr>
              <a:t>, </a:t>
            </a:r>
            <a:endParaRPr lang="sk-SK" sz="2000" dirty="0"/>
          </a:p>
          <a:p>
            <a:pPr marL="0" indent="0" algn="just">
              <a:lnSpc>
                <a:spcPct val="100000"/>
              </a:lnSpc>
              <a:spcBef>
                <a:spcPts val="0"/>
              </a:spcBef>
              <a:buClr>
                <a:srgbClr val="0070C0"/>
              </a:buClr>
              <a:buNone/>
              <a:tabLst>
                <a:tab pos="90488" algn="l"/>
                <a:tab pos="180975" algn="l"/>
                <a:tab pos="266700" algn="l"/>
                <a:tab pos="452438" algn="l"/>
                <a:tab pos="1165225" algn="l"/>
                <a:tab pos="1255713" algn="l"/>
              </a:tabLst>
              <a:defRPr/>
            </a:pPr>
            <a:r>
              <a:rPr lang="sk-SK" sz="2000" dirty="0">
                <a:solidFill>
                  <a:schemeClr val="tx1"/>
                </a:solidFill>
              </a:rPr>
              <a:t>					 - </a:t>
            </a:r>
            <a:r>
              <a:rPr lang="sk-SK" sz="2000" b="1" dirty="0"/>
              <a:t>v termíne </a:t>
            </a:r>
            <a:r>
              <a:rPr lang="sk-SK" sz="2000" b="1" dirty="0">
                <a:solidFill>
                  <a:srgbClr val="C00000"/>
                </a:solidFill>
              </a:rPr>
              <a:t>do 31. októbra 2021 </a:t>
            </a:r>
            <a:r>
              <a:rPr lang="sk-SK" sz="2000" dirty="0"/>
              <a:t>podať </a:t>
            </a:r>
            <a:r>
              <a:rPr lang="sk-SK" sz="2000" u="sng" dirty="0"/>
              <a:t>kompletnú</a:t>
            </a:r>
            <a:r>
              <a:rPr lang="sk-SK" sz="2000" b="1" u="sng" dirty="0"/>
              <a:t> </a:t>
            </a:r>
            <a:r>
              <a:rPr lang="sk-SK" sz="2000" u="sng" dirty="0">
                <a:solidFill>
                  <a:schemeClr val="tx1"/>
                </a:solidFill>
              </a:rPr>
              <a:t>žiadosť spolu s prílohami.</a:t>
            </a:r>
          </a:p>
          <a:p>
            <a:pPr marL="0" indent="0" algn="just" eaLnBrk="1" fontAlgn="auto" hangingPunct="1">
              <a:lnSpc>
                <a:spcPct val="100000"/>
              </a:lnSpc>
              <a:spcBef>
                <a:spcPts val="0"/>
              </a:spcBef>
              <a:spcAft>
                <a:spcPts val="0"/>
              </a:spcAft>
              <a:buNone/>
              <a:tabLst>
                <a:tab pos="180975" algn="l"/>
                <a:tab pos="266700" algn="l"/>
              </a:tabLst>
              <a:defRPr/>
            </a:pPr>
            <a:endParaRPr lang="sk-SK" sz="2000" dirty="0"/>
          </a:p>
          <a:p>
            <a:pPr marL="0" indent="0" algn="just">
              <a:lnSpc>
                <a:spcPct val="100000"/>
              </a:lnSpc>
              <a:spcBef>
                <a:spcPts val="0"/>
              </a:spcBef>
              <a:buNone/>
              <a:tabLst>
                <a:tab pos="180975" algn="l"/>
                <a:tab pos="266700" algn="l"/>
              </a:tabLst>
              <a:defRPr/>
            </a:pPr>
            <a:r>
              <a:rPr lang="sk-SK" sz="2000" b="1" u="sng" cap="all" dirty="0">
                <a:solidFill>
                  <a:schemeClr val="accent1">
                    <a:lumMod val="75000"/>
                  </a:schemeClr>
                </a:solidFill>
              </a:rPr>
              <a:t>Odporúčanie žiadateľovi:</a:t>
            </a:r>
          </a:p>
          <a:p>
            <a:pPr marL="0" indent="0" algn="just">
              <a:lnSpc>
                <a:spcPct val="100000"/>
              </a:lnSpc>
              <a:spcBef>
                <a:spcPts val="0"/>
              </a:spcBef>
              <a:buNone/>
              <a:tabLst>
                <a:tab pos="180975" algn="l"/>
                <a:tab pos="266700" algn="l"/>
              </a:tabLst>
              <a:defRPr/>
            </a:pPr>
            <a:endParaRPr lang="sk-SK" sz="2000" b="1" u="sng" cap="all" dirty="0"/>
          </a:p>
          <a:p>
            <a:pPr marL="0" indent="0" algn="just">
              <a:lnSpc>
                <a:spcPct val="100000"/>
              </a:lnSpc>
              <a:spcBef>
                <a:spcPts val="0"/>
              </a:spcBef>
              <a:buNone/>
              <a:tabLst>
                <a:tab pos="180975" algn="l"/>
                <a:tab pos="266700" algn="l"/>
              </a:tabLst>
              <a:defRPr/>
            </a:pPr>
            <a:r>
              <a:rPr lang="sk-SK" sz="2000" dirty="0"/>
              <a:t>-	formulár žiadosti podať vyplnený bezchybne (ak nie, </a:t>
            </a:r>
            <a:r>
              <a:rPr lang="sk-SK" sz="2000" u="sng" dirty="0">
                <a:solidFill>
                  <a:srgbClr val="FF0000"/>
                </a:solidFill>
              </a:rPr>
              <a:t>žiadosť bude vyradená </a:t>
            </a:r>
            <a:r>
              <a:rPr lang="sk-SK" sz="2000" dirty="0"/>
              <a:t>...§ 9 ods. 5 zákona o EF)</a:t>
            </a:r>
          </a:p>
          <a:p>
            <a:pPr algn="just">
              <a:lnSpc>
                <a:spcPct val="100000"/>
              </a:lnSpc>
              <a:spcBef>
                <a:spcPts val="0"/>
              </a:spcBef>
              <a:buFontTx/>
              <a:buChar char="-"/>
              <a:tabLst>
                <a:tab pos="180975" algn="l"/>
                <a:tab pos="266700" algn="l"/>
              </a:tabLst>
              <a:defRPr/>
            </a:pPr>
            <a:r>
              <a:rPr lang="sk-SK" sz="2000" dirty="0"/>
              <a:t>ku žiadosti ku dňu podania žiadosti priložiť kompletné relevantné prílohy (ak nie, </a:t>
            </a:r>
            <a:r>
              <a:rPr lang="sk-SK" sz="2000" u="sng" dirty="0">
                <a:solidFill>
                  <a:srgbClr val="0070C0"/>
                </a:solidFill>
              </a:rPr>
              <a:t>fond písomne vyzve v určenej lehote o doplnenie žiadosti</a:t>
            </a:r>
            <a:r>
              <a:rPr lang="sk-SK" sz="2000" dirty="0"/>
              <a:t>)</a:t>
            </a:r>
          </a:p>
        </p:txBody>
      </p:sp>
      <p:pic>
        <p:nvPicPr>
          <p:cNvPr id="5" name="Obrázok 21">
            <a:extLst>
              <a:ext uri="{FF2B5EF4-FFF2-40B4-BE49-F238E27FC236}">
                <a16:creationId xmlns:a16="http://schemas.microsoft.com/office/drawing/2014/main" id="{4AF80BD2-21F5-4D81-B39A-C7AB7A4789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C841C32B-C733-4C96-9640-0E759126BA90}"/>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8" name="Zástupný objekt pre číslo snímky 7">
            <a:extLst>
              <a:ext uri="{FF2B5EF4-FFF2-40B4-BE49-F238E27FC236}">
                <a16:creationId xmlns:a16="http://schemas.microsoft.com/office/drawing/2014/main" id="{00E3208F-FAEB-4264-AC1F-13E1152DF8E3}"/>
              </a:ext>
            </a:extLst>
          </p:cNvPr>
          <p:cNvSpPr>
            <a:spLocks noGrp="1"/>
          </p:cNvSpPr>
          <p:nvPr>
            <p:ph type="sldNum" sz="quarter" idx="12"/>
          </p:nvPr>
        </p:nvSpPr>
        <p:spPr/>
        <p:txBody>
          <a:bodyPr/>
          <a:lstStyle/>
          <a:p>
            <a:fld id="{FF80EBA8-06C2-4648-BEBC-9A5E93D7C8FF}" type="slidenum">
              <a:rPr lang="sk-SK" smtClean="0"/>
              <a:t>10</a:t>
            </a:fld>
            <a:endParaRPr lang="sk-SK"/>
          </a:p>
        </p:txBody>
      </p:sp>
    </p:spTree>
    <p:extLst>
      <p:ext uri="{BB962C8B-B14F-4D97-AF65-F5344CB8AC3E}">
        <p14:creationId xmlns:p14="http://schemas.microsoft.com/office/powerpoint/2010/main" val="279060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1B5BA-6784-48BC-9A58-DA4EB9B276CC}"/>
              </a:ext>
            </a:extLst>
          </p:cNvPr>
          <p:cNvSpPr>
            <a:spLocks noGrp="1"/>
          </p:cNvSpPr>
          <p:nvPr>
            <p:ph type="title"/>
          </p:nvPr>
        </p:nvSpPr>
        <p:spPr>
          <a:xfrm>
            <a:off x="838200" y="1510949"/>
            <a:ext cx="10515600" cy="605466"/>
          </a:xfrm>
        </p:spPr>
        <p:txBody>
          <a:bodyPr>
            <a:normAutofit fontScale="90000"/>
          </a:bodyPr>
          <a:lstStyle/>
          <a:p>
            <a:pPr algn="ctr"/>
            <a:r>
              <a:rPr lang="sk-SK" sz="4000" b="1" dirty="0">
                <a:solidFill>
                  <a:schemeClr val="accent1">
                    <a:lumMod val="75000"/>
                  </a:schemeClr>
                </a:solidFill>
                <a:latin typeface="+mn-lt"/>
              </a:rPr>
              <a:t>Elektronické podávanie žiadostí cez EGRANT</a:t>
            </a:r>
          </a:p>
        </p:txBody>
      </p:sp>
      <p:sp>
        <p:nvSpPr>
          <p:cNvPr id="4" name="Zástupný symbol obsahu 2">
            <a:extLst>
              <a:ext uri="{FF2B5EF4-FFF2-40B4-BE49-F238E27FC236}">
                <a16:creationId xmlns:a16="http://schemas.microsoft.com/office/drawing/2014/main" id="{A439D171-61EE-4E02-B89E-B45AFB543F65}"/>
              </a:ext>
            </a:extLst>
          </p:cNvPr>
          <p:cNvSpPr>
            <a:spLocks noGrp="1"/>
          </p:cNvSpPr>
          <p:nvPr>
            <p:ph idx="1"/>
          </p:nvPr>
        </p:nvSpPr>
        <p:spPr>
          <a:xfrm>
            <a:off x="512467" y="2370137"/>
            <a:ext cx="11234056" cy="3806826"/>
          </a:xfrm>
        </p:spPr>
        <p:txBody>
          <a:bodyPr rtlCol="0">
            <a:normAutofit/>
          </a:bodyPr>
          <a:lstStyle/>
          <a:p>
            <a:pPr marL="0" indent="0" algn="ctr" eaLnBrk="1" fontAlgn="auto" hangingPunct="1">
              <a:lnSpc>
                <a:spcPct val="100000"/>
              </a:lnSpc>
              <a:spcBef>
                <a:spcPts val="0"/>
              </a:spcBef>
              <a:spcAft>
                <a:spcPts val="0"/>
              </a:spcAft>
              <a:buFont typeface="Calibri" panose="020F0502020204030204" pitchFamily="34" charset="0"/>
              <a:buNone/>
              <a:tabLst>
                <a:tab pos="85725" algn="l"/>
                <a:tab pos="266700" algn="l"/>
              </a:tabLst>
              <a:defRPr/>
            </a:pPr>
            <a:r>
              <a:rPr lang="sk-SK" sz="1000" b="1" dirty="0">
                <a:solidFill>
                  <a:schemeClr val="accent2">
                    <a:lumMod val="75000"/>
                  </a:schemeClr>
                </a:solidFill>
                <a:latin typeface="+mj-lt"/>
              </a:rPr>
              <a:t>	</a:t>
            </a:r>
          </a:p>
          <a:p>
            <a:pPr marL="457200" indent="-457200" eaLnBrk="1" fontAlgn="auto" hangingPunct="1">
              <a:lnSpc>
                <a:spcPct val="100000"/>
              </a:lnSpc>
              <a:spcBef>
                <a:spcPts val="0"/>
              </a:spcBef>
              <a:spcAft>
                <a:spcPts val="0"/>
              </a:spcAft>
              <a:buFont typeface="+mj-lt"/>
              <a:buAutoNum type="arabicPeriod"/>
              <a:tabLst>
                <a:tab pos="266700" algn="l"/>
              </a:tabLst>
              <a:defRPr/>
            </a:pPr>
            <a:r>
              <a:rPr lang="sk-SK" sz="2000" dirty="0"/>
              <a:t> registrácia žiadateľa na </a:t>
            </a:r>
            <a:r>
              <a:rPr lang="sk-SK" sz="2000" dirty="0">
                <a:hlinkClick r:id="rId2"/>
              </a:rPr>
              <a:t>https://envirofond.egrant.sk/register</a:t>
            </a:r>
            <a:r>
              <a:rPr lang="sk-SK" sz="2000" dirty="0"/>
              <a:t> </a:t>
            </a:r>
          </a:p>
          <a:p>
            <a:pPr marL="457200" indent="-457200" eaLnBrk="1" fontAlgn="auto" hangingPunct="1">
              <a:lnSpc>
                <a:spcPct val="100000"/>
              </a:lnSpc>
              <a:spcBef>
                <a:spcPts val="0"/>
              </a:spcBef>
              <a:spcAft>
                <a:spcPts val="0"/>
              </a:spcAft>
              <a:buFont typeface="+mj-lt"/>
              <a:buAutoNum type="arabicPeriod"/>
              <a:tabLst>
                <a:tab pos="266700" algn="l"/>
              </a:tabLst>
              <a:defRPr/>
            </a:pPr>
            <a:r>
              <a:rPr lang="sk-SK" sz="2000" dirty="0"/>
              <a:t> vyplnenie elektronického formulára žiadosti</a:t>
            </a:r>
          </a:p>
          <a:p>
            <a:pPr marL="457200" indent="-457200">
              <a:lnSpc>
                <a:spcPct val="100000"/>
              </a:lnSpc>
              <a:spcBef>
                <a:spcPts val="0"/>
              </a:spcBef>
              <a:buFont typeface="+mj-lt"/>
              <a:buAutoNum type="arabicPeriod"/>
              <a:tabLst>
                <a:tab pos="266700" algn="l"/>
              </a:tabLst>
              <a:defRPr/>
            </a:pPr>
            <a:r>
              <a:rPr lang="sk-SK" sz="2000" dirty="0"/>
              <a:t> nahratie elektronických príloh do formulára žiadosti a odoslanie </a:t>
            </a:r>
          </a:p>
          <a:p>
            <a:pPr marL="180975" indent="-180975" eaLnBrk="1" fontAlgn="auto" hangingPunct="1">
              <a:lnSpc>
                <a:spcPct val="100000"/>
              </a:lnSpc>
              <a:spcBef>
                <a:spcPts val="0"/>
              </a:spcBef>
              <a:spcAft>
                <a:spcPts val="0"/>
              </a:spcAft>
              <a:buFont typeface="Wingdings" panose="05000000000000000000" pitchFamily="2" charset="2"/>
              <a:buChar char="§"/>
              <a:tabLst>
                <a:tab pos="266700" algn="l"/>
              </a:tabLst>
              <a:defRPr/>
            </a:pPr>
            <a:endParaRPr lang="sk-SK" sz="2000" dirty="0"/>
          </a:p>
          <a:p>
            <a:pPr marL="180975" indent="-180975" eaLnBrk="1" fontAlgn="auto" hangingPunct="1">
              <a:lnSpc>
                <a:spcPct val="100000"/>
              </a:lnSpc>
              <a:spcBef>
                <a:spcPts val="0"/>
              </a:spcBef>
              <a:spcAft>
                <a:spcPts val="0"/>
              </a:spcAft>
              <a:buFont typeface="Wingdings" panose="05000000000000000000" pitchFamily="2" charset="2"/>
              <a:buChar char="§"/>
              <a:tabLst>
                <a:tab pos="266700" algn="l"/>
              </a:tabLst>
              <a:defRPr/>
            </a:pPr>
            <a:r>
              <a:rPr lang="sk-SK" sz="2000" dirty="0"/>
              <a:t> formulár a originály príloh je potrebné zaslať osobne, alebo poštou, alebo do elektronickej schránky EF</a:t>
            </a:r>
          </a:p>
          <a:p>
            <a:pPr marL="180975" indent="-180975" eaLnBrk="1" fontAlgn="auto" hangingPunct="1">
              <a:lnSpc>
                <a:spcPct val="100000"/>
              </a:lnSpc>
              <a:spcBef>
                <a:spcPts val="0"/>
              </a:spcBef>
              <a:spcAft>
                <a:spcPts val="0"/>
              </a:spcAft>
              <a:buFont typeface="Calibri" panose="020F0502020204030204" pitchFamily="34" charset="0"/>
              <a:buNone/>
              <a:tabLst>
                <a:tab pos="266700" algn="l"/>
              </a:tabLst>
              <a:defRPr/>
            </a:pPr>
            <a:endParaRPr lang="sk-SK" sz="2000" dirty="0"/>
          </a:p>
          <a:p>
            <a:pPr marL="180975" indent="-180975" eaLnBrk="1" fontAlgn="auto" hangingPunct="1">
              <a:lnSpc>
                <a:spcPct val="100000"/>
              </a:lnSpc>
              <a:spcBef>
                <a:spcPts val="0"/>
              </a:spcBef>
              <a:spcAft>
                <a:spcPts val="0"/>
              </a:spcAft>
              <a:buClr>
                <a:schemeClr val="accent5">
                  <a:lumMod val="75000"/>
                </a:schemeClr>
              </a:buClr>
              <a:buFont typeface="Wingdings" panose="05000000000000000000" pitchFamily="2" charset="2"/>
              <a:buChar char="§"/>
              <a:tabLst>
                <a:tab pos="266700" algn="l"/>
              </a:tabLst>
              <a:defRPr/>
            </a:pPr>
            <a:r>
              <a:rPr lang="sk-SK" sz="2000" dirty="0"/>
              <a:t> </a:t>
            </a:r>
            <a:r>
              <a:rPr lang="sk-SK" sz="2000" u="sng" dirty="0">
                <a:solidFill>
                  <a:schemeClr val="accent5">
                    <a:lumMod val="75000"/>
                  </a:schemeClr>
                </a:solidFill>
              </a:rPr>
              <a:t>TIP:</a:t>
            </a:r>
            <a:r>
              <a:rPr lang="sk-SK" sz="2000" dirty="0"/>
              <a:t> odporúčame preposlať elektronicky podpísané dokumenty do elektronickej schránky </a:t>
            </a:r>
            <a:r>
              <a:rPr lang="sk-SK" sz="2000" dirty="0" err="1"/>
              <a:t>Envirofondu</a:t>
            </a:r>
            <a:r>
              <a:rPr lang="sk-SK" sz="2000" dirty="0"/>
              <a:t> (pri vyhľadávaní EF treba použiť IČO)</a:t>
            </a:r>
          </a:p>
          <a:p>
            <a:pPr marL="180975" indent="-180975" eaLnBrk="1" fontAlgn="auto" hangingPunct="1">
              <a:lnSpc>
                <a:spcPct val="100000"/>
              </a:lnSpc>
              <a:spcBef>
                <a:spcPts val="0"/>
              </a:spcBef>
              <a:spcAft>
                <a:spcPts val="0"/>
              </a:spcAft>
              <a:buFont typeface="Wingdings" panose="05000000000000000000" pitchFamily="2" charset="2"/>
              <a:buChar char="§"/>
              <a:tabLst>
                <a:tab pos="266700" algn="l"/>
              </a:tabLst>
              <a:defRPr/>
            </a:pPr>
            <a:endParaRPr lang="sk-SK" sz="2000" dirty="0"/>
          </a:p>
          <a:p>
            <a:pPr marL="180975" indent="-180975" eaLnBrk="1" fontAlgn="auto" hangingPunct="1">
              <a:lnSpc>
                <a:spcPct val="100000"/>
              </a:lnSpc>
              <a:spcBef>
                <a:spcPts val="0"/>
              </a:spcBef>
              <a:spcAft>
                <a:spcPts val="0"/>
              </a:spcAft>
              <a:buFont typeface="Wingdings" panose="05000000000000000000" pitchFamily="2" charset="2"/>
              <a:buChar char="§"/>
              <a:tabLst>
                <a:tab pos="266700" algn="l"/>
              </a:tabLst>
              <a:defRPr/>
            </a:pPr>
            <a:r>
              <a:rPr lang="sk-SK" sz="2000" u="sng" dirty="0">
                <a:solidFill>
                  <a:schemeClr val="accent5">
                    <a:lumMod val="75000"/>
                  </a:schemeClr>
                </a:solidFill>
              </a:rPr>
              <a:t>INFO:</a:t>
            </a:r>
            <a:r>
              <a:rPr lang="sk-SK" sz="2000" dirty="0"/>
              <a:t> nakoľko v súčasnosti </a:t>
            </a:r>
            <a:r>
              <a:rPr lang="sk-SK" sz="2000" b="1" dirty="0" err="1"/>
              <a:t>Envirofond</a:t>
            </a:r>
            <a:r>
              <a:rPr lang="sk-SK" sz="2000" b="1" dirty="0"/>
              <a:t> nie je orgánom verejnej moci</a:t>
            </a:r>
            <a:r>
              <a:rPr lang="sk-SK" sz="2000" dirty="0"/>
              <a:t>, možnosť zasielať dokumenty cez elektronickú schránku majú len obce a mestá</a:t>
            </a:r>
          </a:p>
        </p:txBody>
      </p:sp>
      <p:sp>
        <p:nvSpPr>
          <p:cNvPr id="5" name="Zástupný objekt pre číslo snímky 4">
            <a:extLst>
              <a:ext uri="{FF2B5EF4-FFF2-40B4-BE49-F238E27FC236}">
                <a16:creationId xmlns:a16="http://schemas.microsoft.com/office/drawing/2014/main" id="{7C4FE3D4-7F26-43CB-89D0-AA4703E67A62}"/>
              </a:ext>
            </a:extLst>
          </p:cNvPr>
          <p:cNvSpPr>
            <a:spLocks noGrp="1"/>
          </p:cNvSpPr>
          <p:nvPr>
            <p:ph type="sldNum" sz="quarter" idx="12"/>
          </p:nvPr>
        </p:nvSpPr>
        <p:spPr/>
        <p:txBody>
          <a:bodyPr/>
          <a:lstStyle/>
          <a:p>
            <a:fld id="{FF80EBA8-06C2-4648-BEBC-9A5E93D7C8FF}" type="slidenum">
              <a:rPr lang="sk-SK" smtClean="0"/>
              <a:t>11</a:t>
            </a:fld>
            <a:endParaRPr lang="sk-SK"/>
          </a:p>
        </p:txBody>
      </p:sp>
      <p:pic>
        <p:nvPicPr>
          <p:cNvPr id="6" name="Obrázok 21">
            <a:extLst>
              <a:ext uri="{FF2B5EF4-FFF2-40B4-BE49-F238E27FC236}">
                <a16:creationId xmlns:a16="http://schemas.microsoft.com/office/drawing/2014/main" id="{C4C6DC7B-39E4-4360-8239-9E2EC2C430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ovná spojnica 6">
            <a:extLst>
              <a:ext uri="{FF2B5EF4-FFF2-40B4-BE49-F238E27FC236}">
                <a16:creationId xmlns:a16="http://schemas.microsoft.com/office/drawing/2014/main" id="{EF98EBB4-92AB-4C67-9723-00248331A21B}"/>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20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4" name="Zástupný objekt pre číslo snímky 3">
            <a:extLst>
              <a:ext uri="{FF2B5EF4-FFF2-40B4-BE49-F238E27FC236}">
                <a16:creationId xmlns:a16="http://schemas.microsoft.com/office/drawing/2014/main" id="{86D5121E-B1D4-4404-9D13-D360D670D632}"/>
              </a:ext>
            </a:extLst>
          </p:cNvPr>
          <p:cNvSpPr>
            <a:spLocks noGrp="1"/>
          </p:cNvSpPr>
          <p:nvPr>
            <p:ph type="sldNum" sz="quarter" idx="12"/>
          </p:nvPr>
        </p:nvSpPr>
        <p:spPr/>
        <p:txBody>
          <a:bodyPr/>
          <a:lstStyle/>
          <a:p>
            <a:fld id="{FF80EBA8-06C2-4648-BEBC-9A5E93D7C8FF}" type="slidenum">
              <a:rPr lang="sk-SK" smtClean="0"/>
              <a:t>12</a:t>
            </a:fld>
            <a:endParaRPr lang="sk-SK"/>
          </a:p>
        </p:txBody>
      </p:sp>
      <p:pic>
        <p:nvPicPr>
          <p:cNvPr id="7" name="Obrázok 6">
            <a:extLst>
              <a:ext uri="{FF2B5EF4-FFF2-40B4-BE49-F238E27FC236}">
                <a16:creationId xmlns:a16="http://schemas.microsoft.com/office/drawing/2014/main" id="{F1396154-0998-49FA-B2F9-299E46540B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6508" y="0"/>
            <a:ext cx="9298983" cy="6858000"/>
          </a:xfrm>
          <a:prstGeom prst="rect">
            <a:avLst/>
          </a:prstGeom>
        </p:spPr>
      </p:pic>
      <p:cxnSp>
        <p:nvCxnSpPr>
          <p:cNvPr id="8" name="Rovná spojnica 7">
            <a:extLst>
              <a:ext uri="{FF2B5EF4-FFF2-40B4-BE49-F238E27FC236}">
                <a16:creationId xmlns:a16="http://schemas.microsoft.com/office/drawing/2014/main" id="{2B40C643-E689-4F79-9639-768ECA451728}"/>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pic>
        <p:nvPicPr>
          <p:cNvPr id="9" name="Obrázok 8" descr="Glóbus – Severná a Južná Amerika">
            <a:extLst>
              <a:ext uri="{FF2B5EF4-FFF2-40B4-BE49-F238E27FC236}">
                <a16:creationId xmlns:a16="http://schemas.microsoft.com/office/drawing/2014/main" id="{3C40FBDE-0F50-4839-AF23-A0FCFA40B62C}"/>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650829" y="281849"/>
            <a:ext cx="795679" cy="733031"/>
          </a:xfrm>
          <a:prstGeom prst="rect">
            <a:avLst/>
          </a:prstGeom>
          <a:noFill/>
          <a:ln>
            <a:noFill/>
          </a:ln>
        </p:spPr>
      </p:pic>
    </p:spTree>
    <p:extLst>
      <p:ext uri="{BB962C8B-B14F-4D97-AF65-F5344CB8AC3E}">
        <p14:creationId xmlns:p14="http://schemas.microsoft.com/office/powerpoint/2010/main" val="3367336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58A93-55C8-44B3-8B99-E96256CE4E98}"/>
              </a:ext>
            </a:extLst>
          </p:cNvPr>
          <p:cNvSpPr>
            <a:spLocks noGrp="1"/>
          </p:cNvSpPr>
          <p:nvPr>
            <p:ph type="title"/>
          </p:nvPr>
        </p:nvSpPr>
        <p:spPr>
          <a:xfrm>
            <a:off x="838200" y="1548014"/>
            <a:ext cx="10515600" cy="555222"/>
          </a:xfrm>
        </p:spPr>
        <p:txBody>
          <a:bodyPr>
            <a:normAutofit fontScale="90000"/>
          </a:bodyPr>
          <a:lstStyle/>
          <a:p>
            <a:pPr algn="ctr"/>
            <a:r>
              <a:rPr lang="sk-SK" sz="3600" b="1" dirty="0">
                <a:solidFill>
                  <a:srgbClr val="FF0000"/>
                </a:solidFill>
                <a:latin typeface="+mn-lt"/>
              </a:rPr>
              <a:t>Najčastejšie zistené chyby </a:t>
            </a:r>
            <a:r>
              <a:rPr lang="sk-SK" sz="3600" b="1" u="sng" dirty="0">
                <a:solidFill>
                  <a:srgbClr val="FF0000"/>
                </a:solidFill>
                <a:latin typeface="+mn-lt"/>
              </a:rPr>
              <a:t>po podaní </a:t>
            </a:r>
            <a:r>
              <a:rPr lang="sk-SK" sz="3600" b="1" dirty="0">
                <a:solidFill>
                  <a:srgbClr val="FF0000"/>
                </a:solidFill>
                <a:latin typeface="+mn-lt"/>
              </a:rPr>
              <a:t>žiadosti o dotáciu</a:t>
            </a:r>
          </a:p>
        </p:txBody>
      </p:sp>
      <p:sp>
        <p:nvSpPr>
          <p:cNvPr id="4" name="Zástupný symbol obsahu 2">
            <a:extLst>
              <a:ext uri="{FF2B5EF4-FFF2-40B4-BE49-F238E27FC236}">
                <a16:creationId xmlns:a16="http://schemas.microsoft.com/office/drawing/2014/main" id="{6C7DC36C-7664-4F71-A9DD-6793A5DA82A7}"/>
              </a:ext>
            </a:extLst>
          </p:cNvPr>
          <p:cNvSpPr>
            <a:spLocks noGrp="1"/>
          </p:cNvSpPr>
          <p:nvPr>
            <p:ph idx="1"/>
          </p:nvPr>
        </p:nvSpPr>
        <p:spPr>
          <a:xfrm>
            <a:off x="1521069" y="2326380"/>
            <a:ext cx="9149862" cy="3806826"/>
          </a:xfrm>
        </p:spPr>
        <p:txBody>
          <a:bodyPr rtlCol="0">
            <a:normAutofit/>
          </a:bodyPr>
          <a:lstStyle/>
          <a:p>
            <a:pPr algn="just" eaLnBrk="1" fontAlgn="auto" hangingPunct="1">
              <a:lnSpc>
                <a:spcPct val="100000"/>
              </a:lnSpc>
              <a:spcBef>
                <a:spcPts val="0"/>
              </a:spcBef>
              <a:spcAft>
                <a:spcPts val="0"/>
              </a:spcAft>
              <a:buClr>
                <a:srgbClr val="FF0000"/>
              </a:buClr>
              <a:buFont typeface="Wingdings" panose="05000000000000000000" pitchFamily="2" charset="2"/>
              <a:buChar char="q"/>
              <a:tabLst>
                <a:tab pos="266700" algn="l"/>
              </a:tabLst>
              <a:defRPr/>
            </a:pPr>
            <a:r>
              <a:rPr lang="sk-SK" sz="1700" dirty="0">
                <a:solidFill>
                  <a:schemeClr val="tx1"/>
                </a:solidFill>
                <a:latin typeface="+mj-lt"/>
              </a:rPr>
              <a:t> </a:t>
            </a:r>
            <a:r>
              <a:rPr lang="sk-SK" sz="2000" dirty="0">
                <a:solidFill>
                  <a:schemeClr val="tx1"/>
                </a:solidFill>
              </a:rPr>
              <a:t>elektronické potvrdenia z Inšpektorátu práce, Sociálnej poisťovne a zdravotných poisťovní (zákon o e-</a:t>
            </a:r>
            <a:r>
              <a:rPr lang="sk-SK" sz="2000" dirty="0" err="1">
                <a:solidFill>
                  <a:schemeClr val="tx1"/>
                </a:solidFill>
              </a:rPr>
              <a:t>Governmente</a:t>
            </a:r>
            <a:r>
              <a:rPr lang="sk-SK" sz="2000" dirty="0">
                <a:solidFill>
                  <a:schemeClr val="tx1"/>
                </a:solidFill>
              </a:rPr>
              <a:t>):</a:t>
            </a:r>
          </a:p>
          <a:p>
            <a:pPr lvl="1" algn="just" eaLnBrk="1" fontAlgn="auto" hangingPunct="1">
              <a:lnSpc>
                <a:spcPct val="100000"/>
              </a:lnSpc>
              <a:spcBef>
                <a:spcPts val="0"/>
              </a:spcBef>
              <a:spcAft>
                <a:spcPts val="0"/>
              </a:spcAft>
              <a:buClr>
                <a:srgbClr val="FF0000"/>
              </a:buClr>
              <a:buFont typeface="Arial" panose="020B0604020202020204" pitchFamily="34" charset="0"/>
              <a:buChar char="•"/>
              <a:tabLst>
                <a:tab pos="85725" algn="l"/>
                <a:tab pos="266700" algn="l"/>
              </a:tabLst>
              <a:defRPr/>
            </a:pPr>
            <a:r>
              <a:rPr lang="sk-SK" sz="2000" dirty="0"/>
              <a:t>sú </a:t>
            </a:r>
            <a:r>
              <a:rPr lang="sk-SK" sz="2000" dirty="0">
                <a:solidFill>
                  <a:schemeClr val="tx1"/>
                </a:solidFill>
              </a:rPr>
              <a:t>bez osvedčovacej/autorizačnej doložky,</a:t>
            </a:r>
          </a:p>
          <a:p>
            <a:pPr lvl="1" algn="just" eaLnBrk="1" fontAlgn="auto" hangingPunct="1">
              <a:lnSpc>
                <a:spcPct val="100000"/>
              </a:lnSpc>
              <a:spcBef>
                <a:spcPts val="0"/>
              </a:spcBef>
              <a:spcAft>
                <a:spcPts val="0"/>
              </a:spcAft>
              <a:buClr>
                <a:srgbClr val="FF0000"/>
              </a:buClr>
              <a:buFont typeface="Arial" panose="020B0604020202020204" pitchFamily="34" charset="0"/>
              <a:buChar char="•"/>
              <a:tabLst>
                <a:tab pos="85725" algn="l"/>
                <a:tab pos="266700" algn="l"/>
              </a:tabLst>
              <a:defRPr/>
            </a:pPr>
            <a:r>
              <a:rPr lang="sk-SK" sz="2000" dirty="0">
                <a:solidFill>
                  <a:schemeClr val="tx1"/>
                </a:solidFill>
              </a:rPr>
              <a:t>ak bola doložená osvedčovacia/autorizačná doložka: </a:t>
            </a:r>
          </a:p>
          <a:p>
            <a:pPr marL="984250" lvl="2" indent="-331788" algn="just" eaLnBrk="1" fontAlgn="auto" hangingPunct="1">
              <a:lnSpc>
                <a:spcPct val="100000"/>
              </a:lnSpc>
              <a:spcBef>
                <a:spcPts val="0"/>
              </a:spcBef>
              <a:spcAft>
                <a:spcPts val="0"/>
              </a:spcAft>
              <a:buClr>
                <a:srgbClr val="FF0000"/>
              </a:buClr>
              <a:buFont typeface="Wingdings" panose="05000000000000000000" pitchFamily="2" charset="2"/>
              <a:buChar char="Ø"/>
              <a:tabLst>
                <a:tab pos="85725" algn="l"/>
                <a:tab pos="266700" algn="l"/>
              </a:tabLst>
              <a:defRPr/>
            </a:pPr>
            <a:r>
              <a:rPr lang="sk-SK" dirty="0">
                <a:solidFill>
                  <a:schemeClr val="tx1"/>
                </a:solidFill>
              </a:rPr>
              <a:t>nie je podpísaná a opečiatkovaná pracovníkom, ktorý doložku vytvoril</a:t>
            </a:r>
          </a:p>
          <a:p>
            <a:pPr marL="984250" lvl="2" indent="-331788" algn="just" eaLnBrk="1" fontAlgn="auto" hangingPunct="1">
              <a:lnSpc>
                <a:spcPct val="100000"/>
              </a:lnSpc>
              <a:spcBef>
                <a:spcPts val="0"/>
              </a:spcBef>
              <a:spcAft>
                <a:spcPts val="0"/>
              </a:spcAft>
              <a:buClr>
                <a:srgbClr val="FF0000"/>
              </a:buClr>
              <a:buFont typeface="Wingdings" panose="05000000000000000000" pitchFamily="2" charset="2"/>
              <a:buChar char="Ø"/>
              <a:tabLst>
                <a:tab pos="85725" algn="l"/>
                <a:tab pos="266700" algn="l"/>
              </a:tabLst>
              <a:defRPr/>
            </a:pPr>
            <a:r>
              <a:rPr lang="sk-SK" dirty="0">
                <a:solidFill>
                  <a:schemeClr val="tx1"/>
                </a:solidFill>
              </a:rPr>
              <a:t>neobsahuje prostriedky autorizácie alebo časovú pečiatku</a:t>
            </a:r>
          </a:p>
          <a:p>
            <a:pPr marL="984250" lvl="2" indent="-331788" algn="just" eaLnBrk="1" fontAlgn="auto" hangingPunct="1">
              <a:lnSpc>
                <a:spcPct val="100000"/>
              </a:lnSpc>
              <a:spcBef>
                <a:spcPts val="0"/>
              </a:spcBef>
              <a:spcAft>
                <a:spcPts val="0"/>
              </a:spcAft>
              <a:buClr>
                <a:srgbClr val="FF0000"/>
              </a:buClr>
              <a:buFont typeface="Wingdings" panose="05000000000000000000" pitchFamily="2" charset="2"/>
              <a:buChar char="Ø"/>
              <a:tabLst>
                <a:tab pos="85725" algn="l"/>
                <a:tab pos="266700" algn="l"/>
                <a:tab pos="984250" algn="l"/>
              </a:tabLst>
              <a:defRPr/>
            </a:pPr>
            <a:r>
              <a:rPr lang="sk-SK" dirty="0">
                <a:solidFill>
                  <a:schemeClr val="tx1"/>
                </a:solidFill>
              </a:rPr>
              <a:t>je vytvorená k inému potvrdeniu,</a:t>
            </a:r>
          </a:p>
          <a:p>
            <a:pPr lvl="2"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dirty="0">
              <a:solidFill>
                <a:schemeClr val="tx1"/>
              </a:solidFill>
            </a:endParaRPr>
          </a:p>
          <a:p>
            <a:pPr algn="just" eaLnBrk="1" fontAlgn="auto" hangingPunct="1">
              <a:lnSpc>
                <a:spcPct val="100000"/>
              </a:lnSpc>
              <a:spcBef>
                <a:spcPts val="0"/>
              </a:spcBef>
              <a:spcAft>
                <a:spcPts val="0"/>
              </a:spcAft>
              <a:buClr>
                <a:srgbClr val="FF0000"/>
              </a:buClr>
              <a:buFont typeface="Wingdings" panose="05000000000000000000" pitchFamily="2" charset="2"/>
              <a:buChar char="q"/>
              <a:tabLst>
                <a:tab pos="180975" algn="l"/>
                <a:tab pos="266700" algn="l"/>
              </a:tabLst>
              <a:defRPr/>
            </a:pPr>
            <a:r>
              <a:rPr lang="sk-SK" sz="2000" dirty="0">
                <a:solidFill>
                  <a:schemeClr val="tx1"/>
                </a:solidFill>
              </a:rPr>
              <a:t> žiadateľ žiada na iný účel ako je uvedené v špecifikácii,</a:t>
            </a:r>
          </a:p>
          <a:p>
            <a:pPr algn="just" eaLnBrk="1" fontAlgn="auto" hangingPunct="1">
              <a:lnSpc>
                <a:spcPct val="100000"/>
              </a:lnSpc>
              <a:spcBef>
                <a:spcPts val="0"/>
              </a:spcBef>
              <a:spcAft>
                <a:spcPts val="0"/>
              </a:spcAft>
              <a:buClr>
                <a:srgbClr val="FF0000"/>
              </a:buClr>
              <a:buFont typeface="Wingdings" panose="05000000000000000000" pitchFamily="2" charset="2"/>
              <a:buChar char="q"/>
              <a:tabLst>
                <a:tab pos="180975" algn="l"/>
                <a:tab pos="266700" algn="l"/>
              </a:tabLst>
              <a:defRPr/>
            </a:pPr>
            <a:r>
              <a:rPr lang="sk-SK" sz="2000" dirty="0">
                <a:solidFill>
                  <a:schemeClr val="tx1"/>
                </a:solidFill>
              </a:rPr>
              <a:t> vysoké množstvo detailných opisov netechnického charakteru vo formulári žiadosti  a v Relevantnej štúdii,</a:t>
            </a:r>
          </a:p>
          <a:p>
            <a:pPr algn="just" eaLnBrk="1" fontAlgn="auto" hangingPunct="1">
              <a:lnSpc>
                <a:spcPct val="100000"/>
              </a:lnSpc>
              <a:spcBef>
                <a:spcPts val="0"/>
              </a:spcBef>
              <a:spcAft>
                <a:spcPts val="0"/>
              </a:spcAft>
              <a:buClr>
                <a:srgbClr val="FF0000"/>
              </a:buClr>
              <a:buFont typeface="Wingdings" panose="05000000000000000000" pitchFamily="2" charset="2"/>
              <a:buChar char="q"/>
              <a:tabLst>
                <a:tab pos="180975" algn="l"/>
                <a:tab pos="266700" algn="l"/>
              </a:tabLst>
              <a:defRPr/>
            </a:pPr>
            <a:r>
              <a:rPr lang="sk-SK" sz="2000" dirty="0">
                <a:solidFill>
                  <a:schemeClr val="tx1"/>
                </a:solidFill>
              </a:rPr>
              <a:t> nepodpísaný formulár žiadosti alebo prílohy - čestné vyhlásenia.</a:t>
            </a:r>
          </a:p>
          <a:p>
            <a:pPr marL="0" indent="0" algn="just" eaLnBrk="1" fontAlgn="auto" hangingPunct="1">
              <a:lnSpc>
                <a:spcPct val="100000"/>
              </a:lnSpc>
              <a:spcBef>
                <a:spcPts val="0"/>
              </a:spcBef>
              <a:spcAft>
                <a:spcPts val="0"/>
              </a:spcAft>
              <a:buNone/>
              <a:tabLst>
                <a:tab pos="180975" algn="l"/>
                <a:tab pos="266700" algn="l"/>
              </a:tabLst>
              <a:defRPr/>
            </a:pPr>
            <a:endParaRPr lang="sk-SK" sz="1700" dirty="0">
              <a:solidFill>
                <a:schemeClr val="tx1"/>
              </a:solidFill>
              <a:latin typeface="+mj-lt"/>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p:txBody>
      </p:sp>
      <p:pic>
        <p:nvPicPr>
          <p:cNvPr id="5" name="Obrázok 21">
            <a:extLst>
              <a:ext uri="{FF2B5EF4-FFF2-40B4-BE49-F238E27FC236}">
                <a16:creationId xmlns:a16="http://schemas.microsoft.com/office/drawing/2014/main" id="{5396FB54-2445-4D1D-A7B0-B73B8A3E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8DCB6D6-5F89-4898-B7B9-B5F0A2512390}"/>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Zástupný objekt pre číslo snímky 6">
            <a:extLst>
              <a:ext uri="{FF2B5EF4-FFF2-40B4-BE49-F238E27FC236}">
                <a16:creationId xmlns:a16="http://schemas.microsoft.com/office/drawing/2014/main" id="{D5F2257F-71FD-4024-94EB-C346D059F31A}"/>
              </a:ext>
            </a:extLst>
          </p:cNvPr>
          <p:cNvSpPr>
            <a:spLocks noGrp="1"/>
          </p:cNvSpPr>
          <p:nvPr>
            <p:ph type="sldNum" sz="quarter" idx="12"/>
          </p:nvPr>
        </p:nvSpPr>
        <p:spPr/>
        <p:txBody>
          <a:bodyPr/>
          <a:lstStyle/>
          <a:p>
            <a:fld id="{FF80EBA8-06C2-4648-BEBC-9A5E93D7C8FF}" type="slidenum">
              <a:rPr lang="sk-SK" smtClean="0"/>
              <a:t>13</a:t>
            </a:fld>
            <a:endParaRPr lang="sk-SK"/>
          </a:p>
        </p:txBody>
      </p:sp>
    </p:spTree>
    <p:extLst>
      <p:ext uri="{BB962C8B-B14F-4D97-AF65-F5344CB8AC3E}">
        <p14:creationId xmlns:p14="http://schemas.microsoft.com/office/powerpoint/2010/main" val="853340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58A93-55C8-44B3-8B99-E96256CE4E98}"/>
              </a:ext>
            </a:extLst>
          </p:cNvPr>
          <p:cNvSpPr>
            <a:spLocks noGrp="1"/>
          </p:cNvSpPr>
          <p:nvPr>
            <p:ph type="title"/>
          </p:nvPr>
        </p:nvSpPr>
        <p:spPr>
          <a:xfrm>
            <a:off x="838200" y="1548014"/>
            <a:ext cx="10515600" cy="572188"/>
          </a:xfrm>
        </p:spPr>
        <p:txBody>
          <a:bodyPr>
            <a:normAutofit fontScale="90000"/>
          </a:bodyPr>
          <a:lstStyle/>
          <a:p>
            <a:pPr algn="ctr"/>
            <a:r>
              <a:rPr lang="sk-SK" sz="3600" b="1" dirty="0">
                <a:solidFill>
                  <a:schemeClr val="accent1">
                    <a:lumMod val="75000"/>
                  </a:schemeClr>
                </a:solidFill>
                <a:latin typeface="+mn-lt"/>
              </a:rPr>
              <a:t>Procesy po oznámení o poskytnutí podpory</a:t>
            </a:r>
          </a:p>
        </p:txBody>
      </p:sp>
      <p:sp>
        <p:nvSpPr>
          <p:cNvPr id="4" name="Zástupný symbol obsahu 2">
            <a:extLst>
              <a:ext uri="{FF2B5EF4-FFF2-40B4-BE49-F238E27FC236}">
                <a16:creationId xmlns:a16="http://schemas.microsoft.com/office/drawing/2014/main" id="{6C7DC36C-7664-4F71-A9DD-6793A5DA82A7}"/>
              </a:ext>
            </a:extLst>
          </p:cNvPr>
          <p:cNvSpPr>
            <a:spLocks noGrp="1"/>
          </p:cNvSpPr>
          <p:nvPr>
            <p:ph idx="1"/>
          </p:nvPr>
        </p:nvSpPr>
        <p:spPr>
          <a:xfrm>
            <a:off x="1521069" y="2602522"/>
            <a:ext cx="9149862" cy="3530683"/>
          </a:xfrm>
        </p:spPr>
        <p:txBody>
          <a:bodyPr rtlCol="0">
            <a:normAutofit/>
          </a:bodyPr>
          <a:lstStyle/>
          <a:p>
            <a:pPr algn="just" eaLnBrk="1" fontAlgn="auto" hangingPunct="1">
              <a:lnSpc>
                <a:spcPct val="100000"/>
              </a:lnSpc>
              <a:spcBef>
                <a:spcPts val="0"/>
              </a:spcBef>
              <a:spcAft>
                <a:spcPts val="1200"/>
              </a:spcAft>
              <a:buFont typeface="Wingdings" panose="05000000000000000000" pitchFamily="2" charset="2"/>
              <a:buChar char="§"/>
              <a:tabLst>
                <a:tab pos="266700" algn="l"/>
              </a:tabLst>
              <a:defRPr/>
            </a:pPr>
            <a:r>
              <a:rPr lang="sk-SK" sz="2200" dirty="0">
                <a:solidFill>
                  <a:schemeClr val="tx1"/>
                </a:solidFill>
              </a:rPr>
              <a:t>podpis zmluvy o poskytnutí podpory formou dotácie;</a:t>
            </a:r>
          </a:p>
          <a:p>
            <a:pPr algn="just" eaLnBrk="1" fontAlgn="auto" hangingPunct="1">
              <a:lnSpc>
                <a:spcPct val="100000"/>
              </a:lnSpc>
              <a:spcBef>
                <a:spcPts val="0"/>
              </a:spcBef>
              <a:spcAft>
                <a:spcPts val="1200"/>
              </a:spcAft>
              <a:buFont typeface="Wingdings" panose="05000000000000000000" pitchFamily="2" charset="2"/>
              <a:buChar char="§"/>
              <a:tabLst>
                <a:tab pos="266700" algn="l"/>
              </a:tabLst>
              <a:defRPr/>
            </a:pPr>
            <a:r>
              <a:rPr lang="sk-SK" sz="2200" dirty="0"/>
              <a:t>realizácia projektu žiadateľom prostredníctvom vybraného dodávateľa;</a:t>
            </a:r>
            <a:endParaRPr lang="sk-SK" sz="2200" dirty="0">
              <a:solidFill>
                <a:schemeClr val="tx1"/>
              </a:solidFill>
            </a:endParaRPr>
          </a:p>
          <a:p>
            <a:pPr algn="just">
              <a:lnSpc>
                <a:spcPct val="100000"/>
              </a:lnSpc>
              <a:spcBef>
                <a:spcPts val="0"/>
              </a:spcBef>
              <a:spcAft>
                <a:spcPts val="1200"/>
              </a:spcAft>
              <a:buFont typeface="Wingdings" panose="05000000000000000000" pitchFamily="2" charset="2"/>
              <a:buChar char="§"/>
              <a:tabLst>
                <a:tab pos="266700" algn="l"/>
              </a:tabLst>
              <a:defRPr/>
            </a:pPr>
            <a:r>
              <a:rPr lang="sk-SK" sz="2200" dirty="0"/>
              <a:t>predloženie daňových dokladov v súlade s rozpočtom;</a:t>
            </a:r>
          </a:p>
          <a:p>
            <a:pPr algn="just" eaLnBrk="1" fontAlgn="auto" hangingPunct="1">
              <a:lnSpc>
                <a:spcPct val="100000"/>
              </a:lnSpc>
              <a:spcBef>
                <a:spcPts val="0"/>
              </a:spcBef>
              <a:spcAft>
                <a:spcPts val="1200"/>
              </a:spcAft>
              <a:buFont typeface="Wingdings" panose="05000000000000000000" pitchFamily="2" charset="2"/>
              <a:buChar char="§"/>
              <a:tabLst>
                <a:tab pos="266700" algn="l"/>
              </a:tabLst>
              <a:defRPr/>
            </a:pPr>
            <a:r>
              <a:rPr lang="sk-SK" sz="2200" dirty="0"/>
              <a:t>čerpanie poskytnutej podpory do výšky predložených daňových dokladov;</a:t>
            </a:r>
          </a:p>
          <a:p>
            <a:pPr algn="just" eaLnBrk="1" fontAlgn="auto" hangingPunct="1">
              <a:lnSpc>
                <a:spcPct val="100000"/>
              </a:lnSpc>
              <a:spcBef>
                <a:spcPts val="0"/>
              </a:spcBef>
              <a:spcAft>
                <a:spcPts val="1200"/>
              </a:spcAft>
              <a:buFont typeface="Wingdings" panose="05000000000000000000" pitchFamily="2" charset="2"/>
              <a:buChar char="§"/>
              <a:tabLst>
                <a:tab pos="266700" algn="l"/>
              </a:tabLst>
              <a:defRPr/>
            </a:pPr>
            <a:r>
              <a:rPr lang="sk-SK" sz="2200" dirty="0">
                <a:solidFill>
                  <a:schemeClr val="tx1"/>
                </a:solidFill>
              </a:rPr>
              <a:t>monitorovanie zmluvných podmienok počas doby udržateľnosti projektu;</a:t>
            </a:r>
          </a:p>
          <a:p>
            <a:pPr algn="just" eaLnBrk="1" fontAlgn="auto" hangingPunct="1">
              <a:lnSpc>
                <a:spcPct val="100000"/>
              </a:lnSpc>
              <a:spcBef>
                <a:spcPts val="0"/>
              </a:spcBef>
              <a:spcAft>
                <a:spcPts val="1200"/>
              </a:spcAft>
              <a:buFont typeface="Wingdings" panose="05000000000000000000" pitchFamily="2" charset="2"/>
              <a:buChar char="§"/>
              <a:tabLst>
                <a:tab pos="266700" algn="l"/>
              </a:tabLst>
              <a:defRPr/>
            </a:pPr>
            <a:r>
              <a:rPr lang="sk-SK" sz="2200" dirty="0"/>
              <a:t>záverečné vyhodnotenie poskytnutej podpory.</a:t>
            </a:r>
            <a:endParaRPr lang="sk-SK" sz="2200" dirty="0">
              <a:solidFill>
                <a:schemeClr val="tx1"/>
              </a:solidFill>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p:txBody>
      </p:sp>
      <p:pic>
        <p:nvPicPr>
          <p:cNvPr id="5" name="Obrázok 21">
            <a:extLst>
              <a:ext uri="{FF2B5EF4-FFF2-40B4-BE49-F238E27FC236}">
                <a16:creationId xmlns:a16="http://schemas.microsoft.com/office/drawing/2014/main" id="{5396FB54-2445-4D1D-A7B0-B73B8A3E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8DCB6D6-5F89-4898-B7B9-B5F0A2512390}"/>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Zástupný objekt pre číslo snímky 6">
            <a:extLst>
              <a:ext uri="{FF2B5EF4-FFF2-40B4-BE49-F238E27FC236}">
                <a16:creationId xmlns:a16="http://schemas.microsoft.com/office/drawing/2014/main" id="{D5F2257F-71FD-4024-94EB-C346D059F31A}"/>
              </a:ext>
            </a:extLst>
          </p:cNvPr>
          <p:cNvSpPr>
            <a:spLocks noGrp="1"/>
          </p:cNvSpPr>
          <p:nvPr>
            <p:ph type="sldNum" sz="quarter" idx="12"/>
          </p:nvPr>
        </p:nvSpPr>
        <p:spPr/>
        <p:txBody>
          <a:bodyPr/>
          <a:lstStyle/>
          <a:p>
            <a:fld id="{FF80EBA8-06C2-4648-BEBC-9A5E93D7C8FF}" type="slidenum">
              <a:rPr lang="sk-SK" smtClean="0"/>
              <a:t>14</a:t>
            </a:fld>
            <a:endParaRPr lang="sk-SK"/>
          </a:p>
        </p:txBody>
      </p:sp>
      <p:pic>
        <p:nvPicPr>
          <p:cNvPr id="8" name="Obrázok 7" descr="Glóbus – Severná a Južná Amerika">
            <a:extLst>
              <a:ext uri="{FF2B5EF4-FFF2-40B4-BE49-F238E27FC236}">
                <a16:creationId xmlns:a16="http://schemas.microsoft.com/office/drawing/2014/main" id="{E7E75586-AAB7-4937-95D9-CB5E14542DE9}"/>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1612519" y="1538430"/>
            <a:ext cx="616938" cy="591355"/>
          </a:xfrm>
          <a:prstGeom prst="rect">
            <a:avLst/>
          </a:prstGeom>
          <a:noFill/>
          <a:ln>
            <a:noFill/>
          </a:ln>
        </p:spPr>
      </p:pic>
    </p:spTree>
    <p:extLst>
      <p:ext uri="{BB962C8B-B14F-4D97-AF65-F5344CB8AC3E}">
        <p14:creationId xmlns:p14="http://schemas.microsoft.com/office/powerpoint/2010/main" val="3626392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
                <a:lumOff val="95000"/>
              </a:schemeClr>
            </a:gs>
            <a:gs pos="89000">
              <a:schemeClr val="accent6">
                <a:lumMod val="45000"/>
                <a:lumOff val="55000"/>
              </a:schemeClr>
            </a:gs>
            <a:gs pos="93000">
              <a:schemeClr val="accent6">
                <a:lumMod val="45000"/>
                <a:lumOff val="55000"/>
              </a:schemeClr>
            </a:gs>
            <a:gs pos="100000">
              <a:schemeClr val="accent6">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58A93-55C8-44B3-8B99-E96256CE4E98}"/>
              </a:ext>
            </a:extLst>
          </p:cNvPr>
          <p:cNvSpPr>
            <a:spLocks noGrp="1"/>
          </p:cNvSpPr>
          <p:nvPr>
            <p:ph type="title"/>
          </p:nvPr>
        </p:nvSpPr>
        <p:spPr>
          <a:xfrm>
            <a:off x="838200" y="1548014"/>
            <a:ext cx="10515600" cy="572188"/>
          </a:xfrm>
        </p:spPr>
        <p:txBody>
          <a:bodyPr>
            <a:normAutofit fontScale="90000"/>
          </a:bodyPr>
          <a:lstStyle/>
          <a:p>
            <a:pPr algn="ctr"/>
            <a:r>
              <a:rPr lang="sk-SK" sz="3600" b="1" dirty="0">
                <a:solidFill>
                  <a:schemeClr val="accent1">
                    <a:lumMod val="75000"/>
                  </a:schemeClr>
                </a:solidFill>
                <a:latin typeface="+mn-lt"/>
              </a:rPr>
              <a:t>Spôsoby podania žiadosti</a:t>
            </a:r>
          </a:p>
        </p:txBody>
      </p:sp>
      <p:sp>
        <p:nvSpPr>
          <p:cNvPr id="4" name="Zástupný symbol obsahu 2">
            <a:extLst>
              <a:ext uri="{FF2B5EF4-FFF2-40B4-BE49-F238E27FC236}">
                <a16:creationId xmlns:a16="http://schemas.microsoft.com/office/drawing/2014/main" id="{6C7DC36C-7664-4F71-A9DD-6793A5DA82A7}"/>
              </a:ext>
            </a:extLst>
          </p:cNvPr>
          <p:cNvSpPr>
            <a:spLocks noGrp="1"/>
          </p:cNvSpPr>
          <p:nvPr>
            <p:ph idx="1"/>
          </p:nvPr>
        </p:nvSpPr>
        <p:spPr>
          <a:xfrm>
            <a:off x="1521069" y="2602522"/>
            <a:ext cx="9149862" cy="3530683"/>
          </a:xfrm>
        </p:spPr>
        <p:txBody>
          <a:bodyPr rtlCol="0">
            <a:normAutofit lnSpcReduction="10000"/>
          </a:bodyPr>
          <a:lstStyle/>
          <a:p>
            <a:pPr marL="342900" indent="-342900" algn="just" eaLnBrk="1" fontAlgn="auto" hangingPunct="1">
              <a:lnSpc>
                <a:spcPct val="100000"/>
              </a:lnSpc>
              <a:spcBef>
                <a:spcPts val="0"/>
              </a:spcBef>
              <a:spcAft>
                <a:spcPts val="0"/>
              </a:spcAft>
              <a:buFont typeface="+mj-lt"/>
              <a:buAutoNum type="alphaLcParenR"/>
              <a:tabLst>
                <a:tab pos="85725" algn="l"/>
                <a:tab pos="266700" algn="l"/>
              </a:tabLst>
              <a:defRPr/>
            </a:pPr>
            <a:r>
              <a:rPr lang="sk-SK" sz="2000" dirty="0">
                <a:solidFill>
                  <a:schemeClr val="tx1"/>
                </a:solidFill>
              </a:rPr>
              <a:t>do elektronickej schránky </a:t>
            </a:r>
            <a:r>
              <a:rPr lang="sk-SK" sz="2000" dirty="0" err="1">
                <a:solidFill>
                  <a:schemeClr val="tx1"/>
                </a:solidFill>
              </a:rPr>
              <a:t>Envirofondu</a:t>
            </a:r>
            <a:r>
              <a:rPr lang="sk-SK" sz="2000" dirty="0">
                <a:solidFill>
                  <a:schemeClr val="tx1"/>
                </a:solidFill>
              </a:rPr>
              <a:t> v zmysle zákona o e-</a:t>
            </a:r>
            <a:r>
              <a:rPr lang="sk-SK" sz="2000" dirty="0" err="1">
                <a:solidFill>
                  <a:schemeClr val="tx1"/>
                </a:solidFill>
              </a:rPr>
              <a:t>Governmente</a:t>
            </a:r>
            <a:r>
              <a:rPr lang="sk-SK" sz="2000" dirty="0"/>
              <a:t> </a:t>
            </a:r>
          </a:p>
          <a:p>
            <a:pPr marL="0" indent="0" algn="just" eaLnBrk="1" fontAlgn="auto" hangingPunct="1">
              <a:lnSpc>
                <a:spcPct val="100000"/>
              </a:lnSpc>
              <a:spcBef>
                <a:spcPts val="0"/>
              </a:spcBef>
              <a:spcAft>
                <a:spcPts val="0"/>
              </a:spcAft>
              <a:buNone/>
              <a:tabLst>
                <a:tab pos="85725" algn="l"/>
                <a:tab pos="266700" algn="l"/>
              </a:tabLst>
              <a:defRPr/>
            </a:pPr>
            <a:r>
              <a:rPr lang="sk-SK" sz="2000" dirty="0">
                <a:solidFill>
                  <a:schemeClr val="tx1"/>
                </a:solidFill>
              </a:rPr>
              <a:t>		</a:t>
            </a:r>
            <a:r>
              <a:rPr lang="sk-SK" sz="1800" i="1" dirty="0">
                <a:solidFill>
                  <a:schemeClr val="tx1"/>
                </a:solidFill>
              </a:rPr>
              <a:t>(platí len pre orgány verejnej moci)</a:t>
            </a:r>
            <a:r>
              <a:rPr lang="sk-SK" sz="2000" dirty="0">
                <a:solidFill>
                  <a:schemeClr val="tx1"/>
                </a:solidFill>
              </a:rPr>
              <a:t>;</a:t>
            </a:r>
          </a:p>
          <a:p>
            <a:pPr marL="0" indent="0" algn="just" eaLnBrk="1" fontAlgn="auto" hangingPunct="1">
              <a:lnSpc>
                <a:spcPct val="100000"/>
              </a:lnSpc>
              <a:spcBef>
                <a:spcPts val="0"/>
              </a:spcBef>
              <a:spcAft>
                <a:spcPts val="0"/>
              </a:spcAft>
              <a:buNone/>
              <a:tabLst>
                <a:tab pos="85725" algn="l"/>
                <a:tab pos="266700" algn="l"/>
              </a:tabLst>
              <a:defRPr/>
            </a:pPr>
            <a:endParaRPr lang="sk-SK" sz="2000" dirty="0">
              <a:solidFill>
                <a:schemeClr val="tx1"/>
              </a:solidFill>
            </a:endParaRPr>
          </a:p>
          <a:p>
            <a:pPr marL="457200" indent="-457200" algn="just" eaLnBrk="1" fontAlgn="auto" hangingPunct="1">
              <a:lnSpc>
                <a:spcPct val="100000"/>
              </a:lnSpc>
              <a:spcBef>
                <a:spcPts val="0"/>
              </a:spcBef>
              <a:spcAft>
                <a:spcPts val="0"/>
              </a:spcAft>
              <a:buFont typeface="+mj-lt"/>
              <a:buAutoNum type="alphaLcParenR" startAt="2"/>
              <a:tabLst>
                <a:tab pos="85725" algn="l"/>
                <a:tab pos="266700" algn="l"/>
              </a:tabLst>
              <a:defRPr/>
            </a:pPr>
            <a:r>
              <a:rPr lang="sk-SK" sz="2000" dirty="0"/>
              <a:t>do poštového priečinku </a:t>
            </a:r>
            <a:r>
              <a:rPr lang="sk-SK" sz="2000" dirty="0" err="1"/>
              <a:t>Envirofondu</a:t>
            </a:r>
            <a:r>
              <a:rPr lang="sk-SK" sz="2000" dirty="0"/>
              <a:t> - </a:t>
            </a:r>
            <a:r>
              <a:rPr lang="sk-SK" sz="2000" dirty="0" err="1"/>
              <a:t>korešpondečná</a:t>
            </a:r>
            <a:r>
              <a:rPr lang="sk-SK" sz="2000" dirty="0"/>
              <a:t> adresa: </a:t>
            </a:r>
          </a:p>
          <a:p>
            <a:pPr marL="0" indent="0" algn="just" eaLnBrk="1" fontAlgn="auto" hangingPunct="1">
              <a:lnSpc>
                <a:spcPct val="100000"/>
              </a:lnSpc>
              <a:spcBef>
                <a:spcPts val="0"/>
              </a:spcBef>
              <a:spcAft>
                <a:spcPts val="0"/>
              </a:spcAft>
              <a:buNone/>
              <a:tabLst>
                <a:tab pos="85725" algn="l"/>
                <a:tab pos="266700" algn="l"/>
              </a:tabLst>
              <a:defRPr/>
            </a:pPr>
            <a:r>
              <a:rPr lang="sk-SK" sz="2000" b="1" dirty="0"/>
              <a:t>					</a:t>
            </a:r>
            <a:r>
              <a:rPr lang="sk-SK" sz="2000" b="1" dirty="0">
                <a:solidFill>
                  <a:schemeClr val="accent6">
                    <a:lumMod val="75000"/>
                  </a:schemeClr>
                </a:solidFill>
              </a:rPr>
              <a:t>Environmentálny fond</a:t>
            </a:r>
          </a:p>
          <a:p>
            <a:pPr marL="0" indent="0" algn="just" eaLnBrk="1" fontAlgn="auto" hangingPunct="1">
              <a:lnSpc>
                <a:spcPct val="100000"/>
              </a:lnSpc>
              <a:spcBef>
                <a:spcPts val="0"/>
              </a:spcBef>
              <a:spcAft>
                <a:spcPts val="0"/>
              </a:spcAft>
              <a:buNone/>
              <a:tabLst>
                <a:tab pos="85725" algn="l"/>
                <a:tab pos="266700" algn="l"/>
              </a:tabLst>
              <a:defRPr/>
            </a:pPr>
            <a:r>
              <a:rPr lang="sk-SK" sz="2000" b="1" dirty="0">
                <a:solidFill>
                  <a:schemeClr val="accent6">
                    <a:lumMod val="75000"/>
                  </a:schemeClr>
                </a:solidFill>
              </a:rPr>
              <a:t>					P. O. Box 14</a:t>
            </a:r>
          </a:p>
          <a:p>
            <a:pPr marL="0" indent="0" algn="just" eaLnBrk="1" fontAlgn="auto" hangingPunct="1">
              <a:lnSpc>
                <a:spcPct val="100000"/>
              </a:lnSpc>
              <a:spcBef>
                <a:spcPts val="0"/>
              </a:spcBef>
              <a:spcAft>
                <a:spcPts val="0"/>
              </a:spcAft>
              <a:buNone/>
              <a:tabLst>
                <a:tab pos="85725" algn="l"/>
                <a:tab pos="266700" algn="l"/>
              </a:tabLst>
              <a:defRPr/>
            </a:pPr>
            <a:r>
              <a:rPr lang="sk-SK" sz="2000" b="1" dirty="0">
                <a:solidFill>
                  <a:schemeClr val="accent6">
                    <a:lumMod val="75000"/>
                  </a:schemeClr>
                </a:solidFill>
              </a:rPr>
              <a:t>					827 14 Bratislava 212</a:t>
            </a:r>
            <a:r>
              <a:rPr lang="sk-SK" sz="2000" b="1" dirty="0">
                <a:solidFill>
                  <a:schemeClr val="tx1"/>
                </a:solidFill>
              </a:rPr>
              <a:t>;</a:t>
            </a:r>
          </a:p>
          <a:p>
            <a:pPr marL="0" indent="0" algn="just" eaLnBrk="1" fontAlgn="auto" hangingPunct="1">
              <a:lnSpc>
                <a:spcPct val="100000"/>
              </a:lnSpc>
              <a:spcBef>
                <a:spcPts val="0"/>
              </a:spcBef>
              <a:spcAft>
                <a:spcPts val="0"/>
              </a:spcAft>
              <a:buNone/>
              <a:tabLst>
                <a:tab pos="85725" algn="l"/>
                <a:tab pos="266700" algn="l"/>
              </a:tabLst>
              <a:defRPr/>
            </a:pPr>
            <a:endParaRPr lang="sk-SK" sz="2000" b="1" dirty="0">
              <a:solidFill>
                <a:schemeClr val="tx1"/>
              </a:solidFill>
            </a:endParaRPr>
          </a:p>
          <a:p>
            <a:pPr marL="342900" indent="-342900" algn="just" eaLnBrk="1" fontAlgn="auto" hangingPunct="1">
              <a:lnSpc>
                <a:spcPct val="100000"/>
              </a:lnSpc>
              <a:spcBef>
                <a:spcPts val="0"/>
              </a:spcBef>
              <a:spcAft>
                <a:spcPts val="0"/>
              </a:spcAft>
              <a:buFont typeface="+mj-lt"/>
              <a:buAutoNum type="alphaLcParenR" startAt="3"/>
              <a:tabLst>
                <a:tab pos="85725" algn="l"/>
                <a:tab pos="266700" algn="l"/>
              </a:tabLst>
              <a:defRPr/>
            </a:pPr>
            <a:r>
              <a:rPr lang="sk-SK" sz="2000" dirty="0">
                <a:solidFill>
                  <a:schemeClr val="tx1"/>
                </a:solidFill>
              </a:rPr>
              <a:t>osobne na adresu sídla </a:t>
            </a:r>
            <a:r>
              <a:rPr lang="sk-SK" sz="2000" dirty="0" err="1">
                <a:solidFill>
                  <a:schemeClr val="tx1"/>
                </a:solidFill>
              </a:rPr>
              <a:t>Envirofondu</a:t>
            </a:r>
            <a:r>
              <a:rPr lang="sk-SK" sz="2000" dirty="0">
                <a:solidFill>
                  <a:schemeClr val="tx1"/>
                </a:solidFill>
              </a:rPr>
              <a:t>:</a:t>
            </a:r>
          </a:p>
          <a:p>
            <a:pPr marL="0" indent="0" algn="just" eaLnBrk="1" fontAlgn="auto" hangingPunct="1">
              <a:lnSpc>
                <a:spcPct val="100000"/>
              </a:lnSpc>
              <a:spcBef>
                <a:spcPts val="0"/>
              </a:spcBef>
              <a:spcAft>
                <a:spcPts val="0"/>
              </a:spcAft>
              <a:buNone/>
              <a:tabLst>
                <a:tab pos="85725" algn="l"/>
                <a:tab pos="266700" algn="l"/>
              </a:tabLst>
              <a:defRPr/>
            </a:pPr>
            <a:r>
              <a:rPr lang="sk-SK" sz="2000" b="1" dirty="0"/>
              <a:t>					</a:t>
            </a:r>
            <a:r>
              <a:rPr lang="sk-SK" sz="2000" b="1" dirty="0">
                <a:solidFill>
                  <a:schemeClr val="accent1">
                    <a:lumMod val="75000"/>
                  </a:schemeClr>
                </a:solidFill>
              </a:rPr>
              <a:t>Environmentálny fond</a:t>
            </a:r>
          </a:p>
          <a:p>
            <a:pPr marL="0" indent="0" algn="just" eaLnBrk="1" fontAlgn="auto" hangingPunct="1">
              <a:lnSpc>
                <a:spcPct val="100000"/>
              </a:lnSpc>
              <a:spcBef>
                <a:spcPts val="0"/>
              </a:spcBef>
              <a:spcAft>
                <a:spcPts val="0"/>
              </a:spcAft>
              <a:buNone/>
              <a:tabLst>
                <a:tab pos="85725" algn="l"/>
                <a:tab pos="266700" algn="l"/>
              </a:tabLst>
              <a:defRPr/>
            </a:pPr>
            <a:r>
              <a:rPr lang="sk-SK" sz="2000" b="1" dirty="0">
                <a:solidFill>
                  <a:schemeClr val="accent1">
                    <a:lumMod val="75000"/>
                  </a:schemeClr>
                </a:solidFill>
              </a:rPr>
              <a:t>					Nevädzová 5 </a:t>
            </a:r>
          </a:p>
          <a:p>
            <a:pPr marL="0" indent="0" algn="just" eaLnBrk="1" fontAlgn="auto" hangingPunct="1">
              <a:lnSpc>
                <a:spcPct val="100000"/>
              </a:lnSpc>
              <a:spcBef>
                <a:spcPts val="0"/>
              </a:spcBef>
              <a:spcAft>
                <a:spcPts val="0"/>
              </a:spcAft>
              <a:buNone/>
              <a:tabLst>
                <a:tab pos="85725" algn="l"/>
                <a:tab pos="266700" algn="l"/>
              </a:tabLst>
              <a:defRPr/>
            </a:pPr>
            <a:r>
              <a:rPr lang="sk-SK" sz="2000" b="1" dirty="0">
                <a:solidFill>
                  <a:schemeClr val="accent1">
                    <a:lumMod val="75000"/>
                  </a:schemeClr>
                </a:solidFill>
              </a:rPr>
              <a:t>					821 01 Bratislava</a:t>
            </a:r>
            <a:r>
              <a:rPr lang="sk-SK" sz="2000" b="1" dirty="0"/>
              <a:t>.</a:t>
            </a:r>
            <a:endParaRPr lang="sk-SK" sz="2000" b="1" dirty="0">
              <a:solidFill>
                <a:schemeClr val="tx1"/>
              </a:solidFill>
            </a:endParaRPr>
          </a:p>
          <a:p>
            <a:pPr algn="just" eaLnBrk="1" fontAlgn="auto" hangingPunct="1">
              <a:lnSpc>
                <a:spcPct val="100000"/>
              </a:lnSpc>
              <a:spcBef>
                <a:spcPts val="0"/>
              </a:spcBef>
              <a:spcAft>
                <a:spcPts val="0"/>
              </a:spcAft>
              <a:buFont typeface="Wingdings" panose="05000000000000000000" pitchFamily="2" charset="2"/>
              <a:buChar char="§"/>
              <a:tabLst>
                <a:tab pos="85725" algn="l"/>
                <a:tab pos="266700" algn="l"/>
              </a:tabLst>
              <a:defRPr/>
            </a:pPr>
            <a:endParaRPr lang="sk-SK" sz="1700" dirty="0">
              <a:solidFill>
                <a:schemeClr val="tx1"/>
              </a:solidFill>
              <a:latin typeface="+mj-lt"/>
            </a:endParaRPr>
          </a:p>
          <a:p>
            <a:pPr marL="0" indent="0" algn="just" eaLnBrk="1" fontAlgn="auto" hangingPunct="1">
              <a:lnSpc>
                <a:spcPct val="100000"/>
              </a:lnSpc>
              <a:spcBef>
                <a:spcPts val="0"/>
              </a:spcBef>
              <a:spcAft>
                <a:spcPts val="0"/>
              </a:spcAft>
              <a:buNone/>
              <a:tabLst>
                <a:tab pos="85725" algn="l"/>
                <a:tab pos="266700" algn="l"/>
              </a:tabLst>
              <a:defRPr/>
            </a:pPr>
            <a:endParaRPr lang="sk-SK" sz="1700" dirty="0">
              <a:solidFill>
                <a:schemeClr val="tx1"/>
              </a:solidFill>
              <a:latin typeface="+mj-lt"/>
            </a:endParaRPr>
          </a:p>
        </p:txBody>
      </p:sp>
      <p:pic>
        <p:nvPicPr>
          <p:cNvPr id="5" name="Obrázok 21">
            <a:extLst>
              <a:ext uri="{FF2B5EF4-FFF2-40B4-BE49-F238E27FC236}">
                <a16:creationId xmlns:a16="http://schemas.microsoft.com/office/drawing/2014/main" id="{5396FB54-2445-4D1D-A7B0-B73B8A3E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8DCB6D6-5F89-4898-B7B9-B5F0A2512390}"/>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Zástupný objekt pre číslo snímky 6">
            <a:extLst>
              <a:ext uri="{FF2B5EF4-FFF2-40B4-BE49-F238E27FC236}">
                <a16:creationId xmlns:a16="http://schemas.microsoft.com/office/drawing/2014/main" id="{D5F2257F-71FD-4024-94EB-C346D059F31A}"/>
              </a:ext>
            </a:extLst>
          </p:cNvPr>
          <p:cNvSpPr>
            <a:spLocks noGrp="1"/>
          </p:cNvSpPr>
          <p:nvPr>
            <p:ph type="sldNum" sz="quarter" idx="12"/>
          </p:nvPr>
        </p:nvSpPr>
        <p:spPr/>
        <p:txBody>
          <a:bodyPr/>
          <a:lstStyle/>
          <a:p>
            <a:fld id="{FF80EBA8-06C2-4648-BEBC-9A5E93D7C8FF}" type="slidenum">
              <a:rPr lang="sk-SK" smtClean="0"/>
              <a:t>15</a:t>
            </a:fld>
            <a:endParaRPr lang="sk-SK"/>
          </a:p>
        </p:txBody>
      </p:sp>
      <p:pic>
        <p:nvPicPr>
          <p:cNvPr id="8" name="Obrázok 7" descr="Glóbus – Severná a Južná Amerika">
            <a:extLst>
              <a:ext uri="{FF2B5EF4-FFF2-40B4-BE49-F238E27FC236}">
                <a16:creationId xmlns:a16="http://schemas.microsoft.com/office/drawing/2014/main" id="{1A0007EA-8475-40E5-ACDC-91F54E7E7C8E}"/>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3029335" y="1538430"/>
            <a:ext cx="616938" cy="591355"/>
          </a:xfrm>
          <a:prstGeom prst="rect">
            <a:avLst/>
          </a:prstGeom>
          <a:noFill/>
          <a:ln>
            <a:noFill/>
          </a:ln>
        </p:spPr>
      </p:pic>
    </p:spTree>
    <p:extLst>
      <p:ext uri="{BB962C8B-B14F-4D97-AF65-F5344CB8AC3E}">
        <p14:creationId xmlns:p14="http://schemas.microsoft.com/office/powerpoint/2010/main" val="3594112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bg1"/>
            </a:gs>
            <a:gs pos="65000">
              <a:srgbClr val="F6FBF4"/>
            </a:gs>
            <a:gs pos="98000">
              <a:srgbClr val="AEDC9D"/>
            </a:gs>
            <a:gs pos="100000">
              <a:srgbClr val="AEDC9D"/>
            </a:gs>
            <a:gs pos="100000">
              <a:srgbClr val="C9E8BE"/>
            </a:gs>
          </a:gsLst>
          <a:lin ang="10800000" scaled="1"/>
          <a:tileRect/>
        </a:gradFill>
        <a:effectLst/>
      </p:bgPr>
    </p:bg>
    <p:spTree>
      <p:nvGrpSpPr>
        <p:cNvPr id="1" name=""/>
        <p:cNvGrpSpPr/>
        <p:nvPr/>
      </p:nvGrpSpPr>
      <p:grpSpPr>
        <a:xfrm>
          <a:off x="0" y="0"/>
          <a:ext cx="0" cy="0"/>
          <a:chOff x="0" y="0"/>
          <a:chExt cx="0" cy="0"/>
        </a:xfrm>
      </p:grpSpPr>
      <p:pic>
        <p:nvPicPr>
          <p:cNvPr id="9" name="Obrázok 8">
            <a:extLst>
              <a:ext uri="{FF2B5EF4-FFF2-40B4-BE49-F238E27FC236}">
                <a16:creationId xmlns:a16="http://schemas.microsoft.com/office/drawing/2014/main" id="{8D894DE8-A1F7-47FC-A2DE-D8617D985C7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62163" y="693336"/>
            <a:ext cx="3416451" cy="6164664"/>
          </a:xfrm>
          <a:prstGeom prst="rect">
            <a:avLst/>
          </a:prstGeom>
          <a:noFill/>
          <a:ln>
            <a:noFill/>
          </a:ln>
        </p:spPr>
      </p:pic>
      <p:pic>
        <p:nvPicPr>
          <p:cNvPr id="4" name="Obrázok 21">
            <a:extLst>
              <a:ext uri="{FF2B5EF4-FFF2-40B4-BE49-F238E27FC236}">
                <a16:creationId xmlns:a16="http://schemas.microsoft.com/office/drawing/2014/main" id="{5DA6ADF6-F721-4B8F-93B5-8843BCFA8E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Rovná spojnica 4">
            <a:extLst>
              <a:ext uri="{FF2B5EF4-FFF2-40B4-BE49-F238E27FC236}">
                <a16:creationId xmlns:a16="http://schemas.microsoft.com/office/drawing/2014/main" id="{D5635708-E994-4753-B618-B4694DDF47C5}"/>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Podnadpis 2">
            <a:extLst>
              <a:ext uri="{FF2B5EF4-FFF2-40B4-BE49-F238E27FC236}">
                <a16:creationId xmlns:a16="http://schemas.microsoft.com/office/drawing/2014/main" id="{CD47F09A-6B18-4E57-87F1-6BEDCB8DB1E9}"/>
              </a:ext>
            </a:extLst>
          </p:cNvPr>
          <p:cNvSpPr>
            <a:spLocks noGrp="1"/>
          </p:cNvSpPr>
          <p:nvPr>
            <p:ph type="ctrTitle"/>
          </p:nvPr>
        </p:nvSpPr>
        <p:spPr>
          <a:xfrm>
            <a:off x="2180495" y="2797252"/>
            <a:ext cx="7650145" cy="772792"/>
          </a:xfrm>
        </p:spPr>
        <p:txBody>
          <a:bodyPr rtlCol="0">
            <a:normAutofit fontScale="90000"/>
          </a:bodyPr>
          <a:lstStyle/>
          <a:p>
            <a:pPr algn="ctr" eaLnBrk="1" fontAlgn="auto" hangingPunct="1">
              <a:defRPr/>
            </a:pPr>
            <a:endParaRPr lang="sk-SK" sz="2100" cap="none" dirty="0">
              <a:solidFill>
                <a:schemeClr val="tx1"/>
              </a:solidFill>
            </a:endParaRPr>
          </a:p>
          <a:p>
            <a:pPr marL="0" indent="0" algn="ctr" eaLnBrk="1" fontAlgn="auto" hangingPunct="1">
              <a:lnSpc>
                <a:spcPct val="100000"/>
              </a:lnSpc>
              <a:spcBef>
                <a:spcPts val="0"/>
              </a:spcBef>
              <a:spcAft>
                <a:spcPts val="0"/>
              </a:spcAft>
              <a:buNone/>
              <a:tabLst>
                <a:tab pos="180975" algn="l"/>
                <a:tab pos="266700" algn="l"/>
              </a:tabLst>
              <a:defRPr/>
            </a:pPr>
            <a:r>
              <a:rPr lang="sk-SK" sz="5400" b="1" dirty="0">
                <a:solidFill>
                  <a:schemeClr val="tx1"/>
                </a:solidFill>
                <a:latin typeface="+mn-lt"/>
              </a:rPr>
              <a:t>Ďakujem za pozornosť</a:t>
            </a:r>
          </a:p>
        </p:txBody>
      </p:sp>
      <p:sp>
        <p:nvSpPr>
          <p:cNvPr id="8" name="Nadpis 1">
            <a:extLst>
              <a:ext uri="{FF2B5EF4-FFF2-40B4-BE49-F238E27FC236}">
                <a16:creationId xmlns:a16="http://schemas.microsoft.com/office/drawing/2014/main" id="{5CBEF517-F543-474A-BF29-A6C3B5265CF8}"/>
              </a:ext>
            </a:extLst>
          </p:cNvPr>
          <p:cNvSpPr txBox="1">
            <a:spLocks/>
          </p:cNvSpPr>
          <p:nvPr/>
        </p:nvSpPr>
        <p:spPr>
          <a:xfrm>
            <a:off x="2580348" y="3854758"/>
            <a:ext cx="6930824" cy="556470"/>
          </a:xfrm>
          <a:prstGeom prst="rect">
            <a:avLst/>
          </a:prstGeom>
        </p:spPr>
        <p:txBody>
          <a:bodyPr anchor="b">
            <a:normAutofit lnSpcReduction="1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marL="0" indent="0" algn="ctr">
              <a:lnSpc>
                <a:spcPct val="100000"/>
              </a:lnSpc>
              <a:spcBef>
                <a:spcPts val="0"/>
              </a:spcBef>
              <a:buFont typeface="Arial" panose="020B0604020202020204" pitchFamily="34" charset="0"/>
              <a:buNone/>
              <a:tabLst>
                <a:tab pos="180975" algn="l"/>
                <a:tab pos="266700" algn="l"/>
              </a:tabLst>
              <a:defRPr/>
            </a:pPr>
            <a:r>
              <a:rPr lang="sk-SK" sz="3200" b="1" dirty="0"/>
              <a:t>Ing. Ingrid Lipovská</a:t>
            </a:r>
          </a:p>
        </p:txBody>
      </p:sp>
      <p:sp>
        <p:nvSpPr>
          <p:cNvPr id="10" name="Nadpis 1">
            <a:extLst>
              <a:ext uri="{FF2B5EF4-FFF2-40B4-BE49-F238E27FC236}">
                <a16:creationId xmlns:a16="http://schemas.microsoft.com/office/drawing/2014/main" id="{951B4B74-73CA-460F-86D2-393E9ADD7EED}"/>
              </a:ext>
            </a:extLst>
          </p:cNvPr>
          <p:cNvSpPr txBox="1">
            <a:spLocks/>
          </p:cNvSpPr>
          <p:nvPr/>
        </p:nvSpPr>
        <p:spPr>
          <a:xfrm>
            <a:off x="2630588" y="4657552"/>
            <a:ext cx="6930824" cy="556470"/>
          </a:xfrm>
          <a:prstGeom prst="rect">
            <a:avLst/>
          </a:prstGeom>
        </p:spPr>
        <p:txBody>
          <a:bodyPr anchor="b">
            <a:normAutofit lnSpcReduction="1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marL="0" indent="0" algn="ctr">
              <a:lnSpc>
                <a:spcPct val="100000"/>
              </a:lnSpc>
              <a:spcBef>
                <a:spcPts val="0"/>
              </a:spcBef>
              <a:buFont typeface="Arial" panose="020B0604020202020204" pitchFamily="34" charset="0"/>
              <a:buNone/>
              <a:tabLst>
                <a:tab pos="180975" algn="l"/>
                <a:tab pos="266700" algn="l"/>
              </a:tabLst>
              <a:defRPr/>
            </a:pPr>
            <a:endParaRPr lang="sk-SK" sz="3200" b="1" dirty="0"/>
          </a:p>
        </p:txBody>
      </p:sp>
      <p:sp>
        <p:nvSpPr>
          <p:cNvPr id="11" name="Nadpis 1">
            <a:extLst>
              <a:ext uri="{FF2B5EF4-FFF2-40B4-BE49-F238E27FC236}">
                <a16:creationId xmlns:a16="http://schemas.microsoft.com/office/drawing/2014/main" id="{3D595E0B-8ED5-4DCD-BE06-BE5C4FC5300B}"/>
              </a:ext>
            </a:extLst>
          </p:cNvPr>
          <p:cNvSpPr txBox="1">
            <a:spLocks/>
          </p:cNvSpPr>
          <p:nvPr/>
        </p:nvSpPr>
        <p:spPr>
          <a:xfrm>
            <a:off x="7638701" y="384175"/>
            <a:ext cx="2191939" cy="896938"/>
          </a:xfrm>
          <a:prstGeom prst="rect">
            <a:avLst/>
          </a:prstGeom>
        </p:spPr>
        <p:txBody>
          <a:bodyPr anchor="b">
            <a:normAutofit fontScale="40000" lnSpcReduction="2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fontAlgn="auto">
              <a:lnSpc>
                <a:spcPct val="100000"/>
              </a:lnSpc>
              <a:spcAft>
                <a:spcPts val="0"/>
              </a:spcAft>
              <a:tabLst>
                <a:tab pos="715963" algn="l"/>
              </a:tabLst>
              <a:defRPr/>
            </a:pPr>
            <a:r>
              <a:rPr lang="sk-SK" sz="5300" dirty="0">
                <a:latin typeface="Calibri" panose="020F0502020204030204" pitchFamily="34" charset="0"/>
                <a:cs typeface="Calibri" panose="020F0502020204030204" pitchFamily="34" charset="0"/>
              </a:rPr>
              <a:t>Nevädzová 5</a:t>
            </a:r>
          </a:p>
          <a:p>
            <a:pPr fontAlgn="auto">
              <a:lnSpc>
                <a:spcPct val="100000"/>
              </a:lnSpc>
              <a:spcAft>
                <a:spcPts val="0"/>
              </a:spcAft>
              <a:tabLst>
                <a:tab pos="715963" algn="l"/>
              </a:tabLst>
              <a:defRPr/>
            </a:pPr>
            <a:r>
              <a:rPr lang="sk-SK" sz="5300" dirty="0">
                <a:latin typeface="Calibri" panose="020F0502020204030204" pitchFamily="34" charset="0"/>
                <a:cs typeface="Calibri" panose="020F0502020204030204" pitchFamily="34" charset="0"/>
              </a:rPr>
              <a:t>821 01 Bratislava</a:t>
            </a:r>
          </a:p>
          <a:p>
            <a:pPr fontAlgn="auto">
              <a:lnSpc>
                <a:spcPct val="100000"/>
              </a:lnSpc>
              <a:spcAft>
                <a:spcPts val="0"/>
              </a:spcAft>
              <a:tabLst>
                <a:tab pos="715963" algn="l"/>
              </a:tabLst>
              <a:defRPr/>
            </a:pPr>
            <a:r>
              <a:rPr lang="sk-SK" sz="5300" u="sng" dirty="0">
                <a:latin typeface="Calibri" panose="020F0502020204030204" pitchFamily="34" charset="0"/>
                <a:cs typeface="Calibri" panose="020F0502020204030204" pitchFamily="34" charset="0"/>
              </a:rPr>
              <a:t>www.envirofond.sk</a:t>
            </a:r>
          </a:p>
        </p:txBody>
      </p:sp>
    </p:spTree>
    <p:extLst>
      <p:ext uri="{BB962C8B-B14F-4D97-AF65-F5344CB8AC3E}">
        <p14:creationId xmlns:p14="http://schemas.microsoft.com/office/powerpoint/2010/main" val="189095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1000">
              <a:schemeClr val="bg1"/>
            </a:gs>
            <a:gs pos="82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5B5C7-F90A-4579-A357-23902EAF3EC8}"/>
              </a:ext>
            </a:extLst>
          </p:cNvPr>
          <p:cNvSpPr>
            <a:spLocks noGrp="1"/>
          </p:cNvSpPr>
          <p:nvPr>
            <p:ph type="title"/>
          </p:nvPr>
        </p:nvSpPr>
        <p:spPr>
          <a:xfrm>
            <a:off x="566476" y="316114"/>
            <a:ext cx="11059048" cy="1100704"/>
          </a:xfrm>
        </p:spPr>
        <p:txBody>
          <a:bodyPr>
            <a:noAutofit/>
          </a:bodyPr>
          <a:lstStyle/>
          <a:p>
            <a:pPr algn="ctr"/>
            <a:r>
              <a:rPr lang="sk-SK" sz="3800" b="1" dirty="0">
                <a:ln w="19050" cap="rnd">
                  <a:solidFill>
                    <a:srgbClr val="02864A"/>
                  </a:solidFill>
                </a:ln>
                <a:latin typeface="+mn-lt"/>
              </a:rPr>
              <a:t>Environmentálny fond</a:t>
            </a:r>
            <a:br>
              <a:rPr lang="sk-SK" sz="3800" b="1" dirty="0">
                <a:latin typeface="+mn-lt"/>
              </a:rPr>
            </a:br>
            <a:r>
              <a:rPr lang="sk-SK" sz="3200" i="1" dirty="0">
                <a:latin typeface="+mn-lt"/>
              </a:rPr>
              <a:t>zriadený zákonom č. 587/2004 Z. z. o EF</a:t>
            </a:r>
            <a:endParaRPr lang="sk-SK" sz="3800" i="1" dirty="0">
              <a:latin typeface="+mn-lt"/>
            </a:endParaRPr>
          </a:p>
        </p:txBody>
      </p:sp>
      <p:pic>
        <p:nvPicPr>
          <p:cNvPr id="4" name="Zástupný objekt pre obsah 3">
            <a:extLst>
              <a:ext uri="{FF2B5EF4-FFF2-40B4-BE49-F238E27FC236}">
                <a16:creationId xmlns:a16="http://schemas.microsoft.com/office/drawing/2014/main" id="{4FD30E73-4A5C-414F-BAD1-84346EC775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39153" y="2118281"/>
            <a:ext cx="2719045" cy="2621438"/>
          </a:xfrm>
          <a:prstGeom prst="rect">
            <a:avLst/>
          </a:prstGeom>
        </p:spPr>
      </p:pic>
      <p:sp>
        <p:nvSpPr>
          <p:cNvPr id="5" name="Šípka: doprava 4">
            <a:extLst>
              <a:ext uri="{FF2B5EF4-FFF2-40B4-BE49-F238E27FC236}">
                <a16:creationId xmlns:a16="http://schemas.microsoft.com/office/drawing/2014/main" id="{EAB88D09-A300-4402-B89D-664D8079B557}"/>
              </a:ext>
            </a:extLst>
          </p:cNvPr>
          <p:cNvSpPr/>
          <p:nvPr/>
        </p:nvSpPr>
        <p:spPr>
          <a:xfrm>
            <a:off x="776191" y="2562043"/>
            <a:ext cx="3795810" cy="1755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400" b="1" dirty="0"/>
              <a:t>Finančné zdroje fondu</a:t>
            </a:r>
          </a:p>
        </p:txBody>
      </p:sp>
      <p:sp>
        <p:nvSpPr>
          <p:cNvPr id="6" name="Šípka: doprava 5">
            <a:extLst>
              <a:ext uri="{FF2B5EF4-FFF2-40B4-BE49-F238E27FC236}">
                <a16:creationId xmlns:a16="http://schemas.microsoft.com/office/drawing/2014/main" id="{A2215BBE-FBF5-488D-A0A2-746ADDBFF3DE}"/>
              </a:ext>
            </a:extLst>
          </p:cNvPr>
          <p:cNvSpPr/>
          <p:nvPr/>
        </p:nvSpPr>
        <p:spPr>
          <a:xfrm>
            <a:off x="7625350" y="2562043"/>
            <a:ext cx="4063442" cy="17339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400" b="1" dirty="0"/>
              <a:t>Poskytovanie podpory: formou dotácie, úveru</a:t>
            </a:r>
          </a:p>
        </p:txBody>
      </p:sp>
      <p:sp>
        <p:nvSpPr>
          <p:cNvPr id="8" name="BlokTextu 7">
            <a:extLst>
              <a:ext uri="{FF2B5EF4-FFF2-40B4-BE49-F238E27FC236}">
                <a16:creationId xmlns:a16="http://schemas.microsoft.com/office/drawing/2014/main" id="{BF153A96-F95D-4BF6-B909-52FFF5C9590F}"/>
              </a:ext>
            </a:extLst>
          </p:cNvPr>
          <p:cNvSpPr txBox="1"/>
          <p:nvPr/>
        </p:nvSpPr>
        <p:spPr>
          <a:xfrm>
            <a:off x="776190" y="4416553"/>
            <a:ext cx="3554649" cy="1200329"/>
          </a:xfrm>
          <a:prstGeom prst="rect">
            <a:avLst/>
          </a:prstGeom>
          <a:noFill/>
        </p:spPr>
        <p:txBody>
          <a:bodyPr wrap="square" rtlCol="0">
            <a:spAutoFit/>
          </a:bodyPr>
          <a:lstStyle/>
          <a:p>
            <a:r>
              <a:rPr lang="sk-SK" sz="2400" dirty="0"/>
              <a:t>... § 3 </a:t>
            </a:r>
          </a:p>
          <a:p>
            <a:r>
              <a:rPr lang="sk-SK" sz="2400" dirty="0"/>
              <a:t>napr. poplatky, pokuty, odvody, výnosy, sankcie, ...</a:t>
            </a:r>
          </a:p>
        </p:txBody>
      </p:sp>
      <p:sp>
        <p:nvSpPr>
          <p:cNvPr id="9" name="BlokTextu 8">
            <a:extLst>
              <a:ext uri="{FF2B5EF4-FFF2-40B4-BE49-F238E27FC236}">
                <a16:creationId xmlns:a16="http://schemas.microsoft.com/office/drawing/2014/main" id="{D8D420E0-30E6-4B94-813B-D3BA52852C38}"/>
              </a:ext>
            </a:extLst>
          </p:cNvPr>
          <p:cNvSpPr txBox="1"/>
          <p:nvPr/>
        </p:nvSpPr>
        <p:spPr>
          <a:xfrm>
            <a:off x="7625350" y="4416553"/>
            <a:ext cx="4000174" cy="2000548"/>
          </a:xfrm>
          <a:prstGeom prst="rect">
            <a:avLst/>
          </a:prstGeom>
          <a:noFill/>
        </p:spPr>
        <p:txBody>
          <a:bodyPr wrap="square" rtlCol="0">
            <a:spAutoFit/>
          </a:bodyPr>
          <a:lstStyle/>
          <a:p>
            <a:r>
              <a:rPr lang="sk-SK" sz="2400" dirty="0"/>
              <a:t>...napr. na oblasti: </a:t>
            </a:r>
            <a:r>
              <a:rPr lang="sk-SK" sz="2800" b="1" dirty="0">
                <a:solidFill>
                  <a:schemeClr val="accent5">
                    <a:lumMod val="75000"/>
                  </a:schemeClr>
                </a:solidFill>
              </a:rPr>
              <a:t>ovzdušie</a:t>
            </a:r>
            <a:r>
              <a:rPr lang="sk-SK" sz="2400" dirty="0"/>
              <a:t>, vodovody, kanalizácie, ČOV, odpady, príroda, vzdelávanie, prieskum, environmentálne záťaže, ...</a:t>
            </a:r>
          </a:p>
        </p:txBody>
      </p:sp>
      <p:sp>
        <p:nvSpPr>
          <p:cNvPr id="10" name="Zástupný objekt pre číslo snímky 9">
            <a:extLst>
              <a:ext uri="{FF2B5EF4-FFF2-40B4-BE49-F238E27FC236}">
                <a16:creationId xmlns:a16="http://schemas.microsoft.com/office/drawing/2014/main" id="{DF8C60F5-4229-4943-8BDE-C0C33C781A19}"/>
              </a:ext>
            </a:extLst>
          </p:cNvPr>
          <p:cNvSpPr>
            <a:spLocks noGrp="1"/>
          </p:cNvSpPr>
          <p:nvPr>
            <p:ph type="sldNum" sz="quarter" idx="12"/>
          </p:nvPr>
        </p:nvSpPr>
        <p:spPr/>
        <p:txBody>
          <a:bodyPr/>
          <a:lstStyle/>
          <a:p>
            <a:fld id="{FF80EBA8-06C2-4648-BEBC-9A5E93D7C8FF}" type="slidenum">
              <a:rPr lang="sk-SK" smtClean="0"/>
              <a:t>2</a:t>
            </a:fld>
            <a:endParaRPr lang="sk-SK"/>
          </a:p>
        </p:txBody>
      </p:sp>
      <p:cxnSp>
        <p:nvCxnSpPr>
          <p:cNvPr id="11" name="Rovná spojnica 10">
            <a:extLst>
              <a:ext uri="{FF2B5EF4-FFF2-40B4-BE49-F238E27FC236}">
                <a16:creationId xmlns:a16="http://schemas.microsoft.com/office/drawing/2014/main" id="{0574EAE5-8BF8-4A48-9B19-971C3E2BFEB3}"/>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125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1000">
              <a:schemeClr val="bg1"/>
            </a:gs>
            <a:gs pos="84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062BD8-7B38-4182-9909-3F70286F91CE}"/>
              </a:ext>
            </a:extLst>
          </p:cNvPr>
          <p:cNvSpPr>
            <a:spLocks noGrp="1"/>
          </p:cNvSpPr>
          <p:nvPr>
            <p:ph type="title"/>
          </p:nvPr>
        </p:nvSpPr>
        <p:spPr>
          <a:xfrm>
            <a:off x="838200" y="1757312"/>
            <a:ext cx="10515600" cy="545176"/>
          </a:xfrm>
        </p:spPr>
        <p:txBody>
          <a:bodyPr>
            <a:noAutofit/>
          </a:bodyPr>
          <a:lstStyle/>
          <a:p>
            <a:pPr algn="ctr"/>
            <a:r>
              <a:rPr lang="sk-SK" sz="3600" b="1" dirty="0">
                <a:latin typeface="+mn-lt"/>
              </a:rPr>
              <a:t>	Oblasť : Ochrana ovzdušia </a:t>
            </a:r>
            <a:r>
              <a:rPr lang="sk-SK" sz="3200" i="1" dirty="0">
                <a:latin typeface="+mn-lt"/>
              </a:rPr>
              <a:t>(</a:t>
            </a:r>
            <a:r>
              <a:rPr lang="sk-SK" sz="3200" i="1" dirty="0" err="1">
                <a:latin typeface="+mn-lt"/>
              </a:rPr>
              <a:t>ozn</a:t>
            </a:r>
            <a:r>
              <a:rPr lang="sk-SK" sz="3200" i="1" dirty="0">
                <a:latin typeface="+mn-lt"/>
              </a:rPr>
              <a:t>. „A“) - dotácia </a:t>
            </a:r>
            <a:endParaRPr lang="sk-SK" sz="3600" dirty="0">
              <a:latin typeface="+mn-lt"/>
            </a:endParaRPr>
          </a:p>
        </p:txBody>
      </p:sp>
      <p:sp>
        <p:nvSpPr>
          <p:cNvPr id="4" name="Zástupný symbol obsahu 2">
            <a:extLst>
              <a:ext uri="{FF2B5EF4-FFF2-40B4-BE49-F238E27FC236}">
                <a16:creationId xmlns:a16="http://schemas.microsoft.com/office/drawing/2014/main" id="{9A180083-F76E-49AC-B80C-AFEE9AE985A8}"/>
              </a:ext>
            </a:extLst>
          </p:cNvPr>
          <p:cNvSpPr>
            <a:spLocks noGrp="1"/>
          </p:cNvSpPr>
          <p:nvPr>
            <p:ph idx="1"/>
          </p:nvPr>
        </p:nvSpPr>
        <p:spPr>
          <a:xfrm>
            <a:off x="789435" y="2358488"/>
            <a:ext cx="10613129" cy="3988039"/>
          </a:xfrm>
        </p:spPr>
        <p:txBody>
          <a:bodyPr rtlCol="0">
            <a:noAutofit/>
          </a:bodyPr>
          <a:lstStyle/>
          <a:p>
            <a:pPr marL="0" indent="0" algn="just" eaLnBrk="1" fontAlgn="auto" hangingPunct="1">
              <a:lnSpc>
                <a:spcPct val="100000"/>
              </a:lnSpc>
              <a:spcBef>
                <a:spcPts val="0"/>
              </a:spcBef>
              <a:spcAft>
                <a:spcPts val="0"/>
              </a:spcAft>
              <a:buNone/>
              <a:tabLst>
                <a:tab pos="266700" algn="l"/>
              </a:tabLst>
              <a:defRPr/>
            </a:pPr>
            <a:r>
              <a:rPr lang="sk-SK" sz="2000" b="1" u="sng" dirty="0">
                <a:solidFill>
                  <a:schemeClr val="tx1"/>
                </a:solidFill>
              </a:rPr>
              <a:t>Hlavný cieľ činností v oblasti A:</a:t>
            </a:r>
          </a:p>
          <a:p>
            <a:pPr marL="0" indent="0" algn="just" eaLnBrk="1" fontAlgn="auto" hangingPunct="1">
              <a:lnSpc>
                <a:spcPct val="100000"/>
              </a:lnSpc>
              <a:spcBef>
                <a:spcPts val="0"/>
              </a:spcBef>
              <a:spcAft>
                <a:spcPts val="0"/>
              </a:spcAft>
              <a:buNone/>
              <a:tabLst>
                <a:tab pos="266700" algn="l"/>
              </a:tabLst>
              <a:defRPr/>
            </a:pPr>
            <a:r>
              <a:rPr lang="sk-SK" sz="2000" dirty="0">
                <a:solidFill>
                  <a:schemeClr val="tx1"/>
                </a:solidFill>
              </a:rPr>
              <a:t>podpora aktivít smerujúcich k zlepšeniu kvality ovzdušia prostredníctvom zníženia emisií znečisťujúcich látok (predovšetkým SO</a:t>
            </a:r>
            <a:r>
              <a:rPr lang="sk-SK" sz="2000" baseline="-25000" dirty="0">
                <a:solidFill>
                  <a:schemeClr val="tx1"/>
                </a:solidFill>
              </a:rPr>
              <a:t>2</a:t>
            </a:r>
            <a:r>
              <a:rPr lang="sk-SK" sz="2000" dirty="0">
                <a:solidFill>
                  <a:schemeClr val="tx1"/>
                </a:solidFill>
              </a:rPr>
              <a:t>, NO</a:t>
            </a:r>
            <a:r>
              <a:rPr lang="sk-SK" sz="2000" baseline="-25000" dirty="0">
                <a:solidFill>
                  <a:schemeClr val="tx1"/>
                </a:solidFill>
              </a:rPr>
              <a:t>X</a:t>
            </a:r>
            <a:r>
              <a:rPr lang="sk-SK" sz="2000" dirty="0">
                <a:solidFill>
                  <a:schemeClr val="tx1"/>
                </a:solidFill>
              </a:rPr>
              <a:t>, VOC, tuhých znečisťujúcich látok vrátane prachových častíc PM</a:t>
            </a:r>
            <a:r>
              <a:rPr lang="sk-SK" sz="2000" baseline="-25000" dirty="0">
                <a:solidFill>
                  <a:schemeClr val="tx1"/>
                </a:solidFill>
              </a:rPr>
              <a:t>10</a:t>
            </a:r>
            <a:r>
              <a:rPr lang="sk-SK" sz="2000" dirty="0">
                <a:solidFill>
                  <a:schemeClr val="tx1"/>
                </a:solidFill>
              </a:rPr>
              <a:t>, PM</a:t>
            </a:r>
            <a:r>
              <a:rPr lang="sk-SK" sz="2000" baseline="-25000" dirty="0">
                <a:solidFill>
                  <a:schemeClr val="tx1"/>
                </a:solidFill>
              </a:rPr>
              <a:t>2,5</a:t>
            </a:r>
            <a:endParaRPr lang="sk-SK" sz="2000" dirty="0">
              <a:solidFill>
                <a:schemeClr val="tx1"/>
              </a:solidFill>
            </a:endParaRPr>
          </a:p>
          <a:p>
            <a:pPr marL="0" indent="0" algn="just" eaLnBrk="1" fontAlgn="auto" hangingPunct="1">
              <a:lnSpc>
                <a:spcPct val="100000"/>
              </a:lnSpc>
              <a:spcBef>
                <a:spcPts val="0"/>
              </a:spcBef>
              <a:spcAft>
                <a:spcPts val="0"/>
              </a:spcAft>
              <a:buNone/>
              <a:tabLst>
                <a:tab pos="266700" algn="l"/>
              </a:tabLst>
              <a:defRPr/>
            </a:pPr>
            <a:endParaRPr lang="sk-SK" sz="2000" b="1" dirty="0">
              <a:solidFill>
                <a:schemeClr val="tx1"/>
              </a:solidFill>
            </a:endParaRPr>
          </a:p>
          <a:p>
            <a:pPr marL="0" indent="0" eaLnBrk="1" fontAlgn="auto" hangingPunct="1">
              <a:lnSpc>
                <a:spcPct val="100000"/>
              </a:lnSpc>
              <a:spcBef>
                <a:spcPts val="0"/>
              </a:spcBef>
              <a:spcAft>
                <a:spcPts val="0"/>
              </a:spcAft>
              <a:buNone/>
              <a:tabLst>
                <a:tab pos="266700" algn="l"/>
              </a:tabLst>
              <a:defRPr/>
            </a:pPr>
            <a:r>
              <a:rPr lang="sk-SK" sz="2000" b="1" dirty="0" err="1">
                <a:solidFill>
                  <a:schemeClr val="tx1"/>
                </a:solidFill>
              </a:rPr>
              <a:t>Envirofond</a:t>
            </a:r>
            <a:r>
              <a:rPr lang="sk-SK" sz="2000" dirty="0">
                <a:solidFill>
                  <a:schemeClr val="tx1"/>
                </a:solidFill>
              </a:rPr>
              <a:t> na rok 2022 zverejnil na:</a:t>
            </a:r>
          </a:p>
          <a:p>
            <a:pPr marL="0" indent="0" eaLnBrk="1" fontAlgn="auto" hangingPunct="1">
              <a:lnSpc>
                <a:spcPct val="100000"/>
              </a:lnSpc>
              <a:spcBef>
                <a:spcPts val="0"/>
              </a:spcBef>
              <a:spcAft>
                <a:spcPts val="0"/>
              </a:spcAft>
              <a:buNone/>
              <a:tabLst>
                <a:tab pos="266700" algn="l"/>
              </a:tabLst>
              <a:defRPr/>
            </a:pPr>
            <a:r>
              <a:rPr lang="sk-SK" sz="1600" i="1" dirty="0">
                <a:solidFill>
                  <a:schemeClr val="accent1">
                    <a:lumMod val="75000"/>
                  </a:schemeClr>
                </a:solidFill>
                <a:hlinkClick r:id="rId2"/>
              </a:rPr>
              <a:t>http://www.envirofond.sk/_img/Ziadosti/%C5%A0pecifik%C3%A1cia_%C4%8Dinnost%C3%AD_podpory_na_rok_2022.pdf</a:t>
            </a:r>
            <a:r>
              <a:rPr lang="sk-SK" sz="1600" i="1" dirty="0">
                <a:solidFill>
                  <a:schemeClr val="accent1">
                    <a:lumMod val="75000"/>
                  </a:schemeClr>
                </a:solidFill>
              </a:rPr>
              <a:t> </a:t>
            </a:r>
            <a:endParaRPr lang="sk-SK" sz="2000" dirty="0">
              <a:solidFill>
                <a:schemeClr val="tx1"/>
              </a:solidFill>
            </a:endParaRPr>
          </a:p>
          <a:p>
            <a:pPr marL="0" indent="0" eaLnBrk="1" fontAlgn="auto" hangingPunct="1">
              <a:lnSpc>
                <a:spcPct val="100000"/>
              </a:lnSpc>
              <a:spcBef>
                <a:spcPts val="0"/>
              </a:spcBef>
              <a:spcAft>
                <a:spcPts val="0"/>
              </a:spcAft>
              <a:buNone/>
              <a:tabLst>
                <a:tab pos="266700" algn="l"/>
              </a:tabLst>
              <a:defRPr/>
            </a:pPr>
            <a:endParaRPr lang="sk-SK" sz="2000" b="1" dirty="0">
              <a:solidFill>
                <a:schemeClr val="tx1"/>
              </a:solidFill>
            </a:endParaRPr>
          </a:p>
          <a:p>
            <a:pPr marL="0" indent="0" eaLnBrk="1" fontAlgn="auto" hangingPunct="1">
              <a:lnSpc>
                <a:spcPct val="100000"/>
              </a:lnSpc>
              <a:spcBef>
                <a:spcPts val="0"/>
              </a:spcBef>
              <a:spcAft>
                <a:spcPts val="0"/>
              </a:spcAft>
              <a:buNone/>
              <a:tabLst>
                <a:tab pos="266700" algn="l"/>
              </a:tabLst>
              <a:defRPr/>
            </a:pPr>
            <a:r>
              <a:rPr lang="sk-SK" sz="2000" b="1" dirty="0">
                <a:solidFill>
                  <a:schemeClr val="accent6">
                    <a:lumMod val="50000"/>
                  </a:schemeClr>
                </a:solidFill>
              </a:rPr>
              <a:t>Činnosť A1: </a:t>
            </a:r>
            <a:r>
              <a:rPr lang="sk-SK" sz="2000" dirty="0">
                <a:solidFill>
                  <a:schemeClr val="accent6">
                    <a:lumMod val="50000"/>
                  </a:schemeClr>
                </a:solidFill>
              </a:rPr>
              <a:t>Podpora výroby tepla a teplej vody prostredníctvom využívania nízkoemisných zdrojov </a:t>
            </a:r>
          </a:p>
          <a:p>
            <a:pPr marL="1165225" indent="-1165225" eaLnBrk="1" fontAlgn="auto" hangingPunct="1">
              <a:lnSpc>
                <a:spcPct val="100000"/>
              </a:lnSpc>
              <a:spcBef>
                <a:spcPts val="0"/>
              </a:spcBef>
              <a:spcAft>
                <a:spcPts val="0"/>
              </a:spcAft>
              <a:buNone/>
              <a:tabLst>
                <a:tab pos="266700" algn="l"/>
              </a:tabLst>
              <a:defRPr/>
            </a:pPr>
            <a:r>
              <a:rPr lang="sk-SK" sz="2000" b="1" dirty="0">
                <a:solidFill>
                  <a:schemeClr val="tx1"/>
                </a:solidFill>
              </a:rPr>
              <a:t>Činnosť A2: </a:t>
            </a:r>
            <a:r>
              <a:rPr lang="sk-SK" sz="2000" dirty="0">
                <a:solidFill>
                  <a:schemeClr val="tx1"/>
                </a:solidFill>
              </a:rPr>
              <a:t>Podpora výroby tepla, teplej vody a elektrickej energie prostredníctvom využívania obnoviteľných zdrojov</a:t>
            </a:r>
          </a:p>
          <a:p>
            <a:pPr marL="1165225" indent="-1165225" eaLnBrk="1" fontAlgn="auto" hangingPunct="1">
              <a:lnSpc>
                <a:spcPct val="100000"/>
              </a:lnSpc>
              <a:spcBef>
                <a:spcPts val="0"/>
              </a:spcBef>
              <a:spcAft>
                <a:spcPts val="0"/>
              </a:spcAft>
              <a:buNone/>
              <a:tabLst>
                <a:tab pos="266700" algn="l"/>
              </a:tabLst>
              <a:defRPr/>
            </a:pPr>
            <a:r>
              <a:rPr lang="sk-SK" sz="2000" b="1" dirty="0">
                <a:solidFill>
                  <a:schemeClr val="accent6">
                    <a:lumMod val="50000"/>
                  </a:schemeClr>
                </a:solidFill>
              </a:rPr>
              <a:t>Činnosť A3: </a:t>
            </a:r>
            <a:r>
              <a:rPr lang="sk-SK" sz="2000" dirty="0">
                <a:solidFill>
                  <a:schemeClr val="accent6">
                    <a:lumMod val="50000"/>
                  </a:schemeClr>
                </a:solidFill>
              </a:rPr>
              <a:t>Podpora projektov zameraných na zlepšenie kvality ovzdušia prostredníctvom adaptačných opatrení, najmä v oblastiach riadenia kvality ovzdušia</a:t>
            </a:r>
            <a:endParaRPr lang="sk-SK" sz="2000" dirty="0">
              <a:solidFill>
                <a:schemeClr val="accent6">
                  <a:lumMod val="50000"/>
                </a:schemeClr>
              </a:solidFill>
              <a:effectLst/>
              <a:ea typeface="Times New Roman" panose="02020603050405020304" pitchFamily="18" charset="0"/>
            </a:endParaRPr>
          </a:p>
          <a:p>
            <a:pPr marL="0" indent="0" eaLnBrk="1" fontAlgn="auto" hangingPunct="1">
              <a:lnSpc>
                <a:spcPct val="100000"/>
              </a:lnSpc>
              <a:spcBef>
                <a:spcPts val="0"/>
              </a:spcBef>
              <a:spcAft>
                <a:spcPts val="0"/>
              </a:spcAft>
              <a:buNone/>
              <a:tabLst>
                <a:tab pos="266700" algn="l"/>
              </a:tabLst>
              <a:defRPr/>
            </a:pPr>
            <a:endParaRPr lang="sk-SK" sz="2000" dirty="0">
              <a:solidFill>
                <a:schemeClr val="tx1"/>
              </a:solidFill>
              <a:latin typeface="+mj-lt"/>
            </a:endParaRPr>
          </a:p>
          <a:p>
            <a:pPr marL="0" indent="0" eaLnBrk="1" fontAlgn="auto" hangingPunct="1">
              <a:lnSpc>
                <a:spcPct val="100000"/>
              </a:lnSpc>
              <a:spcBef>
                <a:spcPts val="0"/>
              </a:spcBef>
              <a:spcAft>
                <a:spcPts val="0"/>
              </a:spcAft>
              <a:buNone/>
              <a:tabLst>
                <a:tab pos="266700" algn="l"/>
              </a:tabLst>
              <a:defRPr/>
            </a:pPr>
            <a:endParaRPr lang="sk-SK" sz="2000" i="1" dirty="0">
              <a:solidFill>
                <a:schemeClr val="tx1"/>
              </a:solidFill>
              <a:latin typeface="+mj-lt"/>
            </a:endParaRPr>
          </a:p>
          <a:p>
            <a:pPr marL="0" indent="0" eaLnBrk="1" fontAlgn="auto" hangingPunct="1">
              <a:lnSpc>
                <a:spcPct val="100000"/>
              </a:lnSpc>
              <a:spcBef>
                <a:spcPts val="0"/>
              </a:spcBef>
              <a:spcAft>
                <a:spcPts val="0"/>
              </a:spcAft>
              <a:buNone/>
              <a:tabLst>
                <a:tab pos="266700" algn="l"/>
              </a:tabLst>
              <a:defRPr/>
            </a:pPr>
            <a:endParaRPr lang="sk-SK" sz="1600" dirty="0">
              <a:solidFill>
                <a:schemeClr val="tx1"/>
              </a:solidFill>
              <a:latin typeface="+mj-lt"/>
            </a:endParaRPr>
          </a:p>
        </p:txBody>
      </p:sp>
      <p:pic>
        <p:nvPicPr>
          <p:cNvPr id="5" name="Obrázok 21">
            <a:extLst>
              <a:ext uri="{FF2B5EF4-FFF2-40B4-BE49-F238E27FC236}">
                <a16:creationId xmlns:a16="http://schemas.microsoft.com/office/drawing/2014/main" id="{B4395E1D-A22E-482B-B841-9063BFA836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875A7EA5-8674-4EBC-B9DF-51E56EFCACE5}"/>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9" name="Zástupný objekt pre číslo snímky 8">
            <a:extLst>
              <a:ext uri="{FF2B5EF4-FFF2-40B4-BE49-F238E27FC236}">
                <a16:creationId xmlns:a16="http://schemas.microsoft.com/office/drawing/2014/main" id="{434AB625-E1D3-49FE-8DA0-1F1D76861CEE}"/>
              </a:ext>
            </a:extLst>
          </p:cNvPr>
          <p:cNvSpPr>
            <a:spLocks noGrp="1"/>
          </p:cNvSpPr>
          <p:nvPr>
            <p:ph type="sldNum" sz="quarter" idx="12"/>
          </p:nvPr>
        </p:nvSpPr>
        <p:spPr/>
        <p:txBody>
          <a:bodyPr/>
          <a:lstStyle/>
          <a:p>
            <a:fld id="{FF80EBA8-06C2-4648-BEBC-9A5E93D7C8FF}" type="slidenum">
              <a:rPr lang="sk-SK" smtClean="0"/>
              <a:t>3</a:t>
            </a:fld>
            <a:endParaRPr lang="sk-SK" dirty="0"/>
          </a:p>
        </p:txBody>
      </p:sp>
      <p:pic>
        <p:nvPicPr>
          <p:cNvPr id="8" name="Obrázok 7" descr="Glóbus – Severná a Južná Amerika">
            <a:extLst>
              <a:ext uri="{FF2B5EF4-FFF2-40B4-BE49-F238E27FC236}">
                <a16:creationId xmlns:a16="http://schemas.microsoft.com/office/drawing/2014/main" id="{83010235-D5D7-41F8-BD14-926BDF2E26AF}"/>
              </a:ext>
            </a:extLst>
          </p:cNvPr>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1645414" y="1734222"/>
            <a:ext cx="616938" cy="591355"/>
          </a:xfrm>
          <a:prstGeom prst="rect">
            <a:avLst/>
          </a:prstGeom>
          <a:noFill/>
          <a:ln>
            <a:noFill/>
          </a:ln>
        </p:spPr>
      </p:pic>
    </p:spTree>
    <p:extLst>
      <p:ext uri="{BB962C8B-B14F-4D97-AF65-F5344CB8AC3E}">
        <p14:creationId xmlns:p14="http://schemas.microsoft.com/office/powerpoint/2010/main" val="370390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78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1C8FA7A6-E986-4E09-9A60-D03276482C34}"/>
              </a:ext>
            </a:extLst>
          </p:cNvPr>
          <p:cNvSpPr>
            <a:spLocks noGrp="1"/>
          </p:cNvSpPr>
          <p:nvPr>
            <p:ph idx="1"/>
          </p:nvPr>
        </p:nvSpPr>
        <p:spPr>
          <a:xfrm>
            <a:off x="838200" y="2185063"/>
            <a:ext cx="10515600" cy="4288762"/>
          </a:xfrm>
        </p:spPr>
        <p:txBody>
          <a:bodyPr>
            <a:noAutofit/>
          </a:bodyPr>
          <a:lstStyle/>
          <a:p>
            <a:pPr marL="0" indent="0" eaLnBrk="1" fontAlgn="auto" hangingPunct="1">
              <a:lnSpc>
                <a:spcPct val="100000"/>
              </a:lnSpc>
              <a:spcBef>
                <a:spcPts val="0"/>
              </a:spcBef>
              <a:spcAft>
                <a:spcPts val="0"/>
              </a:spcAft>
              <a:buNone/>
              <a:tabLst>
                <a:tab pos="266700" algn="l"/>
              </a:tabLst>
              <a:defRPr/>
            </a:pPr>
            <a:r>
              <a:rPr lang="sk-SK" sz="1800" b="1" dirty="0"/>
              <a:t>Aktivity v A1: </a:t>
            </a:r>
            <a:r>
              <a:rPr lang="sk-SK" sz="1800" dirty="0"/>
              <a:t>Modernizácia/výmena zdroja tepla a pridružených rozvodov tepla a/alebo teplej vody.</a:t>
            </a:r>
          </a:p>
          <a:p>
            <a:pPr marL="0" indent="0">
              <a:lnSpc>
                <a:spcPct val="100000"/>
              </a:lnSpc>
              <a:spcBef>
                <a:spcPts val="0"/>
              </a:spcBef>
              <a:buNone/>
              <a:tabLst>
                <a:tab pos="266700" algn="l"/>
              </a:tabLst>
              <a:defRPr/>
            </a:pPr>
            <a:endParaRPr lang="sk-SK" sz="1800" dirty="0">
              <a:ea typeface="Times New Roman" panose="02020603050405020304" pitchFamily="18" charset="0"/>
              <a:cs typeface="Arial" panose="020B0604020202020204" pitchFamily="34" charset="0"/>
            </a:endParaRPr>
          </a:p>
          <a:p>
            <a:pPr marL="0" indent="0">
              <a:lnSpc>
                <a:spcPct val="100000"/>
              </a:lnSpc>
              <a:spcBef>
                <a:spcPts val="0"/>
              </a:spcBef>
              <a:buNone/>
              <a:tabLst>
                <a:tab pos="266700" algn="l"/>
              </a:tabLst>
              <a:defRPr/>
            </a:pPr>
            <a:r>
              <a:rPr lang="sk-SK" sz="1800" b="1" dirty="0">
                <a:ea typeface="Times New Roman" panose="02020603050405020304" pitchFamily="18" charset="0"/>
                <a:cs typeface="Arial" panose="020B0604020202020204" pitchFamily="34" charset="0"/>
              </a:rPr>
              <a:t>Aktivity v </a:t>
            </a:r>
            <a:r>
              <a:rPr lang="sk-SK" sz="1800" b="1" dirty="0">
                <a:solidFill>
                  <a:schemeClr val="tx1"/>
                </a:solidFill>
              </a:rPr>
              <a:t>A2: </a:t>
            </a:r>
            <a:r>
              <a:rPr lang="sk-SK" sz="1800" dirty="0">
                <a:effectLst/>
                <a:ea typeface="Times New Roman" panose="02020603050405020304" pitchFamily="18" charset="0"/>
                <a:cs typeface="Arial" panose="020B0604020202020204" pitchFamily="34" charset="0"/>
              </a:rPr>
              <a:t>Budovanie/modernizácia/výmena zdroja tepla, teplej vody a elektrickej energie s využitím obnoviteľných zdrojov energie (v prípade biomasy, iba mimo oblastí so zhoršenou kvalitou ovzdušia, spôsobenou zvýšenou koncentráciou prachových častíc) a pridružených rozvodov tepla, teplej vody a/alebo elektrickej energie.</a:t>
            </a:r>
            <a:endParaRPr lang="sk-SK" sz="1800" dirty="0">
              <a:effectLst/>
              <a:ea typeface="Times New Roman" panose="02020603050405020304" pitchFamily="18" charset="0"/>
            </a:endParaRPr>
          </a:p>
          <a:p>
            <a:pPr marL="0" indent="0" eaLnBrk="1" fontAlgn="auto" hangingPunct="1">
              <a:lnSpc>
                <a:spcPct val="100000"/>
              </a:lnSpc>
              <a:spcBef>
                <a:spcPts val="0"/>
              </a:spcBef>
              <a:spcAft>
                <a:spcPts val="0"/>
              </a:spcAft>
              <a:buNone/>
              <a:tabLst>
                <a:tab pos="266700" algn="l"/>
              </a:tabLst>
              <a:defRPr/>
            </a:pPr>
            <a:endParaRPr lang="sk-SK" sz="1800" b="1" dirty="0">
              <a:solidFill>
                <a:schemeClr val="tx1"/>
              </a:solidFill>
            </a:endParaRPr>
          </a:p>
          <a:p>
            <a:pPr marL="0" indent="0">
              <a:lnSpc>
                <a:spcPct val="100000"/>
              </a:lnSpc>
              <a:spcBef>
                <a:spcPts val="0"/>
              </a:spcBef>
              <a:buNone/>
              <a:tabLst>
                <a:tab pos="266700" algn="l"/>
              </a:tabLst>
              <a:defRPr/>
            </a:pPr>
            <a:r>
              <a:rPr lang="sk-SK" sz="1800" b="1" dirty="0">
                <a:ea typeface="Times New Roman" panose="02020603050405020304" pitchFamily="18" charset="0"/>
                <a:cs typeface="Arial" panose="020B0604020202020204" pitchFamily="34" charset="0"/>
              </a:rPr>
              <a:t>Aktivity v</a:t>
            </a:r>
            <a:r>
              <a:rPr lang="sk-SK" sz="1800" b="1" dirty="0">
                <a:solidFill>
                  <a:schemeClr val="tx1"/>
                </a:solidFill>
              </a:rPr>
              <a:t> A3:</a:t>
            </a:r>
            <a:endParaRPr lang="sk-SK" sz="1800" dirty="0">
              <a:solidFill>
                <a:schemeClr val="tx1"/>
              </a:solidFill>
            </a:endParaRPr>
          </a:p>
          <a:p>
            <a:pPr marL="342900" lvl="0" indent="-342900" algn="just" fontAlgn="auto" hangingPunct="1">
              <a:spcBef>
                <a:spcPts val="0"/>
              </a:spcBef>
              <a:spcAft>
                <a:spcPts val="0"/>
              </a:spcAft>
              <a:buSzPct val="95000"/>
              <a:buFont typeface="+mj-lt"/>
              <a:buAutoNum type="arabicPeriod"/>
            </a:pPr>
            <a:r>
              <a:rPr lang="sk-SK" sz="1800" u="none" strike="noStrike" dirty="0">
                <a:effectLst/>
                <a:ea typeface="Times New Roman" panose="02020603050405020304" pitchFamily="18" charset="0"/>
                <a:cs typeface="Arial" panose="020B0604020202020204" pitchFamily="34" charset="0"/>
              </a:rPr>
              <a:t>Nákup komunálneho vozidla na umývanie plôch </a:t>
            </a:r>
            <a:r>
              <a:rPr lang="sk-SK" sz="1800" u="sng" dirty="0">
                <a:effectLst/>
                <a:ea typeface="Times New Roman" panose="02020603050405020304" pitchFamily="18" charset="0"/>
                <a:cs typeface="Arial" panose="020B0604020202020204" pitchFamily="34" charset="0"/>
              </a:rPr>
              <a:t>a čistenie/umývanie</a:t>
            </a:r>
            <a:r>
              <a:rPr lang="sk-SK" sz="1800" u="none" strike="noStrike" dirty="0">
                <a:effectLst/>
                <a:ea typeface="Times New Roman" panose="02020603050405020304" pitchFamily="18" charset="0"/>
                <a:cs typeface="Arial" panose="020B0604020202020204" pitchFamily="34" charset="0"/>
              </a:rPr>
              <a:t> komunikácií (ďalej len „komunálne vozidlo“), resp. obstaranie samostatných nadstavieb na vozidlo využiteľných pre umývanie </a:t>
            </a:r>
            <a:r>
              <a:rPr lang="sk-SK" sz="1800" u="sng" dirty="0">
                <a:effectLst/>
                <a:ea typeface="Times New Roman" panose="02020603050405020304" pitchFamily="18" charset="0"/>
                <a:cs typeface="Arial" panose="020B0604020202020204" pitchFamily="34" charset="0"/>
              </a:rPr>
              <a:t>a čistenie/umývanie</a:t>
            </a:r>
            <a:r>
              <a:rPr lang="sk-SK" sz="1800" u="none" strike="noStrike" dirty="0">
                <a:effectLst/>
                <a:ea typeface="Times New Roman" panose="02020603050405020304" pitchFamily="18" charset="0"/>
                <a:cs typeface="Arial" panose="020B0604020202020204" pitchFamily="34" charset="0"/>
              </a:rPr>
              <a:t> plôch a komunikácií.</a:t>
            </a:r>
            <a:endParaRPr lang="sk-SK" sz="1800" u="sng" dirty="0">
              <a:effectLst/>
              <a:ea typeface="Times New Roman" panose="02020603050405020304" pitchFamily="18" charset="0"/>
            </a:endParaRPr>
          </a:p>
          <a:p>
            <a:pPr marL="342900" lvl="0" indent="-342900" algn="just" fontAlgn="auto" hangingPunct="1">
              <a:spcBef>
                <a:spcPts val="0"/>
              </a:spcBef>
              <a:spcAft>
                <a:spcPts val="0"/>
              </a:spcAft>
              <a:buFont typeface="+mj-lt"/>
              <a:buAutoNum type="arabicPeriod"/>
            </a:pPr>
            <a:r>
              <a:rPr lang="sk-SK" sz="1800" u="none" strike="noStrike" dirty="0">
                <a:effectLst/>
                <a:ea typeface="Times New Roman" panose="02020603050405020304" pitchFamily="18" charset="0"/>
                <a:cs typeface="Arial" panose="020B0604020202020204" pitchFamily="34" charset="0"/>
              </a:rPr>
              <a:t>Budovanie zelenej infraštruktúry pri dodržiavaní uplatňovania prírode blízkych riešení v súlade s legislatívou týkajúcou sa nepôvodných inváznych druhov (domáce dreviny v kombinácii s: kríkmi a trávou), t. j. nie štrková alebo iná nezelená plocha s výsadbou rastlín, ktorá neprispieva k zlepšeniu kvality ovzdušia (ďalej len „výsadba zelene“). </a:t>
            </a:r>
            <a:endParaRPr lang="sk-SK" sz="1800" u="sng" dirty="0">
              <a:effectLst/>
              <a:ea typeface="Times New Roman" panose="02020603050405020304" pitchFamily="18" charset="0"/>
            </a:endParaRPr>
          </a:p>
          <a:p>
            <a:pPr marL="342900" lvl="0" indent="-342900" algn="just" fontAlgn="auto" hangingPunct="1">
              <a:spcBef>
                <a:spcPts val="0"/>
              </a:spcBef>
              <a:spcAft>
                <a:spcPts val="0"/>
              </a:spcAft>
              <a:buFont typeface="+mj-lt"/>
              <a:buAutoNum type="arabicPeriod"/>
            </a:pPr>
            <a:r>
              <a:rPr lang="sk-SK" sz="1800" u="none" strike="noStrike" dirty="0">
                <a:effectLst/>
                <a:ea typeface="Times New Roman" panose="02020603050405020304" pitchFamily="18" charset="0"/>
                <a:cs typeface="Arial" panose="020B0604020202020204" pitchFamily="34" charset="0"/>
              </a:rPr>
              <a:t>kombinácia aktivít v A3.</a:t>
            </a:r>
            <a:endParaRPr lang="sk-SK" sz="1800" dirty="0"/>
          </a:p>
        </p:txBody>
      </p:sp>
      <p:sp>
        <p:nvSpPr>
          <p:cNvPr id="4" name="Zástupný objekt pre číslo snímky 3">
            <a:extLst>
              <a:ext uri="{FF2B5EF4-FFF2-40B4-BE49-F238E27FC236}">
                <a16:creationId xmlns:a16="http://schemas.microsoft.com/office/drawing/2014/main" id="{ED711F62-2780-4154-B38F-69A6B6107704}"/>
              </a:ext>
            </a:extLst>
          </p:cNvPr>
          <p:cNvSpPr>
            <a:spLocks noGrp="1"/>
          </p:cNvSpPr>
          <p:nvPr>
            <p:ph type="sldNum" sz="quarter" idx="12"/>
          </p:nvPr>
        </p:nvSpPr>
        <p:spPr/>
        <p:txBody>
          <a:bodyPr/>
          <a:lstStyle/>
          <a:p>
            <a:fld id="{FF80EBA8-06C2-4648-BEBC-9A5E93D7C8FF}" type="slidenum">
              <a:rPr lang="sk-SK" smtClean="0"/>
              <a:t>4</a:t>
            </a:fld>
            <a:endParaRPr lang="sk-SK"/>
          </a:p>
        </p:txBody>
      </p:sp>
      <p:pic>
        <p:nvPicPr>
          <p:cNvPr id="5" name="Obrázok 21">
            <a:extLst>
              <a:ext uri="{FF2B5EF4-FFF2-40B4-BE49-F238E27FC236}">
                <a16:creationId xmlns:a16="http://schemas.microsoft.com/office/drawing/2014/main" id="{56015A47-F1C1-4D02-9113-011F802B1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1EDB04C-20A7-4477-A1B4-235A130F3606}"/>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Nadpis 1">
            <a:extLst>
              <a:ext uri="{FF2B5EF4-FFF2-40B4-BE49-F238E27FC236}">
                <a16:creationId xmlns:a16="http://schemas.microsoft.com/office/drawing/2014/main" id="{C0EE1986-B9B2-4E9D-8099-CB151E13C527}"/>
              </a:ext>
            </a:extLst>
          </p:cNvPr>
          <p:cNvSpPr txBox="1">
            <a:spLocks/>
          </p:cNvSpPr>
          <p:nvPr/>
        </p:nvSpPr>
        <p:spPr>
          <a:xfrm>
            <a:off x="838200" y="1460500"/>
            <a:ext cx="10515600" cy="545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k-SK" sz="3600" b="1" dirty="0">
                <a:latin typeface="+mn-lt"/>
              </a:rPr>
              <a:t>Popis aktivít v činnostiach A1, A2, A3:</a:t>
            </a:r>
            <a:endParaRPr lang="sk-SK" sz="3600" dirty="0">
              <a:latin typeface="+mn-lt"/>
            </a:endParaRPr>
          </a:p>
        </p:txBody>
      </p:sp>
      <p:pic>
        <p:nvPicPr>
          <p:cNvPr id="8" name="Obrázok 7" descr="Glóbus – Severná a Južná Amerika">
            <a:extLst>
              <a:ext uri="{FF2B5EF4-FFF2-40B4-BE49-F238E27FC236}">
                <a16:creationId xmlns:a16="http://schemas.microsoft.com/office/drawing/2014/main" id="{B9762F00-8BC1-418E-87C7-15018F79A56B}"/>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1723051" y="1437410"/>
            <a:ext cx="616938" cy="591355"/>
          </a:xfrm>
          <a:prstGeom prst="rect">
            <a:avLst/>
          </a:prstGeom>
          <a:noFill/>
          <a:ln>
            <a:noFill/>
          </a:ln>
        </p:spPr>
      </p:pic>
    </p:spTree>
    <p:extLst>
      <p:ext uri="{BB962C8B-B14F-4D97-AF65-F5344CB8AC3E}">
        <p14:creationId xmlns:p14="http://schemas.microsoft.com/office/powerpoint/2010/main" val="425562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78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1C8FA7A6-E986-4E09-9A60-D03276482C34}"/>
              </a:ext>
            </a:extLst>
          </p:cNvPr>
          <p:cNvSpPr>
            <a:spLocks noGrp="1"/>
          </p:cNvSpPr>
          <p:nvPr>
            <p:ph idx="1"/>
          </p:nvPr>
        </p:nvSpPr>
        <p:spPr>
          <a:xfrm>
            <a:off x="1897672" y="2441750"/>
            <a:ext cx="8396655" cy="3486778"/>
          </a:xfrm>
        </p:spPr>
        <p:txBody>
          <a:bodyPr>
            <a:noAutofit/>
          </a:bodyPr>
          <a:lstStyle/>
          <a:p>
            <a:pPr marL="0" indent="0" eaLnBrk="1" fontAlgn="auto" hangingPunct="1">
              <a:lnSpc>
                <a:spcPct val="100000"/>
              </a:lnSpc>
              <a:spcBef>
                <a:spcPts val="0"/>
              </a:spcBef>
              <a:spcAft>
                <a:spcPts val="0"/>
              </a:spcAft>
              <a:buNone/>
              <a:tabLst>
                <a:tab pos="266700" algn="l"/>
              </a:tabLst>
              <a:defRPr/>
            </a:pPr>
            <a:r>
              <a:rPr lang="sk-SK" sz="2200" b="1" u="sng" dirty="0">
                <a:solidFill>
                  <a:schemeClr val="tx1"/>
                </a:solidFill>
              </a:rPr>
              <a:t>pre A1 a A2:</a:t>
            </a:r>
          </a:p>
          <a:p>
            <a:pPr>
              <a:lnSpc>
                <a:spcPct val="100000"/>
              </a:lnSpc>
              <a:spcBef>
                <a:spcPts val="0"/>
              </a:spcBef>
              <a:tabLst>
                <a:tab pos="266700" algn="l"/>
              </a:tabLst>
              <a:defRPr/>
            </a:pPr>
            <a:r>
              <a:rPr lang="sk-SK" sz="2200" dirty="0">
                <a:solidFill>
                  <a:schemeClr val="tx1"/>
                </a:solidFill>
              </a:rPr>
              <a:t>obec; samosprávny kraj; </a:t>
            </a:r>
          </a:p>
          <a:p>
            <a:pPr>
              <a:lnSpc>
                <a:spcPct val="100000"/>
              </a:lnSpc>
              <a:spcBef>
                <a:spcPts val="0"/>
              </a:spcBef>
              <a:tabLst>
                <a:tab pos="266700" algn="l"/>
              </a:tabLst>
              <a:defRPr/>
            </a:pPr>
            <a:r>
              <a:rPr lang="sk-SK" sz="2200" dirty="0">
                <a:solidFill>
                  <a:schemeClr val="tx1"/>
                </a:solidFill>
              </a:rPr>
              <a:t>rozpočtová organizácia; príspevková organizácia; </a:t>
            </a:r>
          </a:p>
          <a:p>
            <a:pPr>
              <a:lnSpc>
                <a:spcPct val="100000"/>
              </a:lnSpc>
              <a:spcBef>
                <a:spcPts val="0"/>
              </a:spcBef>
              <a:tabLst>
                <a:tab pos="266700" algn="l"/>
              </a:tabLst>
              <a:defRPr/>
            </a:pPr>
            <a:r>
              <a:rPr lang="sk-SK" sz="2200" dirty="0">
                <a:solidFill>
                  <a:schemeClr val="tx1"/>
                </a:solidFill>
              </a:rPr>
              <a:t>občianske združenie; záujmové združenie právnických osôb; nadácia; </a:t>
            </a:r>
          </a:p>
          <a:p>
            <a:pPr marL="0" indent="0">
              <a:lnSpc>
                <a:spcPct val="100000"/>
              </a:lnSpc>
              <a:spcBef>
                <a:spcPts val="0"/>
              </a:spcBef>
              <a:buNone/>
              <a:tabLst>
                <a:tab pos="266700" algn="l"/>
              </a:tabLst>
              <a:defRPr/>
            </a:pPr>
            <a:r>
              <a:rPr lang="sk-SK" sz="2200" dirty="0"/>
              <a:t>	</a:t>
            </a:r>
            <a:r>
              <a:rPr lang="sk-SK" sz="2200" dirty="0">
                <a:solidFill>
                  <a:schemeClr val="tx1"/>
                </a:solidFill>
              </a:rPr>
              <a:t>neinvestičný fond;</a:t>
            </a:r>
          </a:p>
          <a:p>
            <a:pPr>
              <a:lnSpc>
                <a:spcPct val="100000"/>
              </a:lnSpc>
              <a:spcBef>
                <a:spcPts val="0"/>
              </a:spcBef>
              <a:tabLst>
                <a:tab pos="266700" algn="l"/>
              </a:tabLst>
              <a:defRPr/>
            </a:pPr>
            <a:r>
              <a:rPr lang="sk-SK" sz="2200" dirty="0">
                <a:solidFill>
                  <a:schemeClr val="tx1"/>
                </a:solidFill>
              </a:rPr>
              <a:t>nezisková organizácia poskytujúca verejnoprospešné služby </a:t>
            </a:r>
          </a:p>
          <a:p>
            <a:pPr marL="0" indent="0">
              <a:lnSpc>
                <a:spcPct val="100000"/>
              </a:lnSpc>
              <a:spcBef>
                <a:spcPts val="0"/>
              </a:spcBef>
              <a:buNone/>
              <a:tabLst>
                <a:tab pos="266700" algn="l"/>
              </a:tabLst>
              <a:defRPr/>
            </a:pPr>
            <a:r>
              <a:rPr lang="sk-SK" sz="2200" dirty="0"/>
              <a:t>	</a:t>
            </a:r>
            <a:r>
              <a:rPr lang="sk-SK" sz="2200" dirty="0">
                <a:solidFill>
                  <a:schemeClr val="tx1"/>
                </a:solidFill>
              </a:rPr>
              <a:t>s environmentálnym zameraním;</a:t>
            </a:r>
          </a:p>
          <a:p>
            <a:pPr marL="0" indent="0" eaLnBrk="1" fontAlgn="auto" hangingPunct="1">
              <a:lnSpc>
                <a:spcPct val="100000"/>
              </a:lnSpc>
              <a:spcBef>
                <a:spcPts val="0"/>
              </a:spcBef>
              <a:spcAft>
                <a:spcPts val="0"/>
              </a:spcAft>
              <a:buNone/>
              <a:tabLst>
                <a:tab pos="266700" algn="l"/>
              </a:tabLst>
              <a:defRPr/>
            </a:pPr>
            <a:endParaRPr lang="sk-SK" sz="2200" b="1" dirty="0">
              <a:solidFill>
                <a:schemeClr val="tx1"/>
              </a:solidFill>
            </a:endParaRPr>
          </a:p>
          <a:p>
            <a:pPr marL="0" indent="0" eaLnBrk="1" fontAlgn="auto" hangingPunct="1">
              <a:lnSpc>
                <a:spcPct val="100000"/>
              </a:lnSpc>
              <a:spcBef>
                <a:spcPts val="0"/>
              </a:spcBef>
              <a:spcAft>
                <a:spcPts val="0"/>
              </a:spcAft>
              <a:buNone/>
              <a:tabLst>
                <a:tab pos="266700" algn="l"/>
              </a:tabLst>
              <a:defRPr/>
            </a:pPr>
            <a:r>
              <a:rPr lang="sk-SK" sz="2200" b="1" u="sng" dirty="0">
                <a:solidFill>
                  <a:schemeClr val="tx1"/>
                </a:solidFill>
              </a:rPr>
              <a:t>pre A3:</a:t>
            </a:r>
          </a:p>
          <a:p>
            <a:pPr>
              <a:lnSpc>
                <a:spcPct val="100000"/>
              </a:lnSpc>
              <a:spcBef>
                <a:spcPts val="0"/>
              </a:spcBef>
              <a:tabLst>
                <a:tab pos="266700" algn="l"/>
              </a:tabLst>
              <a:defRPr/>
            </a:pPr>
            <a:r>
              <a:rPr lang="sk-SK" sz="2200" dirty="0">
                <a:solidFill>
                  <a:schemeClr val="tx1"/>
                </a:solidFill>
              </a:rPr>
              <a:t>obec; samosprávny kraj.</a:t>
            </a:r>
          </a:p>
          <a:p>
            <a:pPr marL="342900" lvl="0" indent="-342900" algn="just" fontAlgn="auto" hangingPunct="1">
              <a:spcBef>
                <a:spcPts val="0"/>
              </a:spcBef>
              <a:spcAft>
                <a:spcPts val="0"/>
              </a:spcAft>
              <a:buFont typeface="+mj-lt"/>
              <a:buAutoNum type="arabicPeriod"/>
            </a:pPr>
            <a:endParaRPr lang="sk-SK" sz="1800" dirty="0"/>
          </a:p>
        </p:txBody>
      </p:sp>
      <p:sp>
        <p:nvSpPr>
          <p:cNvPr id="4" name="Zástupný objekt pre číslo snímky 3">
            <a:extLst>
              <a:ext uri="{FF2B5EF4-FFF2-40B4-BE49-F238E27FC236}">
                <a16:creationId xmlns:a16="http://schemas.microsoft.com/office/drawing/2014/main" id="{ED711F62-2780-4154-B38F-69A6B6107704}"/>
              </a:ext>
            </a:extLst>
          </p:cNvPr>
          <p:cNvSpPr>
            <a:spLocks noGrp="1"/>
          </p:cNvSpPr>
          <p:nvPr>
            <p:ph type="sldNum" sz="quarter" idx="12"/>
          </p:nvPr>
        </p:nvSpPr>
        <p:spPr/>
        <p:txBody>
          <a:bodyPr/>
          <a:lstStyle/>
          <a:p>
            <a:fld id="{FF80EBA8-06C2-4648-BEBC-9A5E93D7C8FF}" type="slidenum">
              <a:rPr lang="sk-SK" smtClean="0"/>
              <a:t>5</a:t>
            </a:fld>
            <a:endParaRPr lang="sk-SK"/>
          </a:p>
        </p:txBody>
      </p:sp>
      <p:pic>
        <p:nvPicPr>
          <p:cNvPr id="5" name="Obrázok 21">
            <a:extLst>
              <a:ext uri="{FF2B5EF4-FFF2-40B4-BE49-F238E27FC236}">
                <a16:creationId xmlns:a16="http://schemas.microsoft.com/office/drawing/2014/main" id="{56015A47-F1C1-4D02-9113-011F802B1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1EDB04C-20A7-4477-A1B4-235A130F3606}"/>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Nadpis 1">
            <a:extLst>
              <a:ext uri="{FF2B5EF4-FFF2-40B4-BE49-F238E27FC236}">
                <a16:creationId xmlns:a16="http://schemas.microsoft.com/office/drawing/2014/main" id="{C0EE1986-B9B2-4E9D-8099-CB151E13C527}"/>
              </a:ext>
            </a:extLst>
          </p:cNvPr>
          <p:cNvSpPr txBox="1">
            <a:spLocks/>
          </p:cNvSpPr>
          <p:nvPr/>
        </p:nvSpPr>
        <p:spPr>
          <a:xfrm>
            <a:off x="838200" y="1756177"/>
            <a:ext cx="10515600" cy="545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k-SK" sz="3800" b="1" dirty="0">
                <a:latin typeface="+mn-lt"/>
              </a:rPr>
              <a:t>Oprávnení žiadatelia</a:t>
            </a:r>
            <a:endParaRPr lang="sk-SK" sz="3800" dirty="0">
              <a:latin typeface="+mn-lt"/>
            </a:endParaRPr>
          </a:p>
        </p:txBody>
      </p:sp>
      <p:pic>
        <p:nvPicPr>
          <p:cNvPr id="8" name="Obrázok 7" descr="Glóbus – Severná a Južná Amerika">
            <a:extLst>
              <a:ext uri="{FF2B5EF4-FFF2-40B4-BE49-F238E27FC236}">
                <a16:creationId xmlns:a16="http://schemas.microsoft.com/office/drawing/2014/main" id="{2247C0C5-B57F-4132-B8F3-19431FE0458F}"/>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3221393" y="1733087"/>
            <a:ext cx="616938" cy="591355"/>
          </a:xfrm>
          <a:prstGeom prst="rect">
            <a:avLst/>
          </a:prstGeom>
          <a:noFill/>
          <a:ln>
            <a:noFill/>
          </a:ln>
        </p:spPr>
      </p:pic>
    </p:spTree>
    <p:extLst>
      <p:ext uri="{BB962C8B-B14F-4D97-AF65-F5344CB8AC3E}">
        <p14:creationId xmlns:p14="http://schemas.microsoft.com/office/powerpoint/2010/main" val="1459893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61000">
              <a:schemeClr val="bg1"/>
            </a:gs>
            <a:gs pos="84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062BD8-7B38-4182-9909-3F70286F91CE}"/>
              </a:ext>
            </a:extLst>
          </p:cNvPr>
          <p:cNvSpPr>
            <a:spLocks noGrp="1"/>
          </p:cNvSpPr>
          <p:nvPr>
            <p:ph type="title"/>
          </p:nvPr>
        </p:nvSpPr>
        <p:spPr>
          <a:xfrm>
            <a:off x="510396" y="1536915"/>
            <a:ext cx="11171208" cy="1483045"/>
          </a:xfrm>
        </p:spPr>
        <p:txBody>
          <a:bodyPr>
            <a:noAutofit/>
          </a:bodyPr>
          <a:lstStyle/>
          <a:p>
            <a:pPr algn="ctr"/>
            <a:r>
              <a:rPr lang="sk-SK" sz="3600" b="1" dirty="0">
                <a:latin typeface="+mn-lt"/>
              </a:rPr>
              <a:t>	</a:t>
            </a:r>
            <a:r>
              <a:rPr lang="sk-SK" sz="3200" b="1" dirty="0">
                <a:latin typeface="+mn-lt"/>
              </a:rPr>
              <a:t>Oblasť : Zvyšovanie energetickej účinnosti existujúcich verejných budov vrátane zatepľovania (nehospodárska činnosť) </a:t>
            </a:r>
            <a:r>
              <a:rPr lang="sk-SK" sz="2800" i="1" dirty="0">
                <a:latin typeface="+mn-lt"/>
              </a:rPr>
              <a:t>(</a:t>
            </a:r>
            <a:r>
              <a:rPr lang="sk-SK" sz="2800" i="1" dirty="0" err="1">
                <a:latin typeface="+mn-lt"/>
              </a:rPr>
              <a:t>ozn</a:t>
            </a:r>
            <a:r>
              <a:rPr lang="sk-SK" sz="2800" i="1" dirty="0">
                <a:latin typeface="+mn-lt"/>
              </a:rPr>
              <a:t>. „L“) - dotácia </a:t>
            </a:r>
            <a:endParaRPr lang="sk-SK" sz="3600" dirty="0">
              <a:latin typeface="+mn-lt"/>
            </a:endParaRPr>
          </a:p>
        </p:txBody>
      </p:sp>
      <p:sp>
        <p:nvSpPr>
          <p:cNvPr id="4" name="Zástupný symbol obsahu 2">
            <a:extLst>
              <a:ext uri="{FF2B5EF4-FFF2-40B4-BE49-F238E27FC236}">
                <a16:creationId xmlns:a16="http://schemas.microsoft.com/office/drawing/2014/main" id="{9A180083-F76E-49AC-B80C-AFEE9AE985A8}"/>
              </a:ext>
            </a:extLst>
          </p:cNvPr>
          <p:cNvSpPr>
            <a:spLocks noGrp="1"/>
          </p:cNvSpPr>
          <p:nvPr>
            <p:ph idx="1"/>
          </p:nvPr>
        </p:nvSpPr>
        <p:spPr>
          <a:xfrm>
            <a:off x="674298" y="3238468"/>
            <a:ext cx="10843404" cy="2899373"/>
          </a:xfrm>
        </p:spPr>
        <p:txBody>
          <a:bodyPr rtlCol="0">
            <a:noAutofit/>
          </a:bodyPr>
          <a:lstStyle/>
          <a:p>
            <a:pPr marL="0" indent="0" algn="just" eaLnBrk="1" fontAlgn="auto" hangingPunct="1">
              <a:lnSpc>
                <a:spcPct val="100000"/>
              </a:lnSpc>
              <a:spcBef>
                <a:spcPts val="0"/>
              </a:spcBef>
              <a:spcAft>
                <a:spcPts val="0"/>
              </a:spcAft>
              <a:buNone/>
              <a:tabLst>
                <a:tab pos="266700" algn="l"/>
              </a:tabLst>
              <a:defRPr/>
            </a:pPr>
            <a:r>
              <a:rPr lang="sk-SK" sz="2000" b="1" u="sng" dirty="0">
                <a:solidFill>
                  <a:schemeClr val="tx1"/>
                </a:solidFill>
              </a:rPr>
              <a:t>Hlavný cieľ činnosti v oblasti L:</a:t>
            </a:r>
          </a:p>
          <a:p>
            <a:pPr marL="0" indent="0" algn="just" eaLnBrk="1" fontAlgn="auto" hangingPunct="1">
              <a:lnSpc>
                <a:spcPct val="100000"/>
              </a:lnSpc>
              <a:spcBef>
                <a:spcPts val="0"/>
              </a:spcBef>
              <a:spcAft>
                <a:spcPts val="0"/>
              </a:spcAft>
              <a:buNone/>
              <a:tabLst>
                <a:tab pos="266700" algn="l"/>
              </a:tabLst>
              <a:defRPr/>
            </a:pPr>
            <a:r>
              <a:rPr lang="sk-SK" sz="2000" dirty="0"/>
              <a:t>je v súlade so zákonom č. 414/2012 Z. z. o obchodovaní s emisnými kvótami finančne podporiť aktivity a opatrenia obcí, samosprávnych krajov a rozpočtových a príspevkových organizácií nimi zriadenými, vedúce k zvyšovaniu energetickej účinnosti existujúcich verejných budov.</a:t>
            </a:r>
          </a:p>
          <a:p>
            <a:pPr marL="0" indent="0" eaLnBrk="1" fontAlgn="auto" hangingPunct="1">
              <a:lnSpc>
                <a:spcPct val="100000"/>
              </a:lnSpc>
              <a:spcBef>
                <a:spcPts val="0"/>
              </a:spcBef>
              <a:spcAft>
                <a:spcPts val="0"/>
              </a:spcAft>
              <a:buNone/>
              <a:tabLst>
                <a:tab pos="266700" algn="l"/>
              </a:tabLst>
              <a:defRPr/>
            </a:pPr>
            <a:endParaRPr lang="sk-SK" sz="2000" b="1" dirty="0">
              <a:solidFill>
                <a:schemeClr val="tx1"/>
              </a:solidFill>
            </a:endParaRPr>
          </a:p>
          <a:p>
            <a:pPr marL="0" indent="0" eaLnBrk="1" fontAlgn="auto" hangingPunct="1">
              <a:lnSpc>
                <a:spcPct val="100000"/>
              </a:lnSpc>
              <a:spcBef>
                <a:spcPts val="0"/>
              </a:spcBef>
              <a:spcAft>
                <a:spcPts val="0"/>
              </a:spcAft>
              <a:buNone/>
              <a:tabLst>
                <a:tab pos="266700" algn="l"/>
              </a:tabLst>
              <a:defRPr/>
            </a:pPr>
            <a:r>
              <a:rPr lang="sk-SK" sz="2000" b="1" dirty="0" err="1">
                <a:solidFill>
                  <a:schemeClr val="tx1"/>
                </a:solidFill>
              </a:rPr>
              <a:t>Envirofond</a:t>
            </a:r>
            <a:r>
              <a:rPr lang="sk-SK" sz="2000" dirty="0">
                <a:solidFill>
                  <a:schemeClr val="tx1"/>
                </a:solidFill>
              </a:rPr>
              <a:t> na rok 2021 zverejnil na:</a:t>
            </a:r>
          </a:p>
          <a:p>
            <a:pPr marL="0" indent="0" eaLnBrk="1" fontAlgn="auto" hangingPunct="1">
              <a:lnSpc>
                <a:spcPct val="100000"/>
              </a:lnSpc>
              <a:spcBef>
                <a:spcPts val="0"/>
              </a:spcBef>
              <a:spcAft>
                <a:spcPts val="0"/>
              </a:spcAft>
              <a:buNone/>
              <a:tabLst>
                <a:tab pos="266700" algn="l"/>
              </a:tabLst>
              <a:defRPr/>
            </a:pPr>
            <a:r>
              <a:rPr lang="sk-SK" sz="1600" i="1" dirty="0">
                <a:solidFill>
                  <a:schemeClr val="tx1"/>
                </a:solidFill>
                <a:hlinkClick r:id="rId2"/>
              </a:rPr>
              <a:t>http://www.envirofond.sk/_img/Ziadosti/2020/DOTACIE/I.%20Rozsirenie_specifikacie__cinnosti_podpory_2021.pdf</a:t>
            </a:r>
            <a:r>
              <a:rPr lang="sk-SK" sz="2000" dirty="0"/>
              <a:t> </a:t>
            </a:r>
            <a:endParaRPr lang="sk-SK" sz="2000" b="1" dirty="0">
              <a:solidFill>
                <a:schemeClr val="tx1"/>
              </a:solidFill>
            </a:endParaRPr>
          </a:p>
          <a:p>
            <a:pPr marL="0" indent="0" eaLnBrk="1" fontAlgn="auto" hangingPunct="1">
              <a:lnSpc>
                <a:spcPct val="100000"/>
              </a:lnSpc>
              <a:spcBef>
                <a:spcPts val="0"/>
              </a:spcBef>
              <a:spcAft>
                <a:spcPts val="0"/>
              </a:spcAft>
              <a:buNone/>
              <a:tabLst>
                <a:tab pos="266700" algn="l"/>
              </a:tabLst>
              <a:defRPr/>
            </a:pPr>
            <a:r>
              <a:rPr lang="sk-SK" sz="2000" b="1" dirty="0"/>
              <a:t>Činnosť L7</a:t>
            </a:r>
            <a:r>
              <a:rPr lang="sk-SK" sz="2000" dirty="0"/>
              <a:t>: Zvyšovanie </a:t>
            </a:r>
            <a:r>
              <a:rPr lang="sk-SK" sz="2000" dirty="0" err="1"/>
              <a:t>energet</a:t>
            </a:r>
            <a:r>
              <a:rPr lang="sk-SK" sz="2000" dirty="0"/>
              <a:t>. účinnosti existujúcich verejných budov vrátane zatepľovania (nehospodárska činnosť) </a:t>
            </a:r>
            <a:endParaRPr lang="sk-SK" sz="2000" dirty="0">
              <a:solidFill>
                <a:schemeClr val="tx1"/>
              </a:solidFill>
              <a:latin typeface="+mj-lt"/>
            </a:endParaRPr>
          </a:p>
          <a:p>
            <a:pPr marL="0" indent="0" eaLnBrk="1" fontAlgn="auto" hangingPunct="1">
              <a:lnSpc>
                <a:spcPct val="100000"/>
              </a:lnSpc>
              <a:spcBef>
                <a:spcPts val="0"/>
              </a:spcBef>
              <a:spcAft>
                <a:spcPts val="0"/>
              </a:spcAft>
              <a:buNone/>
              <a:tabLst>
                <a:tab pos="266700" algn="l"/>
              </a:tabLst>
              <a:defRPr/>
            </a:pPr>
            <a:endParaRPr lang="sk-SK" sz="1600" i="1" dirty="0">
              <a:solidFill>
                <a:schemeClr val="tx1"/>
              </a:solidFill>
              <a:latin typeface="+mj-lt"/>
            </a:endParaRPr>
          </a:p>
          <a:p>
            <a:pPr marL="0" indent="0" eaLnBrk="1" fontAlgn="auto" hangingPunct="1">
              <a:lnSpc>
                <a:spcPct val="100000"/>
              </a:lnSpc>
              <a:spcBef>
                <a:spcPts val="0"/>
              </a:spcBef>
              <a:spcAft>
                <a:spcPts val="0"/>
              </a:spcAft>
              <a:buNone/>
              <a:tabLst>
                <a:tab pos="266700" algn="l"/>
              </a:tabLst>
              <a:defRPr/>
            </a:pPr>
            <a:endParaRPr lang="sk-SK" sz="1600" dirty="0">
              <a:solidFill>
                <a:schemeClr val="tx1"/>
              </a:solidFill>
              <a:latin typeface="+mj-lt"/>
            </a:endParaRPr>
          </a:p>
        </p:txBody>
      </p:sp>
      <p:pic>
        <p:nvPicPr>
          <p:cNvPr id="5" name="Obrázok 21">
            <a:extLst>
              <a:ext uri="{FF2B5EF4-FFF2-40B4-BE49-F238E27FC236}">
                <a16:creationId xmlns:a16="http://schemas.microsoft.com/office/drawing/2014/main" id="{B4395E1D-A22E-482B-B841-9063BFA836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875A7EA5-8674-4EBC-B9DF-51E56EFCACE5}"/>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9" name="Zástupný objekt pre číslo snímky 8">
            <a:extLst>
              <a:ext uri="{FF2B5EF4-FFF2-40B4-BE49-F238E27FC236}">
                <a16:creationId xmlns:a16="http://schemas.microsoft.com/office/drawing/2014/main" id="{434AB625-E1D3-49FE-8DA0-1F1D76861CEE}"/>
              </a:ext>
            </a:extLst>
          </p:cNvPr>
          <p:cNvSpPr>
            <a:spLocks noGrp="1"/>
          </p:cNvSpPr>
          <p:nvPr>
            <p:ph type="sldNum" sz="quarter" idx="12"/>
          </p:nvPr>
        </p:nvSpPr>
        <p:spPr/>
        <p:txBody>
          <a:bodyPr/>
          <a:lstStyle/>
          <a:p>
            <a:fld id="{FF80EBA8-06C2-4648-BEBC-9A5E93D7C8FF}" type="slidenum">
              <a:rPr lang="sk-SK" smtClean="0"/>
              <a:t>6</a:t>
            </a:fld>
            <a:endParaRPr lang="sk-SK"/>
          </a:p>
        </p:txBody>
      </p:sp>
      <p:pic>
        <p:nvPicPr>
          <p:cNvPr id="10" name="Obrázok 9" descr="Glóbus – Severná a Južná Amerika">
            <a:extLst>
              <a:ext uri="{FF2B5EF4-FFF2-40B4-BE49-F238E27FC236}">
                <a16:creationId xmlns:a16="http://schemas.microsoft.com/office/drawing/2014/main" id="{073BFF54-CE8E-4B1B-B3F5-AB95D721FE52}"/>
              </a:ext>
            </a:extLst>
          </p:cNvPr>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1259847" y="1536915"/>
            <a:ext cx="616938" cy="591355"/>
          </a:xfrm>
          <a:prstGeom prst="rect">
            <a:avLst/>
          </a:prstGeom>
          <a:noFill/>
          <a:ln>
            <a:noFill/>
          </a:ln>
        </p:spPr>
      </p:pic>
    </p:spTree>
    <p:extLst>
      <p:ext uri="{BB962C8B-B14F-4D97-AF65-F5344CB8AC3E}">
        <p14:creationId xmlns:p14="http://schemas.microsoft.com/office/powerpoint/2010/main" val="2007603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78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1C8FA7A6-E986-4E09-9A60-D03276482C34}"/>
              </a:ext>
            </a:extLst>
          </p:cNvPr>
          <p:cNvSpPr>
            <a:spLocks noGrp="1"/>
          </p:cNvSpPr>
          <p:nvPr>
            <p:ph idx="1"/>
          </p:nvPr>
        </p:nvSpPr>
        <p:spPr>
          <a:xfrm>
            <a:off x="838200" y="2572377"/>
            <a:ext cx="10515600" cy="3901447"/>
          </a:xfrm>
        </p:spPr>
        <p:txBody>
          <a:bodyPr>
            <a:noAutofit/>
          </a:bodyPr>
          <a:lstStyle/>
          <a:p>
            <a:pPr marL="0" indent="0" eaLnBrk="1" fontAlgn="auto" hangingPunct="1">
              <a:lnSpc>
                <a:spcPct val="100000"/>
              </a:lnSpc>
              <a:spcBef>
                <a:spcPts val="0"/>
              </a:spcBef>
              <a:spcAft>
                <a:spcPts val="0"/>
              </a:spcAft>
              <a:buNone/>
              <a:tabLst>
                <a:tab pos="266700" algn="l"/>
              </a:tabLst>
              <a:defRPr/>
            </a:pPr>
            <a:r>
              <a:rPr lang="sk-SK" sz="2100" b="1" dirty="0"/>
              <a:t>Aktivity v L7: </a:t>
            </a:r>
            <a:r>
              <a:rPr lang="sk-SK" sz="2100" dirty="0">
                <a:cs typeface="Arial" panose="020B0604020202020204" pitchFamily="34" charset="0"/>
              </a:rPr>
              <a:t>V rámci činnosti L7 je možné realizovať nasledovné aktivity:</a:t>
            </a:r>
          </a:p>
          <a:p>
            <a:pPr eaLnBrk="1" fontAlgn="auto" hangingPunct="1">
              <a:lnSpc>
                <a:spcPct val="100000"/>
              </a:lnSpc>
              <a:spcBef>
                <a:spcPts val="0"/>
              </a:spcBef>
              <a:spcAft>
                <a:spcPts val="0"/>
              </a:spcAft>
              <a:buAutoNum type="arabicPeriod"/>
              <a:tabLst>
                <a:tab pos="266700" algn="l"/>
              </a:tabLst>
              <a:defRPr/>
            </a:pPr>
            <a:r>
              <a:rPr lang="sk-SK" sz="2100" dirty="0"/>
              <a:t>zateplenie obvodových stien a plášťa budovy; </a:t>
            </a:r>
          </a:p>
          <a:p>
            <a:pPr eaLnBrk="1" fontAlgn="auto" hangingPunct="1">
              <a:lnSpc>
                <a:spcPct val="100000"/>
              </a:lnSpc>
              <a:spcBef>
                <a:spcPts val="0"/>
              </a:spcBef>
              <a:spcAft>
                <a:spcPts val="0"/>
              </a:spcAft>
              <a:buAutoNum type="arabicPeriod"/>
              <a:tabLst>
                <a:tab pos="266700" algn="l"/>
              </a:tabLst>
              <a:defRPr/>
            </a:pPr>
            <a:r>
              <a:rPr lang="sk-SK" sz="2100" dirty="0"/>
              <a:t>zateplenie/výmena strechy, realizácia zelenej extenzívnej strechy; </a:t>
            </a:r>
          </a:p>
          <a:p>
            <a:pPr eaLnBrk="1" fontAlgn="auto" hangingPunct="1">
              <a:lnSpc>
                <a:spcPct val="100000"/>
              </a:lnSpc>
              <a:spcBef>
                <a:spcPts val="0"/>
              </a:spcBef>
              <a:spcAft>
                <a:spcPts val="0"/>
              </a:spcAft>
              <a:buAutoNum type="arabicPeriod"/>
              <a:tabLst>
                <a:tab pos="266700" algn="l"/>
              </a:tabLst>
              <a:defRPr/>
            </a:pPr>
            <a:r>
              <a:rPr lang="sk-SK" sz="2100" dirty="0"/>
              <a:t>zateplenie najnižšieho a najvyššieho podlažia; </a:t>
            </a:r>
          </a:p>
          <a:p>
            <a:pPr eaLnBrk="1" fontAlgn="auto" hangingPunct="1">
              <a:lnSpc>
                <a:spcPct val="100000"/>
              </a:lnSpc>
              <a:spcBef>
                <a:spcPts val="0"/>
              </a:spcBef>
              <a:spcAft>
                <a:spcPts val="0"/>
              </a:spcAft>
              <a:buAutoNum type="arabicPeriod"/>
              <a:tabLst>
                <a:tab pos="266700" algn="l"/>
              </a:tabLst>
              <a:defRPr/>
            </a:pPr>
            <a:r>
              <a:rPr lang="sk-SK" sz="2100" dirty="0"/>
              <a:t>výmena otvorových výplní (okná, dvere, sklenená stena). ...;</a:t>
            </a:r>
          </a:p>
          <a:p>
            <a:pPr eaLnBrk="1" fontAlgn="auto" hangingPunct="1">
              <a:lnSpc>
                <a:spcPct val="100000"/>
              </a:lnSpc>
              <a:spcBef>
                <a:spcPts val="0"/>
              </a:spcBef>
              <a:spcAft>
                <a:spcPts val="0"/>
              </a:spcAft>
              <a:buAutoNum type="arabicPeriod"/>
              <a:tabLst>
                <a:tab pos="266700" algn="l"/>
              </a:tabLst>
              <a:defRPr/>
            </a:pPr>
            <a:r>
              <a:rPr lang="sk-SK" sz="2100" dirty="0"/>
              <a:t>modernizácia/výmena zdroja tepla (aj s využitím obnoviteľných zdrojov energie, okrem biomasy v oblastiach riadenia kvality ovzdušia) a pridružených rozvodov tepla a/alebo teplej vody; </a:t>
            </a:r>
          </a:p>
          <a:p>
            <a:pPr>
              <a:lnSpc>
                <a:spcPct val="100000"/>
              </a:lnSpc>
              <a:spcBef>
                <a:spcPts val="0"/>
              </a:spcBef>
              <a:buFont typeface="Arial" panose="020B0604020202020204" pitchFamily="34" charset="0"/>
              <a:buAutoNum type="arabicPeriod"/>
              <a:tabLst>
                <a:tab pos="266700" algn="l"/>
              </a:tabLst>
              <a:defRPr/>
            </a:pPr>
            <a:r>
              <a:rPr lang="sk-SK" sz="2100" dirty="0"/>
              <a:t>aplikácia inovatívnych technológii na využitie odpadného tepla, ochladzovanie a cirkuláciu vzduchu (výmenníky na využitie odpadného tepla, rekuperácia); </a:t>
            </a:r>
          </a:p>
          <a:p>
            <a:pPr marL="0" indent="0">
              <a:lnSpc>
                <a:spcPct val="100000"/>
              </a:lnSpc>
              <a:spcBef>
                <a:spcPts val="0"/>
              </a:spcBef>
              <a:buNone/>
              <a:tabLst>
                <a:tab pos="266700" algn="l"/>
              </a:tabLst>
              <a:defRPr/>
            </a:pPr>
            <a:r>
              <a:rPr lang="sk-SK" sz="2100" i="1" dirty="0">
                <a:solidFill>
                  <a:schemeClr val="accent1">
                    <a:lumMod val="75000"/>
                  </a:schemeClr>
                </a:solidFill>
              </a:rPr>
              <a:t>...pokračovanie</a:t>
            </a:r>
          </a:p>
          <a:p>
            <a:pPr marL="0" indent="0" eaLnBrk="1" fontAlgn="auto" hangingPunct="1">
              <a:lnSpc>
                <a:spcPct val="100000"/>
              </a:lnSpc>
              <a:spcBef>
                <a:spcPts val="0"/>
              </a:spcBef>
              <a:spcAft>
                <a:spcPts val="0"/>
              </a:spcAft>
              <a:buNone/>
              <a:tabLst>
                <a:tab pos="266700" algn="l"/>
              </a:tabLst>
              <a:defRPr/>
            </a:pPr>
            <a:endParaRPr lang="sk-SK" sz="2000" dirty="0"/>
          </a:p>
          <a:p>
            <a:pPr marL="0" indent="0" eaLnBrk="1" fontAlgn="auto" hangingPunct="1">
              <a:lnSpc>
                <a:spcPct val="100000"/>
              </a:lnSpc>
              <a:spcBef>
                <a:spcPts val="0"/>
              </a:spcBef>
              <a:spcAft>
                <a:spcPts val="0"/>
              </a:spcAft>
              <a:buNone/>
              <a:tabLst>
                <a:tab pos="266700" algn="l"/>
              </a:tabLst>
              <a:defRPr/>
            </a:pPr>
            <a:endParaRPr lang="sk-SK" sz="2400" dirty="0">
              <a:cs typeface="Arial" panose="020B0604020202020204" pitchFamily="34" charset="0"/>
            </a:endParaRPr>
          </a:p>
        </p:txBody>
      </p:sp>
      <p:sp>
        <p:nvSpPr>
          <p:cNvPr id="4" name="Zástupný objekt pre číslo snímky 3">
            <a:extLst>
              <a:ext uri="{FF2B5EF4-FFF2-40B4-BE49-F238E27FC236}">
                <a16:creationId xmlns:a16="http://schemas.microsoft.com/office/drawing/2014/main" id="{ED711F62-2780-4154-B38F-69A6B6107704}"/>
              </a:ext>
            </a:extLst>
          </p:cNvPr>
          <p:cNvSpPr>
            <a:spLocks noGrp="1"/>
          </p:cNvSpPr>
          <p:nvPr>
            <p:ph type="sldNum" sz="quarter" idx="12"/>
          </p:nvPr>
        </p:nvSpPr>
        <p:spPr/>
        <p:txBody>
          <a:bodyPr/>
          <a:lstStyle/>
          <a:p>
            <a:fld id="{FF80EBA8-06C2-4648-BEBC-9A5E93D7C8FF}" type="slidenum">
              <a:rPr lang="sk-SK" smtClean="0"/>
              <a:t>7</a:t>
            </a:fld>
            <a:endParaRPr lang="sk-SK"/>
          </a:p>
        </p:txBody>
      </p:sp>
      <p:pic>
        <p:nvPicPr>
          <p:cNvPr id="5" name="Obrázok 21">
            <a:extLst>
              <a:ext uri="{FF2B5EF4-FFF2-40B4-BE49-F238E27FC236}">
                <a16:creationId xmlns:a16="http://schemas.microsoft.com/office/drawing/2014/main" id="{56015A47-F1C1-4D02-9113-011F802B1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1EDB04C-20A7-4477-A1B4-235A130F3606}"/>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Nadpis 1">
            <a:extLst>
              <a:ext uri="{FF2B5EF4-FFF2-40B4-BE49-F238E27FC236}">
                <a16:creationId xmlns:a16="http://schemas.microsoft.com/office/drawing/2014/main" id="{C0EE1986-B9B2-4E9D-8099-CB151E13C527}"/>
              </a:ext>
            </a:extLst>
          </p:cNvPr>
          <p:cNvSpPr txBox="1">
            <a:spLocks/>
          </p:cNvSpPr>
          <p:nvPr/>
        </p:nvSpPr>
        <p:spPr>
          <a:xfrm>
            <a:off x="838200" y="1460500"/>
            <a:ext cx="10515600" cy="545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k-SK" sz="3600" b="1" dirty="0">
                <a:latin typeface="+mn-lt"/>
              </a:rPr>
              <a:t>Popis aktivít v činnosti L7</a:t>
            </a:r>
            <a:endParaRPr lang="sk-SK" sz="3600" dirty="0">
              <a:latin typeface="+mn-lt"/>
            </a:endParaRPr>
          </a:p>
        </p:txBody>
      </p:sp>
      <p:pic>
        <p:nvPicPr>
          <p:cNvPr id="8" name="Obrázok 7" descr="Glóbus – Severná a Južná Amerika">
            <a:extLst>
              <a:ext uri="{FF2B5EF4-FFF2-40B4-BE49-F238E27FC236}">
                <a16:creationId xmlns:a16="http://schemas.microsoft.com/office/drawing/2014/main" id="{B9762F00-8BC1-418E-87C7-15018F79A56B}"/>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2935287" y="1460500"/>
            <a:ext cx="616938" cy="591355"/>
          </a:xfrm>
          <a:prstGeom prst="rect">
            <a:avLst/>
          </a:prstGeom>
          <a:noFill/>
          <a:ln>
            <a:noFill/>
          </a:ln>
        </p:spPr>
      </p:pic>
    </p:spTree>
    <p:extLst>
      <p:ext uri="{BB962C8B-B14F-4D97-AF65-F5344CB8AC3E}">
        <p14:creationId xmlns:p14="http://schemas.microsoft.com/office/powerpoint/2010/main" val="3975491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78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1C8FA7A6-E986-4E09-9A60-D03276482C34}"/>
              </a:ext>
            </a:extLst>
          </p:cNvPr>
          <p:cNvSpPr>
            <a:spLocks noGrp="1"/>
          </p:cNvSpPr>
          <p:nvPr>
            <p:ph idx="1"/>
          </p:nvPr>
        </p:nvSpPr>
        <p:spPr>
          <a:xfrm>
            <a:off x="838200" y="2185063"/>
            <a:ext cx="10515600" cy="4288762"/>
          </a:xfrm>
        </p:spPr>
        <p:txBody>
          <a:bodyPr>
            <a:noAutofit/>
          </a:bodyPr>
          <a:lstStyle/>
          <a:p>
            <a:pPr marL="0" indent="0" eaLnBrk="1" fontAlgn="auto" hangingPunct="1">
              <a:lnSpc>
                <a:spcPct val="100000"/>
              </a:lnSpc>
              <a:spcBef>
                <a:spcPts val="0"/>
              </a:spcBef>
              <a:spcAft>
                <a:spcPts val="0"/>
              </a:spcAft>
              <a:buNone/>
              <a:tabLst>
                <a:tab pos="266700" algn="l"/>
              </a:tabLst>
              <a:defRPr/>
            </a:pPr>
            <a:r>
              <a:rPr lang="sk-SK" sz="2000" i="1" dirty="0">
                <a:solidFill>
                  <a:schemeClr val="accent1">
                    <a:lumMod val="75000"/>
                  </a:schemeClr>
                </a:solidFill>
              </a:rPr>
              <a:t>...pokračovanie:</a:t>
            </a:r>
          </a:p>
          <a:p>
            <a:pPr marL="342900" indent="-342900" eaLnBrk="1" fontAlgn="auto" hangingPunct="1">
              <a:lnSpc>
                <a:spcPct val="100000"/>
              </a:lnSpc>
              <a:spcBef>
                <a:spcPts val="0"/>
              </a:spcBef>
              <a:spcAft>
                <a:spcPts val="0"/>
              </a:spcAft>
              <a:buFont typeface="+mj-lt"/>
              <a:buAutoNum type="arabicPeriod" startAt="7"/>
              <a:tabLst>
                <a:tab pos="266700" algn="l"/>
              </a:tabLst>
              <a:defRPr/>
            </a:pPr>
            <a:r>
              <a:rPr lang="sk-SK" sz="2000" dirty="0"/>
              <a:t>práce a dodávky v súvislosti s realizáciou opatrení určených na zachovanie miest hniezdenia, rozmnožovania, úkrytu alebo odpočinku chráneného živočícha, pokiaľ sú tieto miesta dotknuté aktivitou, ktorá je predmetom podpory alebo práce a dodávky v súvislosti s realizáciou opatrení určených na vytvorenie miest hniezdenia, rozmnožovania, úkrytu alebo odpočinku chráneného živočícha, pokiaľ sú tieto miesta dotknuté aktivitou, ktorá je predmetom podpory (napr. netopiere a dážďovník tmavý, ktoré hniezdia na budovách). Pri rekonštrukcii strechy je potrebné tam, kde hniezdi belorítka obyčajná, pokiaľ je to technicky možné, aj vzhľadom na existujúci stav budovy, realizovať okraj strechy prečnievajúci minimálne 10 cm od fasády, aby bolo možné opätovné zahniezdenie belorítky po rekonštrukcii strechy; </a:t>
            </a:r>
          </a:p>
          <a:p>
            <a:pPr marL="342900" indent="-342900" eaLnBrk="1" fontAlgn="auto" hangingPunct="1">
              <a:lnSpc>
                <a:spcPct val="100000"/>
              </a:lnSpc>
              <a:spcBef>
                <a:spcPts val="0"/>
              </a:spcBef>
              <a:spcAft>
                <a:spcPts val="0"/>
              </a:spcAft>
              <a:buFont typeface="+mj-lt"/>
              <a:buAutoNum type="arabicPeriod" startAt="7"/>
              <a:tabLst>
                <a:tab pos="266700" algn="l"/>
              </a:tabLst>
              <a:defRPr/>
            </a:pPr>
            <a:r>
              <a:rPr lang="sk-SK" sz="2000" dirty="0"/>
              <a:t>opatrenia zabraňujúce prehrievaniu budov (zelená vegetačná stena, vonkajšie tieniace prvky okien a dverí na fasádach – </a:t>
            </a:r>
            <a:r>
              <a:rPr lang="sk-SK" sz="2000" dirty="0" err="1"/>
              <a:t>pergoly</a:t>
            </a:r>
            <a:r>
              <a:rPr lang="sk-SK" sz="2000" dirty="0"/>
              <a:t>, vonkajšie žalúzie, a pod.); </a:t>
            </a:r>
          </a:p>
          <a:p>
            <a:pPr marL="342900" indent="-342900" eaLnBrk="1" fontAlgn="auto" hangingPunct="1">
              <a:lnSpc>
                <a:spcPct val="100000"/>
              </a:lnSpc>
              <a:spcBef>
                <a:spcPts val="0"/>
              </a:spcBef>
              <a:spcAft>
                <a:spcPts val="0"/>
              </a:spcAft>
              <a:buFont typeface="+mj-lt"/>
              <a:buAutoNum type="arabicPeriod" startAt="7"/>
              <a:tabLst>
                <a:tab pos="266700" algn="l"/>
              </a:tabLst>
              <a:defRPr/>
            </a:pPr>
            <a:r>
              <a:rPr lang="sk-SK" sz="2000" dirty="0"/>
              <a:t>kombinácia vyššie uvedených aktivít.</a:t>
            </a:r>
            <a:endParaRPr lang="sk-SK" sz="2000" dirty="0">
              <a:cs typeface="Arial" panose="020B0604020202020204" pitchFamily="34" charset="0"/>
            </a:endParaRPr>
          </a:p>
        </p:txBody>
      </p:sp>
      <p:sp>
        <p:nvSpPr>
          <p:cNvPr id="4" name="Zástupný objekt pre číslo snímky 3">
            <a:extLst>
              <a:ext uri="{FF2B5EF4-FFF2-40B4-BE49-F238E27FC236}">
                <a16:creationId xmlns:a16="http://schemas.microsoft.com/office/drawing/2014/main" id="{ED711F62-2780-4154-B38F-69A6B6107704}"/>
              </a:ext>
            </a:extLst>
          </p:cNvPr>
          <p:cNvSpPr>
            <a:spLocks noGrp="1"/>
          </p:cNvSpPr>
          <p:nvPr>
            <p:ph type="sldNum" sz="quarter" idx="12"/>
          </p:nvPr>
        </p:nvSpPr>
        <p:spPr/>
        <p:txBody>
          <a:bodyPr/>
          <a:lstStyle/>
          <a:p>
            <a:fld id="{FF80EBA8-06C2-4648-BEBC-9A5E93D7C8FF}" type="slidenum">
              <a:rPr lang="sk-SK" smtClean="0"/>
              <a:t>8</a:t>
            </a:fld>
            <a:endParaRPr lang="sk-SK"/>
          </a:p>
        </p:txBody>
      </p:sp>
      <p:pic>
        <p:nvPicPr>
          <p:cNvPr id="5" name="Obrázok 21">
            <a:extLst>
              <a:ext uri="{FF2B5EF4-FFF2-40B4-BE49-F238E27FC236}">
                <a16:creationId xmlns:a16="http://schemas.microsoft.com/office/drawing/2014/main" id="{56015A47-F1C1-4D02-9113-011F802B1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1EDB04C-20A7-4477-A1B4-235A130F3606}"/>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Nadpis 1">
            <a:extLst>
              <a:ext uri="{FF2B5EF4-FFF2-40B4-BE49-F238E27FC236}">
                <a16:creationId xmlns:a16="http://schemas.microsoft.com/office/drawing/2014/main" id="{C0EE1986-B9B2-4E9D-8099-CB151E13C527}"/>
              </a:ext>
            </a:extLst>
          </p:cNvPr>
          <p:cNvSpPr txBox="1">
            <a:spLocks/>
          </p:cNvSpPr>
          <p:nvPr/>
        </p:nvSpPr>
        <p:spPr>
          <a:xfrm>
            <a:off x="838200" y="1460500"/>
            <a:ext cx="10515600" cy="545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k-SK" sz="3600" b="1" dirty="0">
                <a:latin typeface="+mn-lt"/>
              </a:rPr>
              <a:t>Popis aktivít v činnosti L7</a:t>
            </a:r>
            <a:endParaRPr lang="sk-SK" sz="3600" dirty="0">
              <a:latin typeface="+mn-lt"/>
            </a:endParaRPr>
          </a:p>
        </p:txBody>
      </p:sp>
      <p:pic>
        <p:nvPicPr>
          <p:cNvPr id="8" name="Obrázok 7" descr="Glóbus – Severná a Južná Amerika">
            <a:extLst>
              <a:ext uri="{FF2B5EF4-FFF2-40B4-BE49-F238E27FC236}">
                <a16:creationId xmlns:a16="http://schemas.microsoft.com/office/drawing/2014/main" id="{B9762F00-8BC1-418E-87C7-15018F79A56B}"/>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2971800" y="1437410"/>
            <a:ext cx="616938" cy="591355"/>
          </a:xfrm>
          <a:prstGeom prst="rect">
            <a:avLst/>
          </a:prstGeom>
          <a:noFill/>
          <a:ln>
            <a:noFill/>
          </a:ln>
        </p:spPr>
      </p:pic>
    </p:spTree>
    <p:extLst>
      <p:ext uri="{BB962C8B-B14F-4D97-AF65-F5344CB8AC3E}">
        <p14:creationId xmlns:p14="http://schemas.microsoft.com/office/powerpoint/2010/main" val="227272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78000">
              <a:srgbClr val="F6FBF4"/>
            </a:gs>
            <a:gs pos="98000">
              <a:srgbClr val="AEDC9D"/>
            </a:gs>
            <a:gs pos="100000">
              <a:srgbClr val="AEDC9D"/>
            </a:gs>
            <a:gs pos="100000">
              <a:srgbClr val="C9E8BE"/>
            </a:gs>
          </a:gsLst>
          <a:lin ang="10800000" scaled="1"/>
        </a:gradFill>
        <a:effectLst/>
      </p:bgPr>
    </p:bg>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1C8FA7A6-E986-4E09-9A60-D03276482C34}"/>
              </a:ext>
            </a:extLst>
          </p:cNvPr>
          <p:cNvSpPr>
            <a:spLocks noGrp="1"/>
          </p:cNvSpPr>
          <p:nvPr>
            <p:ph idx="1"/>
          </p:nvPr>
        </p:nvSpPr>
        <p:spPr>
          <a:xfrm>
            <a:off x="1229666" y="2670236"/>
            <a:ext cx="9924003" cy="3107566"/>
          </a:xfrm>
        </p:spPr>
        <p:txBody>
          <a:bodyPr>
            <a:noAutofit/>
          </a:bodyPr>
          <a:lstStyle/>
          <a:p>
            <a:pPr marL="0" indent="0">
              <a:lnSpc>
                <a:spcPct val="100000"/>
              </a:lnSpc>
              <a:spcBef>
                <a:spcPts val="0"/>
              </a:spcBef>
              <a:buNone/>
              <a:tabLst>
                <a:tab pos="266700" algn="l"/>
              </a:tabLst>
              <a:defRPr/>
            </a:pPr>
            <a:r>
              <a:rPr lang="sk-SK" sz="2200" b="1" u="sng" dirty="0">
                <a:solidFill>
                  <a:schemeClr val="tx1"/>
                </a:solidFill>
              </a:rPr>
              <a:t>pre L7:</a:t>
            </a:r>
          </a:p>
          <a:p>
            <a:pPr>
              <a:lnSpc>
                <a:spcPct val="100000"/>
              </a:lnSpc>
              <a:spcBef>
                <a:spcPts val="0"/>
              </a:spcBef>
              <a:tabLst>
                <a:tab pos="266700" algn="l"/>
              </a:tabLst>
              <a:defRPr/>
            </a:pPr>
            <a:r>
              <a:rPr lang="sk-SK" sz="2200" dirty="0">
                <a:solidFill>
                  <a:schemeClr val="tx1"/>
                </a:solidFill>
              </a:rPr>
              <a:t>obec; </a:t>
            </a:r>
          </a:p>
          <a:p>
            <a:pPr>
              <a:lnSpc>
                <a:spcPct val="100000"/>
              </a:lnSpc>
              <a:spcBef>
                <a:spcPts val="0"/>
              </a:spcBef>
              <a:tabLst>
                <a:tab pos="266700" algn="l"/>
              </a:tabLst>
              <a:defRPr/>
            </a:pPr>
            <a:r>
              <a:rPr lang="sk-SK" sz="2200" dirty="0"/>
              <a:t>príspevková alebo rozpočtová organizácia zriadená obcou na účely prevádzkovania verejných budov uvedených pre túto činnosť;</a:t>
            </a:r>
          </a:p>
          <a:p>
            <a:pPr marL="0" indent="0" eaLnBrk="1" fontAlgn="auto" hangingPunct="1">
              <a:lnSpc>
                <a:spcPct val="100000"/>
              </a:lnSpc>
              <a:spcBef>
                <a:spcPts val="0"/>
              </a:spcBef>
              <a:spcAft>
                <a:spcPts val="0"/>
              </a:spcAft>
              <a:buNone/>
              <a:tabLst>
                <a:tab pos="266700" algn="l"/>
              </a:tabLst>
              <a:defRPr/>
            </a:pPr>
            <a:endParaRPr lang="sk-SK" sz="2200" dirty="0"/>
          </a:p>
          <a:p>
            <a:pPr>
              <a:lnSpc>
                <a:spcPct val="100000"/>
              </a:lnSpc>
              <a:spcBef>
                <a:spcPts val="0"/>
              </a:spcBef>
              <a:tabLst>
                <a:tab pos="266700" algn="l"/>
              </a:tabLst>
              <a:defRPr/>
            </a:pPr>
            <a:r>
              <a:rPr lang="sk-SK" sz="2200" dirty="0">
                <a:solidFill>
                  <a:schemeClr val="tx1"/>
                </a:solidFill>
              </a:rPr>
              <a:t>samosprávny kraj;</a:t>
            </a:r>
          </a:p>
          <a:p>
            <a:pPr>
              <a:lnSpc>
                <a:spcPct val="100000"/>
              </a:lnSpc>
              <a:spcBef>
                <a:spcPts val="0"/>
              </a:spcBef>
              <a:tabLst>
                <a:tab pos="266700" algn="l"/>
              </a:tabLst>
              <a:defRPr/>
            </a:pPr>
            <a:r>
              <a:rPr lang="sk-SK" sz="2200" dirty="0"/>
              <a:t>príspevková alebo rozpočtová organizácia zriadená samosprávnym krajom na účely prevádzkovania verejných budov uvedených pre túto činnosť.</a:t>
            </a:r>
          </a:p>
        </p:txBody>
      </p:sp>
      <p:sp>
        <p:nvSpPr>
          <p:cNvPr id="4" name="Zástupný objekt pre číslo snímky 3">
            <a:extLst>
              <a:ext uri="{FF2B5EF4-FFF2-40B4-BE49-F238E27FC236}">
                <a16:creationId xmlns:a16="http://schemas.microsoft.com/office/drawing/2014/main" id="{ED711F62-2780-4154-B38F-69A6B6107704}"/>
              </a:ext>
            </a:extLst>
          </p:cNvPr>
          <p:cNvSpPr>
            <a:spLocks noGrp="1"/>
          </p:cNvSpPr>
          <p:nvPr>
            <p:ph type="sldNum" sz="quarter" idx="12"/>
          </p:nvPr>
        </p:nvSpPr>
        <p:spPr/>
        <p:txBody>
          <a:bodyPr/>
          <a:lstStyle/>
          <a:p>
            <a:fld id="{FF80EBA8-06C2-4648-BEBC-9A5E93D7C8FF}" type="slidenum">
              <a:rPr lang="sk-SK" smtClean="0"/>
              <a:t>9</a:t>
            </a:fld>
            <a:endParaRPr lang="sk-SK"/>
          </a:p>
        </p:txBody>
      </p:sp>
      <p:pic>
        <p:nvPicPr>
          <p:cNvPr id="5" name="Obrázok 21">
            <a:extLst>
              <a:ext uri="{FF2B5EF4-FFF2-40B4-BE49-F238E27FC236}">
                <a16:creationId xmlns:a16="http://schemas.microsoft.com/office/drawing/2014/main" id="{56015A47-F1C1-4D02-9113-011F802B1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384175"/>
            <a:ext cx="369252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ovná spojnica 5">
            <a:extLst>
              <a:ext uri="{FF2B5EF4-FFF2-40B4-BE49-F238E27FC236}">
                <a16:creationId xmlns:a16="http://schemas.microsoft.com/office/drawing/2014/main" id="{91EDB04C-20A7-4477-A1B4-235A130F3606}"/>
              </a:ext>
            </a:extLst>
          </p:cNvPr>
          <p:cNvCxnSpPr/>
          <p:nvPr/>
        </p:nvCxnSpPr>
        <p:spPr>
          <a:xfrm>
            <a:off x="1089025" y="22225"/>
            <a:ext cx="3692525" cy="0"/>
          </a:xfrm>
          <a:prstGeom prst="line">
            <a:avLst/>
          </a:prstGeom>
          <a:ln w="76200">
            <a:solidFill>
              <a:srgbClr val="02864A"/>
            </a:solidFill>
          </a:ln>
        </p:spPr>
        <p:style>
          <a:lnRef idx="1">
            <a:schemeClr val="accent1"/>
          </a:lnRef>
          <a:fillRef idx="0">
            <a:schemeClr val="accent1"/>
          </a:fillRef>
          <a:effectRef idx="0">
            <a:schemeClr val="accent1"/>
          </a:effectRef>
          <a:fontRef idx="minor">
            <a:schemeClr val="tx1"/>
          </a:fontRef>
        </p:style>
      </p:cxnSp>
      <p:sp>
        <p:nvSpPr>
          <p:cNvPr id="7" name="Nadpis 1">
            <a:extLst>
              <a:ext uri="{FF2B5EF4-FFF2-40B4-BE49-F238E27FC236}">
                <a16:creationId xmlns:a16="http://schemas.microsoft.com/office/drawing/2014/main" id="{C0EE1986-B9B2-4E9D-8099-CB151E13C527}"/>
              </a:ext>
            </a:extLst>
          </p:cNvPr>
          <p:cNvSpPr txBox="1">
            <a:spLocks/>
          </p:cNvSpPr>
          <p:nvPr/>
        </p:nvSpPr>
        <p:spPr>
          <a:xfrm>
            <a:off x="838200" y="1756177"/>
            <a:ext cx="10515600" cy="5451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k-SK" sz="3800" b="1" dirty="0">
                <a:latin typeface="+mn-lt"/>
              </a:rPr>
              <a:t>Oprávnení žiadatelia</a:t>
            </a:r>
            <a:endParaRPr lang="sk-SK" sz="3800" dirty="0">
              <a:latin typeface="+mn-lt"/>
            </a:endParaRPr>
          </a:p>
        </p:txBody>
      </p:sp>
      <p:pic>
        <p:nvPicPr>
          <p:cNvPr id="8" name="Obrázok 7" descr="Glóbus – Severná a Južná Amerika">
            <a:extLst>
              <a:ext uri="{FF2B5EF4-FFF2-40B4-BE49-F238E27FC236}">
                <a16:creationId xmlns:a16="http://schemas.microsoft.com/office/drawing/2014/main" id="{2247C0C5-B57F-4132-B8F3-19431FE0458F}"/>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3110861" y="1733087"/>
            <a:ext cx="616938" cy="591355"/>
          </a:xfrm>
          <a:prstGeom prst="rect">
            <a:avLst/>
          </a:prstGeom>
          <a:noFill/>
          <a:ln>
            <a:noFill/>
          </a:ln>
        </p:spPr>
      </p:pic>
    </p:spTree>
    <p:extLst>
      <p:ext uri="{BB962C8B-B14F-4D97-AF65-F5344CB8AC3E}">
        <p14:creationId xmlns:p14="http://schemas.microsoft.com/office/powerpoint/2010/main" val="265751358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2881</TotalTime>
  <Words>1408</Words>
  <Application>Microsoft Office PowerPoint</Application>
  <PresentationFormat>Širokouhlá</PresentationFormat>
  <Paragraphs>154</Paragraphs>
  <Slides>16</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16</vt:i4>
      </vt:variant>
    </vt:vector>
  </HeadingPairs>
  <TitlesOfParts>
    <vt:vector size="21" baseType="lpstr">
      <vt:lpstr>Arial</vt:lpstr>
      <vt:lpstr>Calibri</vt:lpstr>
      <vt:lpstr>Calibri Light</vt:lpstr>
      <vt:lpstr>Wingdings</vt:lpstr>
      <vt:lpstr>Motív Office</vt:lpstr>
      <vt:lpstr> Vybrané finančné nástroje  v ochrane ovzdušia</vt:lpstr>
      <vt:lpstr>Environmentálny fond zriadený zákonom č. 587/2004 Z. z. o EF</vt:lpstr>
      <vt:lpstr> Oblasť : Ochrana ovzdušia (ozn. „A“) - dotácia </vt:lpstr>
      <vt:lpstr>Prezentácia programu PowerPoint</vt:lpstr>
      <vt:lpstr>Prezentácia programu PowerPoint</vt:lpstr>
      <vt:lpstr> Oblasť : Zvyšovanie energetickej účinnosti existujúcich verejných budov vrátane zatepľovania (nehospodárska činnosť) (ozn. „L“) - dotácia </vt:lpstr>
      <vt:lpstr>Prezentácia programu PowerPoint</vt:lpstr>
      <vt:lpstr>Prezentácia programu PowerPoint</vt:lpstr>
      <vt:lpstr>Prezentácia programu PowerPoint</vt:lpstr>
      <vt:lpstr>Ako správne podať žiadosť o dotáciu</vt:lpstr>
      <vt:lpstr>Elektronické podávanie žiadostí cez EGRANT</vt:lpstr>
      <vt:lpstr>Prezentácia programu PowerPoint</vt:lpstr>
      <vt:lpstr>Najčastejšie zistené chyby po podaní žiadosti o dotáciu</vt:lpstr>
      <vt:lpstr>Procesy po oznámení o poskytnutí podpory</vt:lpstr>
      <vt:lpstr>Spôsoby podania žiadosti</vt:lpstr>
      <vt:lpstr> 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finančné nástroje  v ochrane ovzdušia</dc:title>
  <dc:creator>Lipovská Ingrid</dc:creator>
  <cp:lastModifiedBy>Lipovská Ingrid</cp:lastModifiedBy>
  <cp:revision>14</cp:revision>
  <cp:lastPrinted>2021-08-25T07:51:19Z</cp:lastPrinted>
  <dcterms:created xsi:type="dcterms:W3CDTF">2021-08-23T07:32:22Z</dcterms:created>
  <dcterms:modified xsi:type="dcterms:W3CDTF">2021-08-25T07:51:19Z</dcterms:modified>
</cp:coreProperties>
</file>