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2" r:id="rId5"/>
    <p:sldId id="258" r:id="rId6"/>
    <p:sldId id="262" r:id="rId7"/>
    <p:sldId id="276" r:id="rId8"/>
    <p:sldId id="278" r:id="rId9"/>
    <p:sldId id="280" r:id="rId10"/>
    <p:sldId id="274" r:id="rId11"/>
    <p:sldId id="281" r:id="rId12"/>
    <p:sldId id="268" r:id="rId13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60FA5"/>
    <a:srgbClr val="FFCC00"/>
    <a:srgbClr val="1C6B9F"/>
    <a:srgbClr val="F05E2A"/>
    <a:srgbClr val="DCDDDF"/>
    <a:srgbClr val="6B3912"/>
    <a:srgbClr val="FAAE25"/>
    <a:srgbClr val="43B64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sk-SK" sz="6000" b="0" strike="noStrike" spc="-1">
                <a:solidFill>
                  <a:srgbClr val="000000"/>
                </a:solidFill>
                <a:latin typeface="Calibri Light"/>
              </a:rPr>
              <a:t>Upravte štýly predlohy textu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46943FC-34A5-42AB-9174-ED3446127FDD}" type="datetime1">
              <a:rPr lang="sk-SK" sz="1200" b="0" strike="noStrike" spc="-1">
                <a:solidFill>
                  <a:srgbClr val="8B8B8B"/>
                </a:solidFill>
                <a:latin typeface="Calibri"/>
              </a:rPr>
              <a:t>27. 1. 2022</a:t>
            </a:fld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200" b="0" strike="noStrike" spc="-1" dirty="0">
                <a:solidFill>
                  <a:srgbClr val="8B8B8B"/>
                </a:solidFill>
                <a:latin typeface="Calibri"/>
              </a:rPr>
              <a:t>Názov prezentácie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B3526D-FC87-40DC-9AB9-FE894F220C15}" type="slidenum">
              <a:rPr lang="sk-SK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Calibri Light"/>
              </a:rPr>
              <a:t>Upravte štýly predlohy textu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Upraviť štýly predlohy textu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</a:rPr>
              <a:t>Tretia úroveň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Štvrtá úroveň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</a:rPr>
              <a:t>Piata úroveň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B803E50-C762-47F9-BBDB-E00FEDC2FF47}" type="datetime1">
              <a:rPr lang="sk-SK" sz="1200" b="0" strike="noStrike" spc="-1">
                <a:solidFill>
                  <a:srgbClr val="8B8B8B"/>
                </a:solidFill>
                <a:latin typeface="Calibri"/>
              </a:rPr>
              <a:t>27. 1. 2022</a:t>
            </a:fld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200" b="0" strike="noStrike" spc="-1" dirty="0">
                <a:solidFill>
                  <a:srgbClr val="8B8B8B"/>
                </a:solidFill>
                <a:latin typeface="Calibri"/>
              </a:rPr>
              <a:t>Názov prezentácie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160EE99-41CB-48F7-B8BE-5472E7B2A5C7}" type="slidenum">
              <a:rPr lang="sk-SK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 dirty="0">
              <a:latin typeface="Times New Roman"/>
            </a:endParaRPr>
          </a:p>
        </p:txBody>
      </p:sp>
      <p:pic>
        <p:nvPicPr>
          <p:cNvPr id="46" name="Obrázok 6"/>
          <p:cNvPicPr/>
          <p:nvPr/>
        </p:nvPicPr>
        <p:blipFill>
          <a:blip r:embed="rId15"/>
          <a:stretch/>
        </p:blipFill>
        <p:spPr>
          <a:xfrm>
            <a:off x="9184320" y="167760"/>
            <a:ext cx="1266840" cy="3096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391995" y="2370883"/>
            <a:ext cx="9079560" cy="115021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br>
              <a:rPr dirty="0"/>
            </a:br>
            <a:br>
              <a:rPr dirty="0"/>
            </a:br>
            <a:r>
              <a:rPr lang="sk-SK" sz="3200" b="1" dirty="0">
                <a:latin typeface="Calibri" panose="020F0502020204030204" pitchFamily="34" charset="0"/>
                <a:cs typeface="Calibri" panose="020F0502020204030204" pitchFamily="34" charset="0"/>
              </a:rPr>
              <a:t>Zhodnotenie kvality ovzdušia a kľúčové problémy v kvalite ovzdušia v Bratislavskom kraji </a:t>
            </a:r>
            <a:endParaRPr lang="sk-SK" sz="32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523880" y="4115353"/>
            <a:ext cx="9143640" cy="90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sk-SK" sz="1600" b="1" i="1" strike="noStrike" spc="-1" dirty="0">
                <a:solidFill>
                  <a:srgbClr val="000000"/>
                </a:solidFill>
                <a:latin typeface="Calibri"/>
              </a:rPr>
              <a:t>Zlepšenie implementácie programov na zlepšenie kvality ovzdušia na Slovensku posilnením kapacít a kompetencií regionálnych a miestnych orgánov a podporou opatrení v oblasti kvality ovzdušia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1600" b="1" strike="noStrike" spc="-1" dirty="0">
                <a:solidFill>
                  <a:srgbClr val="000000"/>
                </a:solidFill>
                <a:latin typeface="Calibri"/>
              </a:rPr>
              <a:t>Doba trvania: 1/1/2020 - 31/12/2027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600" b="0" strike="noStrike" spc="-1" dirty="0">
              <a:latin typeface="Arial"/>
            </a:endParaRPr>
          </a:p>
        </p:txBody>
      </p:sp>
      <p:pic>
        <p:nvPicPr>
          <p:cNvPr id="128" name="Obrázok 5"/>
          <p:cNvPicPr/>
          <p:nvPr/>
        </p:nvPicPr>
        <p:blipFill>
          <a:blip r:embed="rId2"/>
          <a:stretch/>
        </p:blipFill>
        <p:spPr>
          <a:xfrm>
            <a:off x="3164580" y="909695"/>
            <a:ext cx="5798160" cy="1418760"/>
          </a:xfrm>
          <a:prstGeom prst="rect">
            <a:avLst/>
          </a:prstGeom>
          <a:ln>
            <a:noFill/>
          </a:ln>
        </p:spPr>
      </p:pic>
      <p:pic>
        <p:nvPicPr>
          <p:cNvPr id="6" name="Obrázo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9" y="5015353"/>
            <a:ext cx="6734974" cy="136461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456431" y="3633560"/>
            <a:ext cx="744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Juraj Burda, Michal Dávid, Jozef Wallner , </a:t>
            </a:r>
            <a:r>
              <a:rPr lang="sk-SK" sz="1600" dirty="0"/>
              <a:t>manažéri kvality ovzdušia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ázok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04199" y="1409700"/>
            <a:ext cx="10359126" cy="489585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3553907" y="1765270"/>
            <a:ext cx="7599868" cy="43228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spcAft>
                <a:spcPts val="2800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sk-SK" sz="1600" b="1" strike="noStrike" spc="-1" dirty="0">
                <a:solidFill>
                  <a:srgbClr val="000000"/>
                </a:solidFill>
                <a:latin typeface="Calibri"/>
              </a:rPr>
              <a:t>riemysel a energetika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: zavádzanie najlepších dostupných techník (BAT), dodržiavanie regulačných opatrení</a:t>
            </a:r>
          </a:p>
          <a:p>
            <a:pPr marL="285840" indent="-285480" algn="just">
              <a:lnSpc>
                <a:spcPct val="100000"/>
              </a:lnSpc>
              <a:spcAft>
                <a:spcPts val="2600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spc="-1" dirty="0">
                <a:solidFill>
                  <a:srgbClr val="000000"/>
                </a:solidFill>
                <a:latin typeface="Calibri"/>
              </a:rPr>
              <a:t>vykurovanie (domácnosti)</a:t>
            </a:r>
            <a:r>
              <a:rPr lang="sk-SK" sz="1600" spc="-1" dirty="0">
                <a:solidFill>
                  <a:srgbClr val="000000"/>
                </a:solidFill>
                <a:latin typeface="Calibri"/>
              </a:rPr>
              <a:t>: minimálne zastúpenie domácností s používaním tuhého alebo kvapalného paliva na vykurovanie (&lt; 2 %)</a:t>
            </a:r>
          </a:p>
          <a:p>
            <a:pPr marL="285840" indent="-285480" algn="just">
              <a:lnSpc>
                <a:spcPct val="100000"/>
              </a:lnSpc>
              <a:spcAft>
                <a:spcPts val="3000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strike="noStrike" spc="-1" dirty="0">
                <a:solidFill>
                  <a:srgbClr val="000000"/>
                </a:solidFill>
                <a:latin typeface="Calibri"/>
              </a:rPr>
              <a:t>poľnohospodárstvo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: dodržiavanie kódexu správnej farmárskej praxe, vhodné konkrétne agrotechnické postupy, krajinotvorba</a:t>
            </a:r>
          </a:p>
          <a:p>
            <a:pPr marL="285840" indent="-285480" algn="just">
              <a:lnSpc>
                <a:spcPct val="100000"/>
              </a:lnSpc>
              <a:spcAft>
                <a:spcPts val="5400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spc="-1" dirty="0">
                <a:solidFill>
                  <a:srgbClr val="000000"/>
                </a:solidFill>
                <a:latin typeface="Calibri"/>
              </a:rPr>
              <a:t>odvetvie stavebníctva</a:t>
            </a:r>
            <a:r>
              <a:rPr lang="sk-SK" sz="1600" spc="-1" dirty="0">
                <a:solidFill>
                  <a:srgbClr val="000000"/>
                </a:solidFill>
                <a:latin typeface="Calibri"/>
              </a:rPr>
              <a:t>: plánovanie výstavby v súlade s územným plánom</a:t>
            </a:r>
            <a:endParaRPr lang="sk-SK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 algn="just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spc="-1" dirty="0">
                <a:solidFill>
                  <a:srgbClr val="000000"/>
                </a:solidFill>
                <a:latin typeface="Calibri"/>
              </a:rPr>
              <a:t>doprava</a:t>
            </a:r>
            <a:r>
              <a:rPr lang="sk-SK" sz="1600" spc="-1" dirty="0">
                <a:solidFill>
                  <a:srgbClr val="000000"/>
                </a:solidFill>
                <a:latin typeface="Calibri"/>
              </a:rPr>
              <a:t>: reštrikčné/alternatívne opatrenia, regulácia, zavádzanie nízkoemisných zón, kropenie ciest, posypy, zavádzanie integrovaných systémov dopravy, zvýhodňovanie nízkoemisných dopravných prostriedkov</a:t>
            </a:r>
            <a:endParaRPr lang="en-US" sz="1750" b="0" strike="noStrike" spc="-1" dirty="0">
              <a:latin typeface="Arial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1004199" y="586880"/>
            <a:ext cx="10058040" cy="1305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200" b="1" spc="-1" dirty="0">
                <a:solidFill>
                  <a:srgbClr val="000000"/>
                </a:solidFill>
                <a:latin typeface="Calibri"/>
              </a:rPr>
              <a:t>Návrh opatrení na zlepšenie kvality ovzdušia (2021+)</a:t>
            </a:r>
            <a:br>
              <a:rPr dirty="0"/>
            </a:b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05" y="3213202"/>
            <a:ext cx="847049" cy="90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37" y="4105969"/>
            <a:ext cx="824344" cy="7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81" y="4968670"/>
            <a:ext cx="795699" cy="79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60" y="1587485"/>
            <a:ext cx="789994" cy="77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60" y="2430753"/>
            <a:ext cx="789498" cy="76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02684"/>
            <a:ext cx="380541" cy="3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91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2"/>
          <p:cNvSpPr/>
          <p:nvPr/>
        </p:nvSpPr>
        <p:spPr>
          <a:xfrm>
            <a:off x="793440" y="3674875"/>
            <a:ext cx="105598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baseline="30000" dirty="0">
                <a:solidFill>
                  <a:srgbClr val="000000"/>
                </a:solidFill>
                <a:latin typeface="Calibri"/>
              </a:rPr>
              <a:t>Projekt LIFE IP – Zlepšenie kvality ovzdušia (LIFE18 IPE/SK/000010) podporila Európska únia v rámci programu LIFE.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baseline="30000" dirty="0">
                <a:solidFill>
                  <a:srgbClr val="000000"/>
                </a:solidFill>
                <a:latin typeface="Calibri"/>
              </a:rPr>
              <a:t>Projekt je spolufinancovaný z prostriedkov štátneho rozpočtu SR prostredníctvom MŽP SR.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1034211" y="1121903"/>
            <a:ext cx="7869600" cy="1075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6000" b="1" i="1" strike="noStrike" spc="-1" dirty="0">
                <a:solidFill>
                  <a:srgbClr val="0070C0"/>
                </a:solidFill>
                <a:latin typeface="Calibri"/>
              </a:rPr>
              <a:t>Ďakujeme za pozornosť</a:t>
            </a:r>
            <a:endParaRPr lang="en-US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152511" y="2628272"/>
            <a:ext cx="43521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Juraj Burda, Michal Dávid, Jozef Wallner</a:t>
            </a:r>
          </a:p>
          <a:p>
            <a:pPr algn="r"/>
            <a:r>
              <a:rPr lang="sk-SK" sz="1600" dirty="0"/>
              <a:t>manažéri kvality ovzdušia</a:t>
            </a:r>
          </a:p>
        </p:txBody>
      </p:sp>
      <p:pic>
        <p:nvPicPr>
          <p:cNvPr id="7" name="Obrázo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49" y="4469250"/>
            <a:ext cx="8162125" cy="1729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4882" r="37307" b="20875"/>
          <a:stretch/>
        </p:blipFill>
        <p:spPr>
          <a:xfrm>
            <a:off x="4422990" y="513581"/>
            <a:ext cx="3436776" cy="259080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/>
          <a:stretch/>
        </p:blipFill>
        <p:spPr>
          <a:xfrm rot="975598">
            <a:off x="3848284" y="1622271"/>
            <a:ext cx="3381376" cy="251514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747">
            <a:off x="7134001" y="879505"/>
            <a:ext cx="4523304" cy="288369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629025"/>
            <a:ext cx="4886325" cy="2645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4802" r="24702" b="17654"/>
          <a:stretch/>
        </p:blipFill>
        <p:spPr>
          <a:xfrm rot="20807795">
            <a:off x="5037893" y="3176491"/>
            <a:ext cx="3711647" cy="194958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60" y="3544004"/>
            <a:ext cx="3529661" cy="264724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b="21511"/>
          <a:stretch/>
        </p:blipFill>
        <p:spPr>
          <a:xfrm>
            <a:off x="5915022" y="4678651"/>
            <a:ext cx="2185988" cy="182880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0" y="5593051"/>
            <a:ext cx="2017217" cy="76476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5665">
            <a:off x="642506" y="1063749"/>
            <a:ext cx="4297606" cy="287040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6018">
            <a:off x="755892" y="884227"/>
            <a:ext cx="1923563" cy="986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073060" y="827783"/>
            <a:ext cx="10058040" cy="1305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200" b="1" spc="-1" dirty="0">
                <a:solidFill>
                  <a:srgbClr val="000000"/>
                </a:solidFill>
                <a:latin typeface="Calibri"/>
              </a:rPr>
              <a:t>Charakteristika územia</a:t>
            </a:r>
            <a:r>
              <a:rPr lang="sk-SK" sz="3200" b="1" strike="noStrike" spc="-1" dirty="0">
                <a:solidFill>
                  <a:srgbClr val="000000"/>
                </a:solidFill>
                <a:latin typeface="Calibri"/>
              </a:rPr>
              <a:t> BSK (1)</a:t>
            </a:r>
            <a:br>
              <a:rPr dirty="0"/>
            </a:b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370580" y="1592726"/>
            <a:ext cx="7436991" cy="3740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>
                <a:solidFill>
                  <a:srgbClr val="000000"/>
                </a:solidFill>
                <a:latin typeface="Calibri"/>
              </a:rPr>
              <a:t>Rozloha územia: 2053 km</a:t>
            </a:r>
            <a:r>
              <a:rPr lang="sk-SK" sz="1700" b="0" strike="noStrike" spc="-1" baseline="30000" dirty="0">
                <a:solidFill>
                  <a:srgbClr val="000000"/>
                </a:solidFill>
                <a:latin typeface="Calibri"/>
              </a:rPr>
              <a:t>2</a:t>
            </a: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>
                <a:solidFill>
                  <a:srgbClr val="000000"/>
                </a:solidFill>
                <a:latin typeface="Calibri"/>
              </a:rPr>
              <a:t>Počet obyvateľov: cca 719 537 (zdroj: ŠÚ SR/2021)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700" spc="-1" dirty="0">
                <a:solidFill>
                  <a:srgbClr val="000000"/>
                </a:solidFill>
                <a:latin typeface="Calibri"/>
              </a:rPr>
              <a:t>Z toho počet obyvateľov hlavného mesta SR Bratislavy: 475 703 (2021)</a:t>
            </a: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>
                <a:solidFill>
                  <a:srgbClr val="000000"/>
                </a:solidFill>
                <a:latin typeface="Calibri"/>
              </a:rPr>
              <a:t>4 obvody: Bratislava, Malacky, Pezinok, Senec</a:t>
            </a: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>
                <a:solidFill>
                  <a:srgbClr val="000000"/>
                </a:solidFill>
                <a:latin typeface="Calibri"/>
              </a:rPr>
              <a:t>8 okresov: Bratislava I-V, Malacky, Pezinok, Senec</a:t>
            </a: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>
                <a:solidFill>
                  <a:srgbClr val="000000"/>
                </a:solidFill>
                <a:latin typeface="Calibri"/>
              </a:rPr>
              <a:t>Počet obcí BSK: 73</a:t>
            </a: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>
                <a:solidFill>
                  <a:srgbClr val="000000"/>
                </a:solidFill>
                <a:latin typeface="Calibri"/>
              </a:rPr>
              <a:t>Územná štruktúra: hlavné mesto Slovenskej Republiky Bratislava a</a:t>
            </a: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>
                <a:solidFill>
                  <a:srgbClr val="000000"/>
                </a:solidFill>
                <a:latin typeface="Calibri"/>
              </a:rPr>
              <a:t>6 miest: Malacky, Stupava, Svätý Jur, Pezinok, Modra, Senec</a:t>
            </a: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Obrázok 3"/>
          <p:cNvPicPr/>
          <p:nvPr/>
        </p:nvPicPr>
        <p:blipFill>
          <a:blip r:embed="rId2"/>
          <a:stretch/>
        </p:blipFill>
        <p:spPr>
          <a:xfrm>
            <a:off x="7614603" y="827783"/>
            <a:ext cx="3805872" cy="5484763"/>
          </a:xfrm>
          <a:prstGeom prst="rect">
            <a:avLst/>
          </a:prstGeom>
          <a:ln>
            <a:noFill/>
          </a:ln>
        </p:spPr>
      </p:pic>
      <p:pic>
        <p:nvPicPr>
          <p:cNvPr id="132" name="Obrázok 6"/>
          <p:cNvPicPr/>
          <p:nvPr/>
        </p:nvPicPr>
        <p:blipFill>
          <a:blip r:embed="rId3"/>
          <a:srcRect b="67400"/>
          <a:stretch/>
        </p:blipFill>
        <p:spPr>
          <a:xfrm>
            <a:off x="1369516" y="4883028"/>
            <a:ext cx="6161040" cy="959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59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ázok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 r="38791"/>
          <a:stretch/>
        </p:blipFill>
        <p:spPr>
          <a:xfrm>
            <a:off x="790752" y="1326909"/>
            <a:ext cx="6486348" cy="5174280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2032744" y="1500720"/>
            <a:ext cx="6111131" cy="4507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strike="noStrike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Orografia kraja</a:t>
            </a:r>
            <a:r>
              <a:rPr lang="sk-SK" sz="1600" b="0" strike="noStrike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endParaRPr lang="en-US" sz="1600" b="0" strike="noStrike" spc="-1" dirty="0">
              <a:solidFill>
                <a:srgbClr val="160F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57560" lvl="1" algn="just">
              <a:spcAft>
                <a:spcPts val="901"/>
              </a:spcAft>
              <a:buClr>
                <a:srgbClr val="000000"/>
              </a:buClr>
            </a:pPr>
            <a:r>
              <a:rPr lang="sk-SK" sz="1600" b="1" i="1" strike="noStrike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Záhorská nížina</a:t>
            </a:r>
          </a:p>
          <a:p>
            <a:pPr marL="1371960" lvl="3" algn="just">
              <a:spcAft>
                <a:spcPts val="901"/>
              </a:spcAft>
              <a:buClr>
                <a:srgbClr val="000000"/>
              </a:buClr>
            </a:pPr>
            <a:r>
              <a:rPr lang="sk-SK" sz="1600" b="1" i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Malé Karpaty </a:t>
            </a:r>
          </a:p>
          <a:p>
            <a:pPr marL="1371960" lvl="3" algn="just">
              <a:spcAft>
                <a:spcPts val="1200"/>
              </a:spcAft>
              <a:buClr>
                <a:srgbClr val="000000"/>
              </a:buClr>
            </a:pPr>
            <a:r>
              <a:rPr lang="sk-SK" sz="1600" b="1" i="1" strike="noStrike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-  Podunajská nížina</a:t>
            </a:r>
          </a:p>
          <a:p>
            <a:pPr marL="285840" indent="-285480" algn="just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Orografia územia Bratislavy</a:t>
            </a:r>
            <a:r>
              <a:rPr lang="sk-SK" sz="1600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endParaRPr lang="en-US" sz="1600" spc="-1" dirty="0">
              <a:solidFill>
                <a:srgbClr val="160F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560" lvl="1" algn="just">
              <a:spcAft>
                <a:spcPts val="901"/>
              </a:spcAft>
              <a:buClr>
                <a:srgbClr val="000000"/>
              </a:buClr>
            </a:pPr>
            <a:r>
              <a:rPr lang="sk-SK" sz="1600" b="1" i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členité územie</a:t>
            </a:r>
          </a:p>
          <a:p>
            <a:pPr marL="914760" lvl="2" algn="just">
              <a:spcAft>
                <a:spcPts val="901"/>
              </a:spcAft>
              <a:buClr>
                <a:srgbClr val="000000"/>
              </a:buClr>
            </a:pPr>
            <a:r>
              <a:rPr lang="sk-SK" sz="1600" b="1" i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Devínska brána, Lamačská brána </a:t>
            </a:r>
          </a:p>
          <a:p>
            <a:pPr marL="1371960" lvl="3" algn="just">
              <a:spcAft>
                <a:spcPts val="901"/>
              </a:spcAft>
              <a:buClr>
                <a:srgbClr val="000000"/>
              </a:buClr>
            </a:pPr>
            <a:r>
              <a:rPr lang="sk-SK" sz="1600" b="1" i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(orografické zvýšenie rýchlosti vetra</a:t>
            </a:r>
            <a:r>
              <a:rPr lang="sk-SK" sz="1600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85840" indent="-285480" algn="just">
              <a:lnSpc>
                <a:spcPct val="100000"/>
              </a:lnSpc>
              <a:spcBef>
                <a:spcPts val="1200"/>
              </a:spcBef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Meteorologické charakteristiky a rozptylové podmienky</a:t>
            </a:r>
            <a:r>
              <a:rPr lang="sk-SK" sz="1600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endParaRPr lang="en-US" sz="1600" spc="-1" dirty="0">
              <a:solidFill>
                <a:srgbClr val="160F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560" lvl="1" algn="just">
              <a:spcAft>
                <a:spcPts val="901"/>
              </a:spcAft>
              <a:buClr>
                <a:srgbClr val="000000"/>
              </a:buClr>
            </a:pPr>
            <a:r>
              <a:rPr lang="sk-SK" sz="1600" b="1" i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prevládajúci smer vetra (SZ), </a:t>
            </a:r>
          </a:p>
          <a:p>
            <a:pPr marL="914760" lvl="2" algn="just">
              <a:spcAft>
                <a:spcPts val="901"/>
              </a:spcAft>
              <a:buClr>
                <a:srgbClr val="000000"/>
              </a:buClr>
            </a:pPr>
            <a:r>
              <a:rPr lang="sk-SK" sz="1600" b="1" i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priemerná rýchlosť 5m/s (Bratislava 3.6 m/s)</a:t>
            </a:r>
          </a:p>
          <a:p>
            <a:pPr marL="1371960" lvl="3" algn="just">
              <a:spcAft>
                <a:spcPts val="901"/>
              </a:spcAft>
              <a:buClr>
                <a:srgbClr val="000000"/>
              </a:buClr>
            </a:pPr>
            <a:r>
              <a:rPr lang="sk-SK" sz="1600" b="1" i="1" spc="-1" dirty="0">
                <a:solidFill>
                  <a:srgbClr val="160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drsnosť terénu</a:t>
            </a:r>
          </a:p>
        </p:txBody>
      </p:sp>
      <p:sp>
        <p:nvSpPr>
          <p:cNvPr id="6" name="TextShape 1"/>
          <p:cNvSpPr txBox="1"/>
          <p:nvPr/>
        </p:nvSpPr>
        <p:spPr>
          <a:xfrm>
            <a:off x="1013926" y="676330"/>
            <a:ext cx="10058040" cy="1305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200" b="1" spc="-1" dirty="0">
                <a:solidFill>
                  <a:srgbClr val="000000"/>
                </a:solidFill>
                <a:latin typeface="Calibri"/>
              </a:rPr>
              <a:t>Charakteristika územia</a:t>
            </a:r>
            <a:r>
              <a:rPr lang="sk-SK" sz="3200" b="1" strike="noStrike" spc="-1" dirty="0">
                <a:solidFill>
                  <a:srgbClr val="000000"/>
                </a:solidFill>
                <a:latin typeface="Calibri"/>
              </a:rPr>
              <a:t> BSK (2)</a:t>
            </a:r>
            <a:br>
              <a:rPr dirty="0"/>
            </a:b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4" y="809680"/>
            <a:ext cx="4210051" cy="5703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8080" y="281760"/>
            <a:ext cx="10515240" cy="109875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200" b="1" strike="noStrike" spc="-1" dirty="0">
                <a:solidFill>
                  <a:srgbClr val="000000"/>
                </a:solidFill>
                <a:latin typeface="Calibri"/>
              </a:rPr>
              <a:t>Monitorovanie kvality ovzdušia v BSK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096000" y="1067560"/>
            <a:ext cx="4607668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 dirty="0"/>
              <a:t>Zoznam AMS (staníc) v zóne BSK vrátane aglomerácie Bratislava (územie hl. m. SR):</a:t>
            </a:r>
          </a:p>
          <a:p>
            <a:endParaRPr lang="sk-SK" sz="10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Malacky, Mierové námestie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Pezinok, Obrancov mieru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Senec, Boldocká ul.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Rovinka, mobilná 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Ivanka pri Dunaji, mobilná AMS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Bratislava, Púchovská ul.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Bratislava, Jeséniova ul.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Bratislava, Mamateyova ul.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Bratislava, Trnavské mýto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Bratislava, Kamenné námestie</a:t>
            </a:r>
          </a:p>
          <a:p>
            <a:r>
              <a:rPr lang="sk-SK" sz="1600" b="1" i="1" dirty="0"/>
              <a:t>stanice „iných prevádzkovateľov“ (Slovnaft, a. s.)</a:t>
            </a:r>
            <a:r>
              <a:rPr lang="sk-SK" sz="1600" dirty="0"/>
              <a:t>:</a:t>
            </a:r>
          </a:p>
          <a:p>
            <a:endParaRPr lang="sk-SK" sz="8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Bratislava, Vlčie Hrdlo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Bratislava, Podunajské Biskupice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600" dirty="0"/>
              <a:t>Bratislava, Rovinka 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62" y="1062418"/>
            <a:ext cx="3998817" cy="5309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079842"/>
            <a:ext cx="9353550" cy="5253466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935629" y="676330"/>
            <a:ext cx="10058040" cy="72457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Sektory ovplyvňujúce znečisťovanie ovzdušia (1)</a:t>
            </a:r>
            <a:endParaRPr lang="en-US" sz="24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aoblený obdĺžnik 2"/>
          <p:cNvSpPr/>
          <p:nvPr/>
        </p:nvSpPr>
        <p:spPr>
          <a:xfrm>
            <a:off x="3724276" y="1828800"/>
            <a:ext cx="6829424" cy="1766756"/>
          </a:xfrm>
          <a:prstGeom prst="roundRect">
            <a:avLst/>
          </a:prstGeom>
          <a:solidFill>
            <a:srgbClr val="1C6B9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3733801" y="4562476"/>
            <a:ext cx="6829424" cy="1313032"/>
          </a:xfrm>
          <a:prstGeom prst="roundRect">
            <a:avLst/>
          </a:prstGeom>
          <a:solidFill>
            <a:srgbClr val="43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dirty="0">
                <a:solidFill>
                  <a:schemeClr val="bg1"/>
                </a:solidFill>
              </a:rPr>
              <a:t>- podiel domov v BSK s vykurovaním - pevným palivom:       1.81 % (6539 domov)</a:t>
            </a:r>
          </a:p>
          <a:p>
            <a:r>
              <a:rPr lang="sk-SK" sz="1400" dirty="0">
                <a:solidFill>
                  <a:schemeClr val="bg1"/>
                </a:solidFill>
              </a:rPr>
              <a:t>- podiel domov v BSK s vykurovaním - kvapalným palivom:   0.11 % (397 domov)</a:t>
            </a:r>
          </a:p>
          <a:p>
            <a:pPr marL="0" lvl="2">
              <a:spcAft>
                <a:spcPts val="600"/>
              </a:spcAft>
            </a:pPr>
            <a:r>
              <a:rPr lang="sk-SK" sz="1400" dirty="0">
                <a:solidFill>
                  <a:schemeClr val="bg1"/>
                </a:solidFill>
              </a:rPr>
              <a:t>- vysoký podiel „plynofikovaných“ domácností (domy, byty):   80.56%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sk-SK" sz="1200" i="1" dirty="0">
                <a:solidFill>
                  <a:schemeClr val="bg1"/>
                </a:solidFill>
              </a:rPr>
              <a:t>zdroj údajov: ŠÚ SR/SODB 2021</a:t>
            </a:r>
            <a:r>
              <a:rPr lang="en-US" sz="1400" dirty="0">
                <a:solidFill>
                  <a:schemeClr val="bg1"/>
                </a:solidFill>
              </a:rPr>
              <a:t>]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49719" y="1847850"/>
            <a:ext cx="66944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Calibri" panose="020F0502020204030204" pitchFamily="34" charset="0"/>
              </a:rPr>
              <a:t>- petrochemická rafinéria</a:t>
            </a:r>
          </a:p>
          <a:p>
            <a:r>
              <a:rPr lang="sk-SK" sz="1500" dirty="0">
                <a:solidFill>
                  <a:schemeClr val="bg1"/>
                </a:solidFill>
                <a:latin typeface="Calibri" panose="020F0502020204030204" pitchFamily="34" charset="0"/>
              </a:rPr>
              <a:t>- výroba stavebných hmôt, výrobkov a materiálov</a:t>
            </a:r>
          </a:p>
          <a:p>
            <a:r>
              <a:rPr lang="sk-SK" sz="1500" dirty="0">
                <a:solidFill>
                  <a:schemeClr val="bg1"/>
                </a:solidFill>
                <a:latin typeface="Calibri" panose="020F0502020204030204" pitchFamily="34" charset="0"/>
              </a:rPr>
              <a:t>- stavebná činnosť</a:t>
            </a:r>
          </a:p>
          <a:p>
            <a:r>
              <a:rPr lang="sk-SK" sz="1500" dirty="0">
                <a:solidFill>
                  <a:schemeClr val="bg1"/>
                </a:solidFill>
                <a:latin typeface="Calibri" panose="020F0502020204030204" pitchFamily="34" charset="0"/>
              </a:rPr>
              <a:t>- výroba hnojív</a:t>
            </a:r>
          </a:p>
          <a:p>
            <a:r>
              <a:rPr lang="sk-SK" sz="1500" dirty="0">
                <a:solidFill>
                  <a:schemeClr val="bg1"/>
                </a:solidFill>
                <a:latin typeface="Calibri" panose="020F0502020204030204" pitchFamily="34" charset="0"/>
              </a:rPr>
              <a:t>- automobilový priemysel</a:t>
            </a:r>
          </a:p>
          <a:p>
            <a:r>
              <a:rPr lang="sk-SK" sz="1500" dirty="0">
                <a:solidFill>
                  <a:schemeClr val="bg1"/>
                </a:solidFill>
                <a:latin typeface="Calibri" panose="020F0502020204030204" pitchFamily="34" charset="0"/>
              </a:rPr>
              <a:t>- nábytkársky priemysel</a:t>
            </a:r>
          </a:p>
          <a:p>
            <a:r>
              <a:rPr lang="sk-SK" sz="1500" dirty="0">
                <a:solidFill>
                  <a:schemeClr val="bg1"/>
                </a:solidFill>
                <a:latin typeface="Calibri" panose="020F0502020204030204" pitchFamily="34" charset="0"/>
              </a:rPr>
              <a:t>- sektor energetiky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7609560" y="6028033"/>
            <a:ext cx="2944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 grafického podkladu: SAŽP </a:t>
            </a:r>
            <a:r>
              <a:rPr lang="en-US" sz="1200" i="1" dirty="0"/>
              <a:t>[</a:t>
            </a:r>
            <a:r>
              <a:rPr lang="sk-SK" sz="1200" i="1" dirty="0"/>
              <a:t>2021</a:t>
            </a:r>
            <a:r>
              <a:rPr lang="en-US" sz="1200" i="1" dirty="0"/>
              <a:t>]</a:t>
            </a:r>
            <a:endParaRPr lang="sk-SK" sz="1200" i="1" dirty="0"/>
          </a:p>
        </p:txBody>
      </p:sp>
    </p:spTree>
    <p:extLst>
      <p:ext uri="{BB962C8B-B14F-4D97-AF65-F5344CB8AC3E}">
        <p14:creationId xmlns:p14="http://schemas.microsoft.com/office/powerpoint/2010/main" val="227245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255711"/>
            <a:ext cx="9639300" cy="4993157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935629" y="676330"/>
            <a:ext cx="10058040" cy="72457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Sektory ovplyvňujúce znečisťovanie ovzdušia (2)</a:t>
            </a:r>
            <a:endParaRPr lang="en-US" sz="24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592640" y="6186172"/>
            <a:ext cx="2944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 grafického podkladu: SAŽP </a:t>
            </a:r>
            <a:r>
              <a:rPr lang="en-US" sz="1200" i="1" dirty="0"/>
              <a:t>[</a:t>
            </a:r>
            <a:r>
              <a:rPr lang="sk-SK" sz="1200" i="1" dirty="0"/>
              <a:t>2021</a:t>
            </a:r>
            <a:r>
              <a:rPr lang="en-US" sz="1200" i="1" dirty="0"/>
              <a:t>]</a:t>
            </a:r>
            <a:endParaRPr lang="sk-SK" sz="1200" i="1" dirty="0"/>
          </a:p>
        </p:txBody>
      </p:sp>
      <p:sp>
        <p:nvSpPr>
          <p:cNvPr id="12" name="Zaoblený obdĺžnik 11"/>
          <p:cNvSpPr/>
          <p:nvPr/>
        </p:nvSpPr>
        <p:spPr>
          <a:xfrm>
            <a:off x="3483059" y="2507149"/>
            <a:ext cx="6819090" cy="1245140"/>
          </a:xfrm>
          <a:prstGeom prst="roundRect">
            <a:avLst/>
          </a:prstGeom>
          <a:solidFill>
            <a:srgbClr val="FAA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chemeClr val="bg1"/>
                </a:solidFill>
              </a:rPr>
              <a:t>- emisie amoniaku (NH</a:t>
            </a:r>
            <a:r>
              <a:rPr lang="sk-SK" baseline="-25000" dirty="0">
                <a:solidFill>
                  <a:schemeClr val="bg1"/>
                </a:solidFill>
              </a:rPr>
              <a:t>3</a:t>
            </a:r>
            <a:r>
              <a:rPr lang="sk-SK" dirty="0">
                <a:solidFill>
                  <a:schemeClr val="bg1"/>
                </a:solidFill>
              </a:rPr>
              <a:t>) z poľnohospodárskej činnosti</a:t>
            </a:r>
          </a:p>
          <a:p>
            <a:r>
              <a:rPr lang="sk-SK" dirty="0">
                <a:solidFill>
                  <a:schemeClr val="bg1"/>
                </a:solidFill>
              </a:rPr>
              <a:t>- prašnosť (erózna činnosť, poľnohospodárska činnosť)</a:t>
            </a:r>
          </a:p>
        </p:txBody>
      </p:sp>
      <p:sp>
        <p:nvSpPr>
          <p:cNvPr id="13" name="Zaoblený obdĺžnik 12"/>
          <p:cNvSpPr/>
          <p:nvPr/>
        </p:nvSpPr>
        <p:spPr>
          <a:xfrm>
            <a:off x="3533572" y="4815798"/>
            <a:ext cx="6896911" cy="1264596"/>
          </a:xfrm>
          <a:prstGeom prst="roundRect">
            <a:avLst/>
          </a:prstGeom>
          <a:solidFill>
            <a:srgbClr val="6B3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/>
              <a:t>- nízky podiel emisií znečisťujúcich látok (&lt; 1.50 %)</a:t>
            </a:r>
          </a:p>
          <a:p>
            <a:r>
              <a:rPr lang="sk-SK" dirty="0"/>
              <a:t>- difúzne emisie znečisťujúcich látok (plošné zdroje - skládky)</a:t>
            </a:r>
          </a:p>
        </p:txBody>
      </p:sp>
    </p:spTree>
    <p:extLst>
      <p:ext uri="{BB962C8B-B14F-4D97-AF65-F5344CB8AC3E}">
        <p14:creationId xmlns:p14="http://schemas.microsoft.com/office/powerpoint/2010/main" val="403980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3" y="2076450"/>
            <a:ext cx="11123221" cy="3143250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935629" y="676330"/>
            <a:ext cx="10058040" cy="72457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Sektory ovplyvňujúce znečisťovanie ovzdušia (3)</a:t>
            </a:r>
            <a:endParaRPr lang="en-US" sz="24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526902" y="5207005"/>
            <a:ext cx="2944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Zdroj grafického podkladu: SAŽP </a:t>
            </a:r>
            <a:r>
              <a:rPr lang="en-US" sz="1200" i="1" dirty="0"/>
              <a:t>[</a:t>
            </a:r>
            <a:r>
              <a:rPr lang="sk-SK" sz="1200" i="1" dirty="0"/>
              <a:t>2021</a:t>
            </a:r>
            <a:r>
              <a:rPr lang="en-US" sz="1200" i="1" dirty="0"/>
              <a:t>]</a:t>
            </a:r>
            <a:endParaRPr lang="sk-SK" sz="1200" i="1" dirty="0"/>
          </a:p>
        </p:txBody>
      </p:sp>
      <p:sp>
        <p:nvSpPr>
          <p:cNvPr id="11" name="Zaoblený obdĺžnik 10"/>
          <p:cNvSpPr/>
          <p:nvPr/>
        </p:nvSpPr>
        <p:spPr>
          <a:xfrm>
            <a:off x="3249035" y="2723743"/>
            <a:ext cx="8249059" cy="2402734"/>
          </a:xfrm>
          <a:prstGeom prst="roundRect">
            <a:avLst/>
          </a:prstGeom>
          <a:solidFill>
            <a:srgbClr val="F05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k-SK" dirty="0">
                <a:solidFill>
                  <a:schemeClr val="bg1"/>
                </a:solidFill>
              </a:rPr>
              <a:t>-najvyšší podiel emisií znečisťujúcich látok na území Bratislavy</a:t>
            </a:r>
          </a:p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sk-SK" dirty="0">
                <a:solidFill>
                  <a:schemeClr val="bg1"/>
                </a:solidFill>
              </a:rPr>
              <a:t>oxidy dusíka (NO</a:t>
            </a:r>
            <a:r>
              <a:rPr lang="sk-SK" baseline="-25000" dirty="0">
                <a:solidFill>
                  <a:schemeClr val="bg1"/>
                </a:solidFill>
              </a:rPr>
              <a:t>x</a:t>
            </a:r>
            <a:r>
              <a:rPr lang="sk-SK" dirty="0">
                <a:solidFill>
                  <a:schemeClr val="bg1"/>
                </a:solidFill>
              </a:rPr>
              <a:t>), prachové častice (PM</a:t>
            </a:r>
            <a:r>
              <a:rPr lang="sk-SK" baseline="-25000" dirty="0">
                <a:solidFill>
                  <a:schemeClr val="bg1"/>
                </a:solidFill>
              </a:rPr>
              <a:t>2.5</a:t>
            </a:r>
            <a:r>
              <a:rPr lang="sk-SK" dirty="0">
                <a:solidFill>
                  <a:schemeClr val="bg1"/>
                </a:solidFill>
              </a:rPr>
              <a:t>, PM</a:t>
            </a:r>
            <a:r>
              <a:rPr lang="sk-SK" baseline="-25000" dirty="0">
                <a:solidFill>
                  <a:schemeClr val="bg1"/>
                </a:solidFill>
              </a:rPr>
              <a:t>10</a:t>
            </a:r>
            <a:r>
              <a:rPr lang="sk-SK" dirty="0">
                <a:solidFill>
                  <a:schemeClr val="bg1"/>
                </a:solidFill>
              </a:rPr>
              <a:t>), benzo(a)pyrén (B</a:t>
            </a:r>
            <a:r>
              <a:rPr lang="en-US" dirty="0">
                <a:solidFill>
                  <a:schemeClr val="bg1"/>
                </a:solidFill>
              </a:rPr>
              <a:t>[a]P</a:t>
            </a:r>
            <a:r>
              <a:rPr lang="sk-SK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]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-zvyšujúca sa intenzita a hustota dopravných prúdov</a:t>
            </a:r>
          </a:p>
          <a:p>
            <a:r>
              <a:rPr lang="sk-SK" dirty="0">
                <a:solidFill>
                  <a:schemeClr val="bg1"/>
                </a:solidFill>
              </a:rPr>
              <a:t>-skladba dopravného prúdu (vek, typ vozidiel</a:t>
            </a:r>
            <a:r>
              <a:rPr lang="en-US" dirty="0">
                <a:solidFill>
                  <a:schemeClr val="bg1"/>
                </a:solidFill>
              </a:rPr>
              <a:t>; emisn</a:t>
            </a:r>
            <a:r>
              <a:rPr lang="sk-SK" dirty="0">
                <a:solidFill>
                  <a:schemeClr val="bg1"/>
                </a:solidFill>
              </a:rPr>
              <a:t>é normy)</a:t>
            </a:r>
          </a:p>
          <a:p>
            <a:r>
              <a:rPr lang="sk-SK" dirty="0">
                <a:solidFill>
                  <a:schemeClr val="bg1"/>
                </a:solidFill>
              </a:rPr>
              <a:t>-nárast individuálnej dopravy (pomer IAD:VOD 70:30)</a:t>
            </a:r>
          </a:p>
          <a:p>
            <a:r>
              <a:rPr lang="sk-SK" dirty="0">
                <a:solidFill>
                  <a:schemeClr val="bg1"/>
                </a:solidFill>
              </a:rPr>
              <a:t>-tranzitná doprava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-nedostatok aktuálnych údajov o intenzitách a zložení vozového parku 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019175" y="1516618"/>
            <a:ext cx="99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Dominantný zdroj znečisťovania ovzdušia v BSK a na území Bratislavy              „DOPRAVA“</a:t>
            </a:r>
          </a:p>
        </p:txBody>
      </p:sp>
      <p:sp>
        <p:nvSpPr>
          <p:cNvPr id="10" name="Šípka doprava 9"/>
          <p:cNvSpPr/>
          <p:nvPr/>
        </p:nvSpPr>
        <p:spPr>
          <a:xfrm>
            <a:off x="8441177" y="1608951"/>
            <a:ext cx="59055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910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ázok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84699" y="1481300"/>
            <a:ext cx="10780299" cy="4885415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1711262" y="1284990"/>
            <a:ext cx="8527177" cy="2145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na </a:t>
            </a:r>
            <a:r>
              <a:rPr lang="sk-SK" sz="1600" b="1" i="1" strike="noStrike" spc="-1" dirty="0">
                <a:solidFill>
                  <a:srgbClr val="000000"/>
                </a:solidFill>
                <a:latin typeface="Calibri"/>
              </a:rPr>
              <a:t>základe hodnotenia kvality ovzdušia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 poverenou organizáciou (SHMÚ) bola </a:t>
            </a:r>
            <a:r>
              <a:rPr lang="sk-SK" sz="1600" b="1" i="1" strike="noStrike" spc="-1" dirty="0">
                <a:solidFill>
                  <a:srgbClr val="000000"/>
                </a:solidFill>
                <a:latin typeface="Calibri"/>
              </a:rPr>
              <a:t>vymedzená oblasť riadenia kvality ovzdušia (ORKO) pre aglomeráciu Bratislava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 na r. 2020 - územie hl. mesta SR Bratislava - znečisťujúca látka: NO</a:t>
            </a:r>
            <a:r>
              <a:rPr lang="sk-SK" sz="1600" b="0" strike="noStrike" spc="-1" baseline="-25000" dirty="0">
                <a:solidFill>
                  <a:srgbClr val="000000"/>
                </a:solidFill>
                <a:latin typeface="Calibri"/>
              </a:rPr>
              <a:t>2, 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SHMÚ odporúča zahrnúť do programu – </a:t>
            </a:r>
            <a:r>
              <a:rPr lang="sk-SK" sz="1600" b="1" i="1" strike="noStrike" spc="-1" dirty="0">
                <a:solidFill>
                  <a:srgbClr val="000000"/>
                </a:solidFill>
                <a:latin typeface="Calibri"/>
              </a:rPr>
              <a:t>Program na zlepšenie kvality ovzdušia (IPZKO-integrovaný program)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 opatrenia aj pre ZL: ozón, PM</a:t>
            </a:r>
            <a:r>
              <a:rPr lang="sk-SK" sz="1600" b="0" strike="noStrike" spc="-1" baseline="-25000" dirty="0">
                <a:solidFill>
                  <a:srgbClr val="000000"/>
                </a:solidFill>
                <a:latin typeface="Calibri"/>
              </a:rPr>
              <a:t>2,5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, PM</a:t>
            </a:r>
            <a:r>
              <a:rPr lang="sk-SK" sz="1600" b="0" strike="noStrike" spc="-1" baseline="-25000" dirty="0">
                <a:solidFill>
                  <a:srgbClr val="000000"/>
                </a:solidFill>
                <a:latin typeface="Calibri"/>
              </a:rPr>
              <a:t>10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 a B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[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]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P </a:t>
            </a:r>
            <a:endParaRPr lang="en-US" sz="1600" b="0" strike="noStrike" spc="-1" dirty="0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1" i="1" strike="noStrike" spc="-1" dirty="0">
                <a:solidFill>
                  <a:srgbClr val="000000"/>
                </a:solidFill>
                <a:latin typeface="Calibri"/>
              </a:rPr>
              <a:t>prekročenia limitných hodnôt znečisťujúcich látok 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(NO</a:t>
            </a:r>
            <a:r>
              <a:rPr lang="sk-SK" sz="1600" b="0" strike="noStrike" spc="-1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sk-SK" sz="1600" spc="-1" dirty="0">
                <a:solidFill>
                  <a:srgbClr val="000000"/>
                </a:solidFill>
                <a:latin typeface="Calibri"/>
              </a:rPr>
              <a:t>a cieľových hodnôt ozónu (O</a:t>
            </a:r>
            <a:r>
              <a:rPr lang="sk-SK" sz="1600" spc="-1" baseline="-25000" dirty="0">
                <a:solidFill>
                  <a:srgbClr val="000000"/>
                </a:solidFill>
                <a:latin typeface="Calibri"/>
              </a:rPr>
              <a:t>3</a:t>
            </a:r>
            <a:r>
              <a:rPr lang="sk-SK" sz="16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285840" indent="-285480" algn="just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sk-SK" sz="1600" b="0" strike="noStrike" spc="-1" dirty="0">
                <a:solidFill>
                  <a:srgbClr val="000000"/>
                </a:solidFill>
                <a:latin typeface="Calibri"/>
              </a:rPr>
              <a:t>ďalšie </a:t>
            </a:r>
            <a:r>
              <a:rPr lang="sk-SK" sz="1600" b="1" i="1" strike="noStrike" spc="-1" dirty="0">
                <a:solidFill>
                  <a:srgbClr val="000000"/>
                </a:solidFill>
                <a:latin typeface="Calibri"/>
              </a:rPr>
              <a:t>potenciálne miesta znečistenia ovzdušia </a:t>
            </a: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600" b="1" i="1" spc="-1" dirty="0">
                <a:solidFill>
                  <a:srgbClr val="000000"/>
                </a:solidFill>
                <a:latin typeface="Calibri"/>
              </a:rPr>
              <a:t>problematika zápachu</a:t>
            </a:r>
            <a:r>
              <a:rPr lang="sk-SK" sz="1750" b="0" strike="noStrike" spc="-1" dirty="0">
                <a:solidFill>
                  <a:srgbClr val="000000"/>
                </a:solidFill>
                <a:latin typeface="Calibri"/>
              </a:rPr>
              <a:t>			</a:t>
            </a:r>
            <a:endParaRPr lang="en-US" sz="1750" b="0" strike="noStrike" spc="-1" dirty="0">
              <a:latin typeface="Arial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1004199" y="586880"/>
            <a:ext cx="10058040" cy="1305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200" b="1" spc="-1" dirty="0">
                <a:solidFill>
                  <a:srgbClr val="000000"/>
                </a:solidFill>
                <a:latin typeface="Calibri"/>
              </a:rPr>
              <a:t>Zhodnotenie situácie (2020 - 2021)</a:t>
            </a:r>
            <a:br>
              <a:rPr dirty="0"/>
            </a:b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59700"/>
              </p:ext>
            </p:extLst>
          </p:nvPr>
        </p:nvGraphicFramePr>
        <p:xfrm>
          <a:off x="2413608" y="3876861"/>
          <a:ext cx="6096001" cy="2484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2195017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461187111"/>
                    </a:ext>
                  </a:extLst>
                </a:gridCol>
                <a:gridCol w="1303506">
                  <a:extLst>
                    <a:ext uri="{9D8B030D-6E8A-4147-A177-3AD203B41FA5}">
                      <a16:colId xmlns:a16="http://schemas.microsoft.com/office/drawing/2014/main" val="3843368211"/>
                    </a:ext>
                  </a:extLst>
                </a:gridCol>
                <a:gridCol w="1338095">
                  <a:extLst>
                    <a:ext uri="{9D8B030D-6E8A-4147-A177-3AD203B41FA5}">
                      <a16:colId xmlns:a16="http://schemas.microsoft.com/office/drawing/2014/main" val="2456448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umiestnenie stanice 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1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Bratislava,</a:t>
                      </a:r>
                      <a:r>
                        <a:rPr lang="sk-SK" sz="12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Kamenné nám.</a:t>
                      </a:r>
                      <a:endParaRPr lang="sk-SK" sz="12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76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Bratislava, Trnavské mýto.</a:t>
                      </a:r>
                    </a:p>
                    <a:p>
                      <a:pPr marL="0" algn="l" defTabSz="914400" rtl="0" eaLnBrk="1" latinLnBrk="0" hangingPunct="1"/>
                      <a:endParaRPr lang="sk-SK" sz="12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9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Bratislava, Jeséniova ul.</a:t>
                      </a:r>
                    </a:p>
                    <a:p>
                      <a:pPr marL="0" algn="l" defTabSz="914400" rtl="0" eaLnBrk="1" latinLnBrk="0" hangingPunct="1"/>
                      <a:endParaRPr lang="sk-SK" sz="12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57168"/>
                  </a:ext>
                </a:extLst>
              </a:tr>
              <a:tr h="343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Bratislava, Mamateyova ul.</a:t>
                      </a:r>
                    </a:p>
                    <a:p>
                      <a:pPr marL="0" algn="l" defTabSz="914400" rtl="0" eaLnBrk="1" latinLnBrk="0" hangingPunct="1"/>
                      <a:endParaRPr lang="sk-SK" sz="12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7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Malacky,</a:t>
                      </a:r>
                      <a:r>
                        <a:rPr lang="sk-SK" sz="12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Mierové nám.</a:t>
                      </a:r>
                      <a:endParaRPr lang="sk-SK" sz="12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402582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358070" y="3538433"/>
            <a:ext cx="4498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Tabuľka</a:t>
            </a:r>
            <a:r>
              <a:rPr lang="sk-SK" sz="1400" dirty="0">
                <a:latin typeface="Calibri" panose="020F0502020204030204" pitchFamily="34" charset="0"/>
                <a:cs typeface="Calibri" panose="020F0502020204030204" pitchFamily="34" charset="0"/>
              </a:rPr>
              <a:t>: prehľad smogových situácií za obdobie 2018-2020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83" y="4281972"/>
            <a:ext cx="272552" cy="31426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00" y="4696608"/>
            <a:ext cx="272552" cy="31426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06" y="5126921"/>
            <a:ext cx="284599" cy="32816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31" y="5594510"/>
            <a:ext cx="272552" cy="32121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82" y="6026921"/>
            <a:ext cx="272552" cy="31426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95" y="6026922"/>
            <a:ext cx="272552" cy="31426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10" y="5126921"/>
            <a:ext cx="282102" cy="32816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4" y="5587565"/>
            <a:ext cx="282102" cy="32816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87" y="4222762"/>
            <a:ext cx="518154" cy="597463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718" y="5111123"/>
            <a:ext cx="508248" cy="591227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9588691" y="4181667"/>
            <a:ext cx="160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smogová situácia</a:t>
            </a:r>
          </a:p>
          <a:p>
            <a:pPr algn="ctr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(PM</a:t>
            </a:r>
            <a:r>
              <a:rPr lang="sk-SK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9598216" y="5062401"/>
            <a:ext cx="160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smogová situácia</a:t>
            </a:r>
          </a:p>
          <a:p>
            <a:pPr algn="ctr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(O</a:t>
            </a:r>
            <a:r>
              <a:rPr lang="sk-SK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7" name="Slnko 6"/>
          <p:cNvSpPr/>
          <p:nvPr/>
        </p:nvSpPr>
        <p:spPr>
          <a:xfrm>
            <a:off x="7715250" y="4327069"/>
            <a:ext cx="209550" cy="224074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Slnko 21"/>
          <p:cNvSpPr/>
          <p:nvPr/>
        </p:nvSpPr>
        <p:spPr>
          <a:xfrm>
            <a:off x="7715250" y="4736644"/>
            <a:ext cx="209550" cy="224074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Slnko 23"/>
          <p:cNvSpPr/>
          <p:nvPr/>
        </p:nvSpPr>
        <p:spPr>
          <a:xfrm>
            <a:off x="7715250" y="5193844"/>
            <a:ext cx="209550" cy="224074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Slnko 24"/>
          <p:cNvSpPr/>
          <p:nvPr/>
        </p:nvSpPr>
        <p:spPr>
          <a:xfrm>
            <a:off x="7715250" y="5651044"/>
            <a:ext cx="209550" cy="224074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6" name="Slnko 25"/>
          <p:cNvSpPr/>
          <p:nvPr/>
        </p:nvSpPr>
        <p:spPr>
          <a:xfrm>
            <a:off x="7715250" y="6060619"/>
            <a:ext cx="209550" cy="224074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7" name="Slnko 26"/>
          <p:cNvSpPr/>
          <p:nvPr/>
        </p:nvSpPr>
        <p:spPr>
          <a:xfrm>
            <a:off x="9062292" y="5875117"/>
            <a:ext cx="386508" cy="409575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Zaoblený obdĺžnik 20"/>
          <p:cNvSpPr/>
          <p:nvPr/>
        </p:nvSpPr>
        <p:spPr>
          <a:xfrm>
            <a:off x="9034614" y="5849469"/>
            <a:ext cx="441864" cy="4608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2390867" y="6371451"/>
            <a:ext cx="443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>
                <a:latin typeface="Calibri" panose="020F0502020204030204" pitchFamily="34" charset="0"/>
              </a:rPr>
              <a:t>Zdroj: Správa o kvalite ovzdušia v Slovenskej republike, 2020 (SHMÚ)</a:t>
            </a:r>
          </a:p>
        </p:txBody>
      </p:sp>
      <p:sp>
        <p:nvSpPr>
          <p:cNvPr id="28" name="Slnko 27"/>
          <p:cNvSpPr/>
          <p:nvPr/>
        </p:nvSpPr>
        <p:spPr>
          <a:xfrm>
            <a:off x="9062292" y="5884643"/>
            <a:ext cx="386508" cy="391558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1" name="BlokTextu 30"/>
          <p:cNvSpPr txBox="1"/>
          <p:nvPr/>
        </p:nvSpPr>
        <p:spPr>
          <a:xfrm>
            <a:off x="9596965" y="5882531"/>
            <a:ext cx="1398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bez vyhlásenia</a:t>
            </a:r>
          </a:p>
        </p:txBody>
      </p:sp>
    </p:spTree>
    <p:extLst>
      <p:ext uri="{BB962C8B-B14F-4D97-AF65-F5344CB8AC3E}">
        <p14:creationId xmlns:p14="http://schemas.microsoft.com/office/powerpoint/2010/main" val="240120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291CE"/>
      </a:accent1>
      <a:accent2>
        <a:srgbClr val="E89266"/>
      </a:accent2>
      <a:accent3>
        <a:srgbClr val="5BBEBB"/>
      </a:accent3>
      <a:accent4>
        <a:srgbClr val="FFC000"/>
      </a:accent4>
      <a:accent5>
        <a:srgbClr val="006AB4"/>
      </a:accent5>
      <a:accent6>
        <a:srgbClr val="00A19A"/>
      </a:accent6>
      <a:hlink>
        <a:srgbClr val="EA5A14"/>
      </a:hlink>
      <a:folHlink>
        <a:srgbClr val="5291C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291CE"/>
      </a:accent1>
      <a:accent2>
        <a:srgbClr val="E89266"/>
      </a:accent2>
      <a:accent3>
        <a:srgbClr val="5BBEBB"/>
      </a:accent3>
      <a:accent4>
        <a:srgbClr val="FFC000"/>
      </a:accent4>
      <a:accent5>
        <a:srgbClr val="006AB4"/>
      </a:accent5>
      <a:accent6>
        <a:srgbClr val="00A19A"/>
      </a:accent6>
      <a:hlink>
        <a:srgbClr val="EA5A14"/>
      </a:hlink>
      <a:folHlink>
        <a:srgbClr val="5291C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PopulAir - sablona PPT (00000002)</Template>
  <TotalTime>1506</TotalTime>
  <Words>879</Words>
  <Application>Microsoft Office PowerPoint</Application>
  <PresentationFormat>Širokouhlá</PresentationFormat>
  <Paragraphs>107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projekt LIFE – Zlepšenie kvality ovzdušia</dc:title>
  <dc:creator>Cseh Tereza</dc:creator>
  <cp:lastModifiedBy>Slávka Štroffeková</cp:lastModifiedBy>
  <cp:revision>175</cp:revision>
  <cp:lastPrinted>2022-01-26T00:59:46Z</cp:lastPrinted>
  <dcterms:created xsi:type="dcterms:W3CDTF">2020-03-05T14:38:25Z</dcterms:created>
  <dcterms:modified xsi:type="dcterms:W3CDTF">2022-01-27T13:48:34Z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Širokouhlá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