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1"/>
  </p:notesMasterIdLst>
  <p:sldIdLst>
    <p:sldId id="300" r:id="rId2"/>
    <p:sldId id="312" r:id="rId3"/>
    <p:sldId id="307" r:id="rId4"/>
    <p:sldId id="308" r:id="rId5"/>
    <p:sldId id="309" r:id="rId6"/>
    <p:sldId id="311" r:id="rId7"/>
    <p:sldId id="301" r:id="rId8"/>
    <p:sldId id="302" r:id="rId9"/>
    <p:sldId id="303" r:id="rId10"/>
    <p:sldId id="304" r:id="rId11"/>
    <p:sldId id="305" r:id="rId12"/>
    <p:sldId id="306" r:id="rId13"/>
    <p:sldId id="310" r:id="rId14"/>
    <p:sldId id="278" r:id="rId15"/>
    <p:sldId id="279" r:id="rId16"/>
    <p:sldId id="280" r:id="rId17"/>
    <p:sldId id="282" r:id="rId18"/>
    <p:sldId id="281" r:id="rId19"/>
    <p:sldId id="26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92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F8252-87A1-49CB-92A3-F11B898DCA73}" type="datetimeFigureOut">
              <a:rPr lang="sk-SK" smtClean="0"/>
              <a:t>26. 1. 2022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1269A-61E9-45B0-AFD1-87A94A81EE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90964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CCD4-A5E0-4114-87F7-2388EF6BBABF}" type="datetime1">
              <a:rPr lang="sk-SK" smtClean="0"/>
              <a:t>26. 1. 2022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Názov prezentácie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6157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90337"/>
            <a:ext cx="10515600" cy="800351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A166-B615-425B-A40D-2ADC06E8AD52}" type="datetime1">
              <a:rPr lang="sk-SK" smtClean="0"/>
              <a:t>26. 1. 2022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Názov prezentácie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t>‹#›</a:t>
            </a:fld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194" y="167892"/>
            <a:ext cx="1267161" cy="31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53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2547-204C-43EA-BFD7-AD821E090DF2}" type="datetime1">
              <a:rPr lang="sk-SK" smtClean="0"/>
              <a:t>26. 1. 2022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Názov prezentácie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063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78BD5-D62A-4C04-9D4B-D6D91BB36749}" type="datetime1">
              <a:rPr lang="sk-SK" smtClean="0"/>
              <a:t>26. 1. 2022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Názov prezentácie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t>‹#›</a:t>
            </a:fld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194" y="167892"/>
            <a:ext cx="1267161" cy="31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1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71B3-59EE-4051-9C2B-8CB5E066AF6A}" type="datetime1">
              <a:rPr lang="sk-SK" smtClean="0"/>
              <a:t>26. 1. 2022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Názov prezentácie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t>‹#›</a:t>
            </a:fld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194" y="167892"/>
            <a:ext cx="1267161" cy="31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1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3372-8C55-4C7C-888D-71518A558F61}" type="datetime1">
              <a:rPr lang="sk-SK" smtClean="0"/>
              <a:t>26. 1. 2022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Názov prezentácie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t>‹#›</a:t>
            </a:fld>
            <a:endParaRPr lang="sk-SK"/>
          </a:p>
        </p:txBody>
      </p:sp>
      <p:pic>
        <p:nvPicPr>
          <p:cNvPr id="8" name="Obrázo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194" y="167892"/>
            <a:ext cx="1267161" cy="31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93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30442"/>
            <a:ext cx="10515600" cy="760246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236ED-D8D7-4A58-8ECD-59156C037FC5}" type="datetime1">
              <a:rPr lang="sk-SK" smtClean="0"/>
              <a:t>26. 1. 2022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Názov prezentácie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t>‹#›</a:t>
            </a:fld>
            <a:endParaRPr lang="sk-SK"/>
          </a:p>
        </p:txBody>
      </p:sp>
      <p:pic>
        <p:nvPicPr>
          <p:cNvPr id="10" name="Obrázo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194" y="167892"/>
            <a:ext cx="1267161" cy="31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95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39D5-C645-4FC6-9983-51E0C3F50FDC}" type="datetime1">
              <a:rPr lang="sk-SK" smtClean="0"/>
              <a:t>26. 1. 2022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Názov prezentácie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t>‹#›</a:t>
            </a:fld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194" y="167892"/>
            <a:ext cx="1267161" cy="31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48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E0CA-37BE-4644-B3F1-841FC34E9BFF}" type="datetime1">
              <a:rPr lang="sk-SK" smtClean="0"/>
              <a:t>26. 1. 2022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Názov prezentácie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t>‹#›</a:t>
            </a:fld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194" y="167892"/>
            <a:ext cx="1267161" cy="31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33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8314-D419-4D66-8433-7626CD59A162}" type="datetime1">
              <a:rPr lang="sk-SK" smtClean="0"/>
              <a:t>26. 1. 2022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Názov prezentácie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t>‹#›</a:t>
            </a:fld>
            <a:endParaRPr lang="sk-SK"/>
          </a:p>
        </p:txBody>
      </p:sp>
      <p:pic>
        <p:nvPicPr>
          <p:cNvPr id="8" name="Obrázo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194" y="167892"/>
            <a:ext cx="1267161" cy="31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29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D768-2B5D-4A3D-8BE6-CFA9050FADDE}" type="datetime1">
              <a:rPr lang="sk-SK" smtClean="0"/>
              <a:t>26. 1. 2022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Názov prezentácie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t>‹#›</a:t>
            </a:fld>
            <a:endParaRPr lang="sk-SK"/>
          </a:p>
        </p:txBody>
      </p:sp>
      <p:pic>
        <p:nvPicPr>
          <p:cNvPr id="8" name="Obrázo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194" y="167892"/>
            <a:ext cx="1267161" cy="31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9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98358"/>
            <a:ext cx="10515600" cy="792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A70B1-8507-42EF-8A0A-E53DAC678E30}" type="datetime1">
              <a:rPr lang="sk-SK" smtClean="0"/>
              <a:t>26. 1. 2022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/>
              <a:t>Názov prezentácie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8D71C-A7E4-4809-8626-0727FBF62C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524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bratislavskykraj.sk/wp-content/uploads/2020/12/logo-bk-2020-farebne.pdf#page=1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45EB15A-2786-4161-9967-4704599653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427" y="3266604"/>
            <a:ext cx="11321143" cy="2001622"/>
          </a:xfrm>
        </p:spPr>
        <p:txBody>
          <a:bodyPr>
            <a:noAutofit/>
          </a:bodyPr>
          <a:lstStyle/>
          <a:p>
            <a:r>
              <a:rPr lang="sk-SK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32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VYUŽITIE NÁSTROJOV SAMOSPRÁVNYCH ORGÁNOV </a:t>
            </a:r>
            <a:br>
              <a:rPr lang="sk-SK" sz="32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32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ZLEPŠENIE KVALITY OVZDUŠIA</a:t>
            </a:r>
            <a:br>
              <a:rPr lang="sk-SK" sz="32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8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8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800" b="1" cap="al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Workshop o kvalite ovzdušia pre zástupcov samosprávnych </a:t>
            </a:r>
            <a:r>
              <a:rPr lang="sk-SK" sz="1800" b="1" cap="al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orgánov</a:t>
            </a:r>
            <a:br>
              <a:rPr lang="sk-SK" sz="1800" b="1" cap="al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800" b="1" cap="al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Bratislavského</a:t>
            </a:r>
            <a:r>
              <a:rPr lang="sk-SK" sz="1800" b="1" cap="al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Trnavského a trenčianskeho kraja</a:t>
            </a:r>
            <a:r>
              <a:rPr lang="sk-SK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k-SK" sz="2000" b="1" dirty="0"/>
          </a:p>
        </p:txBody>
      </p:sp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EFE3FCB9-8B6C-4F9C-B985-A1223C5EC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k-SK" dirty="0">
                <a:solidFill>
                  <a:schemeClr val="tx1"/>
                </a:solidFill>
                <a:ea typeface="Roboto" panose="02000000000000000000" pitchFamily="2" charset="0"/>
              </a:rPr>
              <a:t>26.01.2022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BCA50EDA-DBD9-4509-A30F-227487D99B01}"/>
              </a:ext>
            </a:extLst>
          </p:cNvPr>
          <p:cNvSpPr txBox="1"/>
          <p:nvPr/>
        </p:nvSpPr>
        <p:spPr>
          <a:xfrm>
            <a:off x="640080" y="5402243"/>
            <a:ext cx="109118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k-SK" sz="1400" b="1" cap="all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											</a:t>
            </a:r>
            <a:endParaRPr lang="sk-SK" sz="1400" i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k-SK" sz="1400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Projekt </a:t>
            </a:r>
            <a:r>
              <a:rPr lang="sk-SK" sz="14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LIFE IP - Zlepšenie kvality ovzdušia (LIFE18 IPE/SK/000010) podporila Európska únia v rámci programu LIFE</a:t>
            </a:r>
            <a:r>
              <a:rPr lang="sk-SK" sz="14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k-SK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2398C33-3BC7-4EDE-86AD-C2C9B0A45D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9" r="-2757"/>
          <a:stretch/>
        </p:blipFill>
        <p:spPr bwMode="auto">
          <a:xfrm>
            <a:off x="8247125" y="144780"/>
            <a:ext cx="2201576" cy="68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933" y="1492238"/>
            <a:ext cx="2113974" cy="59334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810" y="1492238"/>
            <a:ext cx="2608264" cy="686929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1428046"/>
            <a:ext cx="2082800" cy="78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2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CE147D-1009-4F14-A421-918DF102A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320"/>
            <a:ext cx="10515600" cy="1104900"/>
          </a:xfrm>
        </p:spPr>
        <p:txBody>
          <a:bodyPr/>
          <a:lstStyle/>
          <a:p>
            <a:r>
              <a:rPr lang="sk-SK" sz="2800" b="1" dirty="0" smtClean="0">
                <a:solidFill>
                  <a:srgbClr val="0070C0"/>
                </a:solidFill>
                <a:latin typeface="+mn-lt"/>
              </a:rPr>
              <a:t>Plán </a:t>
            </a:r>
            <a:r>
              <a:rPr lang="sk-SK" sz="2800" b="1" dirty="0">
                <a:solidFill>
                  <a:srgbClr val="0070C0"/>
                </a:solidFill>
                <a:latin typeface="+mn-lt"/>
              </a:rPr>
              <a:t>udržateľnej mobility TTSK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B5E72E6-9A8A-4C76-A5EC-C4FD2FEAC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014" y="1325759"/>
            <a:ext cx="10381742" cy="487085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6400" b="1" u="sng" dirty="0" smtClean="0"/>
              <a:t>Plán </a:t>
            </a:r>
            <a:r>
              <a:rPr lang="sk-SK" sz="6400" b="1" u="sng" dirty="0"/>
              <a:t>mobility </a:t>
            </a:r>
            <a:r>
              <a:rPr lang="sk-SK" sz="6400" dirty="0"/>
              <a:t>- strednodobý strategický plán, na uspokojenie potrieb mobility ľudí a podnikov v TTSK v mestách a ich </a:t>
            </a:r>
            <a:r>
              <a:rPr lang="sk-SK" sz="6400" dirty="0" smtClean="0"/>
              <a:t>okolí. Kladie </a:t>
            </a:r>
            <a:r>
              <a:rPr lang="sk-SK" sz="6400" dirty="0"/>
              <a:t>dôraz na kvalitu života, </a:t>
            </a:r>
            <a:r>
              <a:rPr lang="sk-SK" sz="6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Verdana" panose="020B0604030504040204" pitchFamily="34" charset="0"/>
              </a:rPr>
              <a:t>verejný priestor a opatrenia na podporu verejnej dopravy, chôdze</a:t>
            </a:r>
            <a:r>
              <a:rPr lang="sk-SK" sz="6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6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Verdana" panose="020B0604030504040204" pitchFamily="34" charset="0"/>
              </a:rPr>
              <a:t>a jazdy na bicykli</a:t>
            </a:r>
            <a:r>
              <a:rPr lang="sk-SK" sz="64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Verdana" panose="020B060403050404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k-SK" sz="64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64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Vízia TTSK: SMART mobilita – moderný región. </a:t>
            </a:r>
            <a:r>
              <a:rPr lang="sk-SK" sz="64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Oblasti zmeny:</a:t>
            </a:r>
          </a:p>
          <a:p>
            <a:pPr marL="12060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6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sk-SK" sz="6400" dirty="0" smtClean="0">
                <a:solidFill>
                  <a:srgbClr val="000000"/>
                </a:solidFill>
                <a:ea typeface="Calibri" panose="020F0502020204030204" pitchFamily="34" charset="0"/>
                <a:cs typeface="Verdana" panose="020B0604030504040204" pitchFamily="34" charset="0"/>
              </a:rPr>
              <a:t>Zlepšenie </a:t>
            </a:r>
            <a:r>
              <a:rPr lang="sk-SK" sz="6400" dirty="0">
                <a:solidFill>
                  <a:srgbClr val="000000"/>
                </a:solidFill>
                <a:ea typeface="Calibri" panose="020F0502020204030204" pitchFamily="34" charset="0"/>
                <a:cs typeface="Verdana" panose="020B0604030504040204" pitchFamily="34" charset="0"/>
              </a:rPr>
              <a:t>dopravnej infraštruktúry, mobility a dostupnosti </a:t>
            </a:r>
            <a:r>
              <a:rPr lang="sk-SK" sz="6400" dirty="0" smtClean="0">
                <a:solidFill>
                  <a:srgbClr val="000000"/>
                </a:solidFill>
                <a:ea typeface="Calibri" panose="020F0502020204030204" pitchFamily="34" charset="0"/>
                <a:cs typeface="Verdana" panose="020B0604030504040204" pitchFamily="34" charset="0"/>
              </a:rPr>
              <a:t>kraja</a:t>
            </a:r>
          </a:p>
          <a:p>
            <a:pPr marL="12060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64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Verdana" panose="020B0604030504040204" pitchFamily="34" charset="0"/>
              </a:rPr>
              <a:t>2</a:t>
            </a:r>
            <a:r>
              <a:rPr lang="sk-SK" sz="6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Verdana" panose="020B0604030504040204" pitchFamily="34" charset="0"/>
              </a:rPr>
              <a:t>. Zvýšenie efektivity dopravných systémov a ich optimalizácia</a:t>
            </a:r>
            <a:endParaRPr lang="sk-SK" sz="6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60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6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Verdana" panose="020B0604030504040204" pitchFamily="34" charset="0"/>
              </a:rPr>
              <a:t>3. Zvýšenie bezpečnosti a kvality života – zníženie dopadu dopravy </a:t>
            </a:r>
            <a:endParaRPr lang="sk-SK" sz="6400" dirty="0" smtClean="0">
              <a:solidFill>
                <a:srgbClr val="000000"/>
              </a:solidFill>
              <a:effectLst/>
              <a:ea typeface="Calibri" panose="020F0502020204030204" pitchFamily="34" charset="0"/>
              <a:cs typeface="Verdana" panose="020B0604030504040204" pitchFamily="34" charset="0"/>
            </a:endParaRPr>
          </a:p>
          <a:p>
            <a:pPr marL="12060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64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Verdana" panose="020B0604030504040204" pitchFamily="34" charset="0"/>
              </a:rPr>
              <a:t>na </a:t>
            </a:r>
            <a:r>
              <a:rPr lang="sk-SK" sz="6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Verdana" panose="020B0604030504040204" pitchFamily="34" charset="0"/>
              </a:rPr>
              <a:t>životné prostredie</a:t>
            </a:r>
            <a:endParaRPr lang="sk-SK" sz="6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60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6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Verdana" panose="020B0604030504040204" pitchFamily="34" charset="0"/>
              </a:rPr>
              <a:t>4. Zvýšenie informovanosti verejnosti v oblasti využívania inovovanej </a:t>
            </a:r>
            <a:endParaRPr lang="sk-SK" sz="6400" dirty="0" smtClean="0">
              <a:solidFill>
                <a:srgbClr val="000000"/>
              </a:solidFill>
              <a:effectLst/>
              <a:ea typeface="Calibri" panose="020F0502020204030204" pitchFamily="34" charset="0"/>
              <a:cs typeface="Verdana" panose="020B0604030504040204" pitchFamily="34" charset="0"/>
            </a:endParaRPr>
          </a:p>
          <a:p>
            <a:pPr marL="12060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64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Verdana" panose="020B0604030504040204" pitchFamily="34" charset="0"/>
              </a:rPr>
              <a:t>dopravnej</a:t>
            </a:r>
            <a:r>
              <a:rPr lang="sk-SK" sz="6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64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Verdana" panose="020B0604030504040204" pitchFamily="34" charset="0"/>
              </a:rPr>
              <a:t>infraštruktúry</a:t>
            </a:r>
          </a:p>
          <a:p>
            <a:pPr marL="12060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k-SK" sz="64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60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64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Ďalšie vízie, ktoré sú krátkodobejšie:</a:t>
            </a:r>
            <a:endParaRPr lang="sk-SK" sz="6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60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64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Verdana" panose="020B0604030504040204" pitchFamily="34" charset="0"/>
              </a:rPr>
              <a:t>1</a:t>
            </a:r>
            <a:r>
              <a:rPr lang="sk-SK" sz="6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Verdana" panose="020B0604030504040204" pitchFamily="34" charset="0"/>
              </a:rPr>
              <a:t>. Zlepšenie ponuky a atraktivity verejnej osobnej dopravy</a:t>
            </a:r>
            <a:endParaRPr lang="sk-SK" sz="6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60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6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Verdana" panose="020B0604030504040204" pitchFamily="34" charset="0"/>
              </a:rPr>
              <a:t>2. Zvýšenie kvality verejnej osobnej dopravy a súvisiacej infraštruktúry (dopravných</a:t>
            </a:r>
            <a:r>
              <a:rPr lang="sk-SK" sz="6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6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Verdana" panose="020B0604030504040204" pitchFamily="34" charset="0"/>
              </a:rPr>
              <a:t>prostriedkov, zastávok, prestupných miest a prvkov pre informovanosť cestujúcich, </a:t>
            </a:r>
            <a:r>
              <a:rPr lang="sk-SK" sz="6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Verdana" panose="020B0604030504040204" pitchFamily="34" charset="0"/>
              </a:rPr>
              <a:t>tarifnovybavovacích</a:t>
            </a:r>
            <a:r>
              <a:rPr lang="sk-SK" sz="6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Verdana" panose="020B0604030504040204" pitchFamily="34" charset="0"/>
              </a:rPr>
              <a:t> systémov, pravidelná údržba vozidiel)</a:t>
            </a:r>
            <a:endParaRPr lang="sk-SK" sz="6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60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6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Verdana" panose="020B0604030504040204" pitchFamily="34" charset="0"/>
              </a:rPr>
              <a:t>3. Optimálne využitie vozidiel VOD a zdrojov vynakladaných na verejnú osobnú dopravu</a:t>
            </a:r>
            <a:endParaRPr lang="sk-SK" sz="6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60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6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Verdana" panose="020B0604030504040204" pitchFamily="34" charset="0"/>
              </a:rPr>
              <a:t>4. Zvýšenie počtu obyvateľov využívajúcich verejnú osobnú dopravu na úkor individuálneho</a:t>
            </a:r>
            <a:r>
              <a:rPr lang="sk-SK" sz="6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6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Verdana" panose="020B0604030504040204" pitchFamily="34" charset="0"/>
              </a:rPr>
              <a:t>automobilizmu</a:t>
            </a:r>
            <a:endParaRPr lang="sk-SK" sz="6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60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6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Verdana" panose="020B0604030504040204" pitchFamily="34" charset="0"/>
              </a:rPr>
              <a:t>5. Rozvoj infraštruktúry, ktorá zníži potrebu využívania osobných automobilov (chodníky,</a:t>
            </a:r>
            <a:r>
              <a:rPr lang="sk-SK" sz="6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6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Verdana" panose="020B0604030504040204" pitchFamily="34" charset="0"/>
              </a:rPr>
              <a:t>cyklotrasy, záchytné parkoviská a pod.)</a:t>
            </a:r>
            <a:endParaRPr lang="sk-SK" sz="6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dirty="0"/>
          </a:p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B5F5609-AEDD-40D2-BFDE-16C679C74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t>10</a:t>
            </a:fld>
            <a:endParaRPr lang="sk-SK"/>
          </a:p>
        </p:txBody>
      </p:sp>
      <p:pic>
        <p:nvPicPr>
          <p:cNvPr id="2050" name="Picture 2" descr="PLÁN UDRŽATEĽNEJ MOBILITY">
            <a:extLst>
              <a:ext uri="{FF2B5EF4-FFF2-40B4-BE49-F238E27FC236}">
                <a16:creationId xmlns:a16="http://schemas.microsoft.com/office/drawing/2014/main" id="{96309949-6644-447D-9D8F-BAFCE9426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968" y="2030064"/>
            <a:ext cx="4360828" cy="2180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1081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9159B0-E86E-454A-98B7-5DE22D201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052" y="898358"/>
            <a:ext cx="11146622" cy="526582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>
                <a:solidFill>
                  <a:srgbClr val="0070C0"/>
                </a:solidFill>
                <a:latin typeface="+mn-lt"/>
              </a:rPr>
              <a:t>Realizácia projektov v TTSK v roku 2021</a:t>
            </a:r>
          </a:p>
        </p:txBody>
      </p:sp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F066A597-3A70-413B-930E-5529819120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039" y="2364059"/>
            <a:ext cx="4073635" cy="2717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096C786-233E-497F-9053-B1097FA5C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t>11</a:t>
            </a:fld>
            <a:endParaRPr lang="sk-SK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10E22A38-BFA5-4DB4-BF7F-D420563EC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52" y="4341750"/>
            <a:ext cx="3648010" cy="2045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8A6B9861-2FA5-4928-ADF0-2015BAB5A3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52" y="1719324"/>
            <a:ext cx="3648010" cy="2433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45BD4F8F-9C84-4A3D-B9B9-719C684024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344" y="1719324"/>
            <a:ext cx="3112070" cy="4668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1481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24BD43-F235-41F8-BB1D-746E8604C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6248"/>
            <a:ext cx="10515600" cy="792330"/>
          </a:xfrm>
        </p:spPr>
        <p:txBody>
          <a:bodyPr>
            <a:normAutofit/>
          </a:bodyPr>
          <a:lstStyle/>
          <a:p>
            <a:r>
              <a:rPr lang="sk-SK" sz="2800" b="1" dirty="0">
                <a:solidFill>
                  <a:srgbClr val="0070C0"/>
                </a:solidFill>
                <a:latin typeface="+mn-lt"/>
              </a:rPr>
              <a:t>Nízkouhlíková stratégia TTSK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99F9724-1FB8-4BBC-9A37-B9976CB47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563"/>
            <a:ext cx="10515600" cy="1649095"/>
          </a:xfrm>
        </p:spPr>
        <p:txBody>
          <a:bodyPr>
            <a:normAutofit/>
          </a:bodyPr>
          <a:lstStyle/>
          <a:p>
            <a:pPr algn="just"/>
            <a:r>
              <a:rPr lang="sk-SK" sz="1900" b="1" dirty="0" err="1" smtClean="0"/>
              <a:t>Nízkouhlíková</a:t>
            </a:r>
            <a:r>
              <a:rPr lang="sk-SK" sz="1900" b="1" dirty="0" smtClean="0"/>
              <a:t> stratégia Trnavskej župy </a:t>
            </a:r>
            <a:r>
              <a:rPr lang="sk-SK" sz="1900" dirty="0" smtClean="0"/>
              <a:t>stanovuje vízie, smerovanie a ciele v oblasti znižovania emisií CO</a:t>
            </a:r>
            <a:r>
              <a:rPr lang="sk-SK" sz="1900" baseline="-25000" dirty="0" smtClean="0"/>
              <a:t>2</a:t>
            </a:r>
            <a:r>
              <a:rPr lang="sk-SK" sz="1900" dirty="0" smtClean="0"/>
              <a:t>, ale aj základných znečisťujúcich látok. Napomáha jednotlivým samosprávam pri zavádzaní procesov dekarbonizácie. </a:t>
            </a:r>
          </a:p>
          <a:p>
            <a:pPr algn="just"/>
            <a:r>
              <a:rPr lang="sk-SK" sz="1900" dirty="0" smtClean="0"/>
              <a:t>Realizácia navrhovaných opatrení </a:t>
            </a:r>
            <a:r>
              <a:rPr lang="sk-SK" sz="1900" dirty="0" err="1" smtClean="0"/>
              <a:t>Nízkouhlíkovej</a:t>
            </a:r>
            <a:r>
              <a:rPr lang="sk-SK" sz="1900" dirty="0" smtClean="0"/>
              <a:t> stratégie - zlepšenie kvality životného prostredia v kraji,  zvýšenie kvality života a zdravia obyvateľov. </a:t>
            </a:r>
          </a:p>
          <a:p>
            <a:pPr marL="0" indent="0" algn="just">
              <a:buNone/>
            </a:pPr>
            <a:endParaRPr lang="sk-SK" sz="1800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D6A1CC4-D0B8-4F7E-84A3-A55AC7AFE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t>12</a:t>
            </a:fld>
            <a:endParaRPr lang="sk-SK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D6AF542F-3385-4EAD-87D3-FDF890A7A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2914487"/>
            <a:ext cx="4991100" cy="3441863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838200" y="3248614"/>
            <a:ext cx="51271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sk-SK" sz="1900" dirty="0" smtClean="0"/>
              <a:t> </a:t>
            </a:r>
            <a:r>
              <a:rPr lang="sk-SK" sz="1900" b="1" dirty="0" smtClean="0"/>
              <a:t>SMART </a:t>
            </a:r>
            <a:r>
              <a:rPr lang="sk-SK" sz="1900" b="1" dirty="0"/>
              <a:t>CITY: </a:t>
            </a:r>
            <a:r>
              <a:rPr lang="sk-SK" sz="1900" dirty="0"/>
              <a:t> je inteligentné mesto, tak m</a:t>
            </a:r>
            <a:r>
              <a:rPr lang="sk-SK" sz="1900" dirty="0" smtClean="0"/>
              <a:t>odernizovanou </a:t>
            </a:r>
            <a:r>
              <a:rPr lang="sk-SK" sz="1900" dirty="0" err="1" smtClean="0"/>
              <a:t>urbánnou</a:t>
            </a:r>
            <a:r>
              <a:rPr lang="sk-SK" sz="1900" dirty="0" smtClean="0"/>
              <a:t> oblasťou</a:t>
            </a:r>
            <a:r>
              <a:rPr lang="sk-SK" sz="1900" dirty="0"/>
              <a:t>, kde všetko od dopravy až po energetiku môže </a:t>
            </a:r>
            <a:r>
              <a:rPr lang="sk-SK" sz="1900" dirty="0" smtClean="0"/>
              <a:t>byť pripojené </a:t>
            </a:r>
            <a:r>
              <a:rPr lang="sk-SK" sz="1900" dirty="0"/>
              <a:t>na digitálne technológie, ktoré umožňujú </a:t>
            </a:r>
            <a:r>
              <a:rPr lang="sk-SK" sz="1900" dirty="0" smtClean="0"/>
              <a:t>viacsmerný transfer </a:t>
            </a:r>
            <a:r>
              <a:rPr lang="sk-SK" sz="1900" dirty="0"/>
              <a:t>informácií medzi mestom, jeho obyvateľmi </a:t>
            </a:r>
            <a:r>
              <a:rPr lang="sk-SK" sz="1900" dirty="0" smtClean="0"/>
              <a:t>a návštevníkmi</a:t>
            </a:r>
            <a:r>
              <a:rPr lang="sk-SK" sz="1900" dirty="0"/>
              <a:t>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4969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>
            <a:extLst>
              <a:ext uri="{FF2B5EF4-FFF2-40B4-BE49-F238E27FC236}">
                <a16:creationId xmlns:a16="http://schemas.microsoft.com/office/drawing/2014/main" id="{BCA50EDA-DBD9-4509-A30F-227487D99B01}"/>
              </a:ext>
            </a:extLst>
          </p:cNvPr>
          <p:cNvSpPr txBox="1"/>
          <p:nvPr/>
        </p:nvSpPr>
        <p:spPr>
          <a:xfrm>
            <a:off x="0" y="5049687"/>
            <a:ext cx="121920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600" b="1" dirty="0" smtClean="0">
                <a:solidFill>
                  <a:srgbClr val="002060"/>
                </a:solidFill>
                <a:ea typeface="Roboto" panose="02000000000000000000" pitchFamily="2" charset="0"/>
              </a:rPr>
              <a:t>Ing</a:t>
            </a:r>
            <a:r>
              <a:rPr lang="sk-SK" sz="1600" b="1" dirty="0">
                <a:solidFill>
                  <a:srgbClr val="002060"/>
                </a:solidFill>
                <a:ea typeface="Roboto" panose="02000000000000000000" pitchFamily="2" charset="0"/>
              </a:rPr>
              <a:t>. </a:t>
            </a:r>
            <a:r>
              <a:rPr lang="sk-SK" sz="1600" b="1" dirty="0" smtClean="0">
                <a:solidFill>
                  <a:srgbClr val="002060"/>
                </a:solidFill>
                <a:ea typeface="Roboto" panose="02000000000000000000" pitchFamily="2" charset="0"/>
              </a:rPr>
              <a:t>Petra </a:t>
            </a:r>
            <a:r>
              <a:rPr lang="sk-SK" sz="1600" b="1" dirty="0" err="1" smtClean="0">
                <a:solidFill>
                  <a:srgbClr val="002060"/>
                </a:solidFill>
                <a:ea typeface="Roboto" panose="02000000000000000000" pitchFamily="2" charset="0"/>
              </a:rPr>
              <a:t>Baďurová</a:t>
            </a:r>
            <a:r>
              <a:rPr lang="sk-SK" sz="1600" b="1" dirty="0" smtClean="0">
                <a:solidFill>
                  <a:srgbClr val="002060"/>
                </a:solidFill>
                <a:ea typeface="Roboto" panose="02000000000000000000" pitchFamily="2" charset="0"/>
              </a:rPr>
              <a:t> </a:t>
            </a:r>
            <a:r>
              <a:rPr lang="sk-SK" sz="1600" b="1" dirty="0" err="1" smtClean="0">
                <a:solidFill>
                  <a:srgbClr val="002060"/>
                </a:solidFill>
                <a:ea typeface="Roboto" panose="02000000000000000000" pitchFamily="2" charset="0"/>
              </a:rPr>
              <a:t>Renčová</a:t>
            </a:r>
            <a:r>
              <a:rPr lang="sk-SK" sz="1600" b="1" dirty="0" smtClean="0">
                <a:solidFill>
                  <a:srgbClr val="002060"/>
                </a:solidFill>
                <a:ea typeface="Roboto" panose="02000000000000000000" pitchFamily="2" charset="0"/>
              </a:rPr>
              <a:t>  </a:t>
            </a:r>
            <a:r>
              <a:rPr lang="sk-SK" sz="1600" dirty="0">
                <a:solidFill>
                  <a:srgbClr val="002060"/>
                </a:solidFill>
                <a:ea typeface="Roboto" panose="02000000000000000000" pitchFamily="2" charset="0"/>
              </a:rPr>
              <a:t>(</a:t>
            </a:r>
            <a:r>
              <a:rPr lang="sk-SK" sz="1600" dirty="0" smtClean="0">
                <a:solidFill>
                  <a:srgbClr val="002060"/>
                </a:solidFill>
                <a:ea typeface="Roboto" panose="02000000000000000000" pitchFamily="2" charset="0"/>
              </a:rPr>
              <a:t>TSK</a:t>
            </a:r>
            <a:r>
              <a:rPr lang="sk-SK" sz="1600" dirty="0">
                <a:solidFill>
                  <a:srgbClr val="002060"/>
                </a:solidFill>
                <a:ea typeface="Roboto" panose="02000000000000000000" pitchFamily="2" charset="0"/>
              </a:rPr>
              <a:t>) </a:t>
            </a:r>
            <a:r>
              <a:rPr lang="sk-S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</a:rPr>
              <a:t>|</a:t>
            </a:r>
            <a:r>
              <a:rPr lang="sk-SK" sz="1600" b="1" dirty="0" smtClean="0">
                <a:solidFill>
                  <a:srgbClr val="002060"/>
                </a:solidFill>
                <a:ea typeface="Roboto" panose="02000000000000000000" pitchFamily="2" charset="0"/>
              </a:rPr>
              <a:t> Ing</a:t>
            </a:r>
            <a:r>
              <a:rPr lang="sk-SK" sz="1600" b="1" dirty="0">
                <a:solidFill>
                  <a:srgbClr val="002060"/>
                </a:solidFill>
                <a:ea typeface="Roboto" panose="02000000000000000000" pitchFamily="2" charset="0"/>
              </a:rPr>
              <a:t>. Katarína </a:t>
            </a:r>
            <a:r>
              <a:rPr lang="sk-SK" sz="1600" b="1" dirty="0" smtClean="0">
                <a:solidFill>
                  <a:srgbClr val="002060"/>
                </a:solidFill>
                <a:ea typeface="Roboto" panose="02000000000000000000" pitchFamily="2" charset="0"/>
              </a:rPr>
              <a:t>Mičáková</a:t>
            </a:r>
            <a:r>
              <a:rPr lang="sk-SK" sz="1600" b="1" dirty="0">
                <a:solidFill>
                  <a:srgbClr val="002060"/>
                </a:solidFill>
                <a:ea typeface="Roboto" panose="02000000000000000000" pitchFamily="2" charset="0"/>
              </a:rPr>
              <a:t> </a:t>
            </a:r>
            <a:r>
              <a:rPr lang="sk-SK" sz="1600" dirty="0" smtClean="0">
                <a:solidFill>
                  <a:srgbClr val="002060"/>
                </a:solidFill>
                <a:ea typeface="Roboto" panose="02000000000000000000" pitchFamily="2" charset="0"/>
              </a:rPr>
              <a:t>(MŽP </a:t>
            </a:r>
            <a:r>
              <a:rPr lang="sk-SK" sz="1600" dirty="0">
                <a:solidFill>
                  <a:srgbClr val="002060"/>
                </a:solidFill>
                <a:ea typeface="Roboto" panose="02000000000000000000" pitchFamily="2" charset="0"/>
              </a:rPr>
              <a:t>SR</a:t>
            </a:r>
            <a:r>
              <a:rPr lang="sk-SK" sz="1600" dirty="0" smtClean="0">
                <a:solidFill>
                  <a:srgbClr val="002060"/>
                </a:solidFill>
                <a:ea typeface="Roboto" panose="02000000000000000000" pitchFamily="2" charset="0"/>
              </a:rPr>
              <a:t>)</a:t>
            </a:r>
            <a:r>
              <a:rPr lang="sk-SK" sz="1600" dirty="0">
                <a:solidFill>
                  <a:srgbClr val="002060"/>
                </a:solidFill>
                <a:ea typeface="Roboto" panose="02000000000000000000" pitchFamily="2" charset="0"/>
              </a:rPr>
              <a:t> </a:t>
            </a:r>
            <a:r>
              <a:rPr lang="sk-SK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</a:rPr>
              <a:t>|</a:t>
            </a:r>
            <a:r>
              <a:rPr lang="sk-SK" sz="1600" b="1" dirty="0" smtClean="0">
                <a:solidFill>
                  <a:srgbClr val="002060"/>
                </a:solidFill>
                <a:ea typeface="Roboto" panose="02000000000000000000" pitchFamily="2" charset="0"/>
              </a:rPr>
              <a:t> 26.1.2022       </a:t>
            </a:r>
            <a:endParaRPr lang="sk-SK" sz="1600" b="1" dirty="0">
              <a:solidFill>
                <a:srgbClr val="002060"/>
              </a:solidFill>
              <a:ea typeface="Roboto" panose="02000000000000000000" pitchFamily="2" charset="0"/>
            </a:endParaRPr>
          </a:p>
          <a:p>
            <a:pPr algn="ctr"/>
            <a:r>
              <a:rPr lang="sk-SK" sz="1600" dirty="0">
                <a:solidFill>
                  <a:srgbClr val="0070C0"/>
                </a:solidFill>
                <a:ea typeface="Roboto" panose="02000000000000000000" pitchFamily="2" charset="0"/>
              </a:rPr>
              <a:t> </a:t>
            </a:r>
            <a:r>
              <a:rPr lang="sk-SK" b="1" dirty="0">
                <a:solidFill>
                  <a:srgbClr val="0070C0"/>
                </a:solidFill>
              </a:rPr>
              <a:t>Využitie nástrojov samosprávnych </a:t>
            </a:r>
            <a:r>
              <a:rPr lang="sk-SK" b="1" dirty="0" smtClean="0">
                <a:solidFill>
                  <a:srgbClr val="0070C0"/>
                </a:solidFill>
              </a:rPr>
              <a:t>orgánov na </a:t>
            </a:r>
            <a:r>
              <a:rPr lang="sk-SK" b="1" dirty="0">
                <a:solidFill>
                  <a:srgbClr val="0070C0"/>
                </a:solidFill>
              </a:rPr>
              <a:t>zlepšenie kvality ovzdušia</a:t>
            </a:r>
            <a:endParaRPr lang="sk-SK" dirty="0">
              <a:solidFill>
                <a:srgbClr val="0070C0"/>
              </a:solidFill>
              <a:ea typeface="Roboto" panose="02000000000000000000" pitchFamily="2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32" y="2503586"/>
            <a:ext cx="5649971" cy="1585814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2398C33-3BC7-4EDE-86AD-C2C9B0A45D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9" r="-2757"/>
          <a:stretch/>
        </p:blipFill>
        <p:spPr bwMode="auto">
          <a:xfrm>
            <a:off x="9084249" y="123432"/>
            <a:ext cx="1372084" cy="35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1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Strategické dokumenty / </a:t>
            </a:r>
            <a:r>
              <a:rPr lang="sk-SK" sz="3100" b="1" dirty="0">
                <a:latin typeface="+mn-lt"/>
              </a:rPr>
              <a:t>Trenčiansky kraj</a:t>
            </a:r>
            <a:r>
              <a:rPr lang="sk-SK" b="1" dirty="0">
                <a:latin typeface="+mn-lt"/>
              </a:rPr>
              <a:t/>
            </a:r>
            <a:br>
              <a:rPr lang="sk-SK" b="1" dirty="0">
                <a:latin typeface="+mn-lt"/>
              </a:rPr>
            </a:br>
            <a:endParaRPr lang="sk-SK" dirty="0">
              <a:latin typeface="+mn-lt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t>14</a:t>
            </a:fld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728129" y="2692390"/>
            <a:ext cx="9306988" cy="397930"/>
          </a:xfrm>
          <a:prstGeom prst="rect">
            <a:avLst/>
          </a:prstGeom>
          <a:solidFill>
            <a:schemeClr val="bg1">
              <a:lumMod val="6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199" y="1503879"/>
            <a:ext cx="9389533" cy="4351338"/>
          </a:xfrm>
        </p:spPr>
        <p:txBody>
          <a:bodyPr>
            <a:normAutofit fontScale="92500" lnSpcReduction="10000"/>
          </a:bodyPr>
          <a:lstStyle/>
          <a:p>
            <a:pPr marL="0" indent="0" defTabSz="288000">
              <a:buNone/>
            </a:pPr>
            <a:r>
              <a:rPr lang="sk-SK" sz="1800" dirty="0" smtClean="0"/>
              <a:t>-	stanovujú </a:t>
            </a:r>
            <a:r>
              <a:rPr lang="sk-SK" sz="1800" b="1" dirty="0"/>
              <a:t>víziu, </a:t>
            </a:r>
            <a:r>
              <a:rPr lang="sk-SK" sz="1800" b="1" dirty="0" smtClean="0"/>
              <a:t>priority a ciele rozvoja kraja</a:t>
            </a:r>
            <a:endParaRPr lang="sk-SK" sz="1800" dirty="0"/>
          </a:p>
          <a:p>
            <a:pPr marL="0" indent="0" defTabSz="288000">
              <a:buNone/>
            </a:pPr>
            <a:r>
              <a:rPr lang="sk-SK" sz="1800" dirty="0" smtClean="0"/>
              <a:t>-	obsahujú </a:t>
            </a:r>
            <a:r>
              <a:rPr lang="sk-SK" sz="1800" b="1" dirty="0"/>
              <a:t>východiskový rámec, súbor postupných a konkrétnych </a:t>
            </a:r>
            <a:r>
              <a:rPr lang="sk-SK" sz="1800" b="1" dirty="0" smtClean="0"/>
              <a:t>krokov, </a:t>
            </a:r>
          </a:p>
          <a:p>
            <a:pPr marL="0" indent="0" defTabSz="288000">
              <a:lnSpc>
                <a:spcPts val="1200"/>
              </a:lnSpc>
              <a:buNone/>
            </a:pPr>
            <a:r>
              <a:rPr lang="sk-SK" sz="1800" b="1" dirty="0"/>
              <a:t>	</a:t>
            </a:r>
            <a:r>
              <a:rPr lang="sk-SK" sz="1800" dirty="0" smtClean="0"/>
              <a:t>ktoré </a:t>
            </a:r>
            <a:r>
              <a:rPr lang="sk-SK" sz="1800" dirty="0"/>
              <a:t>povedú k naplneniu určených </a:t>
            </a:r>
            <a:r>
              <a:rPr lang="sk-SK" sz="1800" dirty="0" smtClean="0"/>
              <a:t>cieľov</a:t>
            </a:r>
          </a:p>
          <a:p>
            <a:pPr marL="0" indent="0" defTabSz="288000">
              <a:lnSpc>
                <a:spcPts val="1200"/>
              </a:lnSpc>
              <a:buNone/>
            </a:pPr>
            <a:endParaRPr lang="sk-SK" sz="1800" dirty="0"/>
          </a:p>
          <a:p>
            <a:pPr marL="0" indent="0">
              <a:buNone/>
            </a:pPr>
            <a:r>
              <a:rPr lang="sk-SK" sz="2400" b="1" dirty="0">
                <a:solidFill>
                  <a:schemeClr val="bg1"/>
                </a:solidFill>
              </a:rPr>
              <a:t>Dokumenty so </a:t>
            </a:r>
            <a:r>
              <a:rPr lang="sk-SK" sz="2400" b="1" dirty="0" smtClean="0">
                <a:solidFill>
                  <a:schemeClr val="bg1"/>
                </a:solidFill>
              </a:rPr>
              <a:t>strategickým / plánovacím / koncepčným charakterom:</a:t>
            </a:r>
            <a:endParaRPr lang="sk-SK" sz="2400" b="1" strike="sngStrike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1800" b="1" dirty="0" smtClean="0">
                <a:solidFill>
                  <a:schemeClr val="bg1">
                    <a:lumMod val="50000"/>
                  </a:schemeClr>
                </a:solidFill>
              </a:rPr>
              <a:t>1 / </a:t>
            </a:r>
            <a:r>
              <a:rPr lang="sk-SK" sz="1800" b="1" dirty="0" smtClean="0"/>
              <a:t>Program na zlepšenie kvality ovzdušia </a:t>
            </a:r>
            <a:r>
              <a:rPr lang="sk-SK" sz="1800" dirty="0" smtClean="0"/>
              <a:t>(PZKO)</a:t>
            </a:r>
            <a:endParaRPr lang="sk-SK" sz="1800" dirty="0"/>
          </a:p>
          <a:p>
            <a:pPr marL="0" indent="0">
              <a:buNone/>
            </a:pPr>
            <a:r>
              <a:rPr lang="sk-SK" sz="1800" b="1" dirty="0" smtClean="0">
                <a:solidFill>
                  <a:schemeClr val="bg1">
                    <a:lumMod val="50000"/>
                  </a:schemeClr>
                </a:solidFill>
              </a:rPr>
              <a:t>2 / </a:t>
            </a:r>
            <a:r>
              <a:rPr lang="sk-SK" sz="1800" b="1" dirty="0" smtClean="0"/>
              <a:t>Program </a:t>
            </a:r>
            <a:r>
              <a:rPr lang="sk-SK" sz="1800" b="1" dirty="0"/>
              <a:t>hospodárskeho a sociálneho rozvoja TSK </a:t>
            </a:r>
            <a:r>
              <a:rPr lang="sk-SK" sz="1800" dirty="0" smtClean="0"/>
              <a:t>do roku 2030 (Integrovaná územná stratégia IUS)</a:t>
            </a:r>
          </a:p>
          <a:p>
            <a:pPr marL="0" indent="0">
              <a:buNone/>
            </a:pPr>
            <a:r>
              <a:rPr lang="pl-PL" sz="1800" b="1" dirty="0" smtClean="0">
                <a:solidFill>
                  <a:schemeClr val="bg1">
                    <a:lumMod val="50000"/>
                  </a:schemeClr>
                </a:solidFill>
              </a:rPr>
              <a:t>3 / </a:t>
            </a:r>
            <a:r>
              <a:rPr lang="pl-PL" sz="1800" b="1" dirty="0" smtClean="0"/>
              <a:t>Akčný </a:t>
            </a:r>
            <a:r>
              <a:rPr lang="pl-PL" sz="1800" b="1" dirty="0"/>
              <a:t>plán transformácie uhoľného regiónu </a:t>
            </a:r>
            <a:r>
              <a:rPr lang="pl-PL" sz="1800" b="1" dirty="0" smtClean="0"/>
              <a:t>Horná Nitra</a:t>
            </a:r>
            <a:endParaRPr lang="pl-PL" sz="1800" b="1" dirty="0"/>
          </a:p>
          <a:p>
            <a:pPr marL="0" indent="0">
              <a:buNone/>
            </a:pPr>
            <a:r>
              <a:rPr lang="sk-SK" sz="1800" b="1" dirty="0" smtClean="0">
                <a:solidFill>
                  <a:schemeClr val="bg1">
                    <a:lumMod val="50000"/>
                  </a:schemeClr>
                </a:solidFill>
              </a:rPr>
              <a:t>4 / </a:t>
            </a:r>
            <a:r>
              <a:rPr lang="sk-SK" sz="1800" b="1" dirty="0" smtClean="0"/>
              <a:t>Plán </a:t>
            </a:r>
            <a:r>
              <a:rPr lang="sk-SK" sz="1800" b="1" dirty="0"/>
              <a:t>udržateľnej mobility TSK </a:t>
            </a:r>
            <a:r>
              <a:rPr lang="sk-SK" sz="1800" dirty="0"/>
              <a:t>(horizont do roku 2050)</a:t>
            </a:r>
          </a:p>
          <a:p>
            <a:pPr marL="0" indent="0">
              <a:buNone/>
            </a:pPr>
            <a:r>
              <a:rPr lang="pl-PL" sz="1800" b="1" dirty="0" smtClean="0">
                <a:solidFill>
                  <a:schemeClr val="bg1">
                    <a:lumMod val="50000"/>
                  </a:schemeClr>
                </a:solidFill>
              </a:rPr>
              <a:t>5 / </a:t>
            </a:r>
            <a:r>
              <a:rPr lang="pl-PL" sz="1800" b="1" dirty="0" smtClean="0"/>
              <a:t>Plán </a:t>
            </a:r>
            <a:r>
              <a:rPr lang="pl-PL" sz="1800" b="1" dirty="0"/>
              <a:t>dopravnej obslužnosti TSK </a:t>
            </a:r>
            <a:r>
              <a:rPr lang="pl-PL" sz="1800" dirty="0"/>
              <a:t>na obdobie rokov 2020 - 2025 s výhľadom do roku 2030</a:t>
            </a:r>
          </a:p>
          <a:p>
            <a:pPr marL="0" indent="0">
              <a:buNone/>
            </a:pPr>
            <a:r>
              <a:rPr lang="pl-PL" sz="1800" b="1" dirty="0" smtClean="0">
                <a:solidFill>
                  <a:schemeClr val="bg1">
                    <a:lumMod val="50000"/>
                  </a:schemeClr>
                </a:solidFill>
              </a:rPr>
              <a:t>6 / </a:t>
            </a:r>
            <a:r>
              <a:rPr lang="pl-PL" sz="1800" b="1" dirty="0" smtClean="0"/>
              <a:t>Cyklostratégia </a:t>
            </a:r>
            <a:r>
              <a:rPr lang="pl-PL" sz="1800" b="1" dirty="0"/>
              <a:t>TSK </a:t>
            </a:r>
            <a:r>
              <a:rPr lang="pl-PL" sz="1800" dirty="0"/>
              <a:t>na roky 2016 </a:t>
            </a:r>
            <a:r>
              <a:rPr lang="pl-PL" sz="1800" dirty="0" smtClean="0"/>
              <a:t>– 2030</a:t>
            </a:r>
          </a:p>
          <a:p>
            <a:pPr marL="0" indent="0">
              <a:buNone/>
            </a:pPr>
            <a:r>
              <a:rPr lang="pl-PL" sz="1800" b="1" dirty="0" smtClean="0">
                <a:solidFill>
                  <a:schemeClr val="bg1">
                    <a:lumMod val="50000"/>
                  </a:schemeClr>
                </a:solidFill>
              </a:rPr>
              <a:t>7 / </a:t>
            </a:r>
            <a:r>
              <a:rPr lang="pl-PL" sz="1800" b="1" dirty="0" smtClean="0"/>
              <a:t>Zelená župa</a:t>
            </a:r>
            <a:endParaRPr lang="pl-PL" sz="1800" b="1" dirty="0"/>
          </a:p>
          <a:p>
            <a:pPr marL="0" indent="0">
              <a:buNone/>
            </a:pPr>
            <a:r>
              <a:rPr lang="sk-SK" sz="1800" b="1" dirty="0" smtClean="0">
                <a:solidFill>
                  <a:schemeClr val="bg1">
                    <a:lumMod val="50000"/>
                  </a:schemeClr>
                </a:solidFill>
              </a:rPr>
              <a:t>8 / </a:t>
            </a:r>
            <a:r>
              <a:rPr lang="sk-SK" sz="1800" b="1" dirty="0" smtClean="0"/>
              <a:t>Krajská </a:t>
            </a:r>
            <a:r>
              <a:rPr lang="sk-SK" sz="1800" b="1" dirty="0"/>
              <a:t>koncepcia environmentálnej výchovy, vzdelávania a osvety </a:t>
            </a:r>
            <a:r>
              <a:rPr lang="sk-SK" sz="1800" dirty="0"/>
              <a:t>v TSK do roku </a:t>
            </a:r>
            <a:r>
              <a:rPr lang="sk-SK" sz="1800" dirty="0" smtClean="0"/>
              <a:t>2030</a:t>
            </a:r>
            <a:endParaRPr lang="sk-SK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612" y="655108"/>
            <a:ext cx="946150" cy="97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869" y="1551632"/>
            <a:ext cx="795285" cy="81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300" y="2370657"/>
            <a:ext cx="722841" cy="87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482" y="3209637"/>
            <a:ext cx="731838" cy="93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82" y="4026225"/>
            <a:ext cx="675217" cy="87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942" y="4884572"/>
            <a:ext cx="640820" cy="7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925" y="5707594"/>
            <a:ext cx="642408" cy="93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14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937847" y="3064931"/>
            <a:ext cx="10663438" cy="3132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Program hospodárskeho </a:t>
            </a:r>
            <a:r>
              <a:rPr lang="sk-SK" sz="3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rozvoja a </a:t>
            </a:r>
            <a:r>
              <a:rPr lang="sk-SK" sz="3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sociálneho rozvoja TSK </a:t>
            </a:r>
            <a:r>
              <a:rPr lang="sk-SK" sz="3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do roku 2030</a:t>
            </a:r>
            <a:br>
              <a:rPr lang="sk-SK" sz="3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sk-SK" sz="3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/ Integrovaná územná stratégia </a:t>
            </a:r>
            <a:endParaRPr lang="sk-SK" sz="30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715554"/>
            <a:ext cx="10515600" cy="169129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k-SK" sz="1400" dirty="0"/>
              <a:t>Spolu s Územným plánom veľkého územného </a:t>
            </a:r>
            <a:r>
              <a:rPr lang="sk-SK" sz="1400" dirty="0" smtClean="0"/>
              <a:t>celku </a:t>
            </a:r>
            <a:r>
              <a:rPr lang="sk-SK" sz="1400" b="1" dirty="0" smtClean="0"/>
              <a:t>základný strategický a rozvojový dokument kraja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1400" dirty="0" smtClean="0"/>
              <a:t>Proces </a:t>
            </a:r>
            <a:r>
              <a:rPr lang="sk-SK" sz="1400" dirty="0"/>
              <a:t>tvorby PHRSR TSK je </a:t>
            </a:r>
            <a:r>
              <a:rPr lang="sk-SK" sz="1400" b="1" dirty="0"/>
              <a:t>spojený s tvorbou </a:t>
            </a:r>
            <a:r>
              <a:rPr lang="sk-SK" sz="1400" b="1" dirty="0" smtClean="0"/>
              <a:t>IÚS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1400" dirty="0" smtClean="0"/>
              <a:t>- Vstupná správa </a:t>
            </a:r>
            <a:r>
              <a:rPr lang="sk-SK" sz="1400" dirty="0"/>
              <a:t>PHRSR TSK </a:t>
            </a:r>
            <a:r>
              <a:rPr lang="sk-SK" sz="1400" dirty="0" smtClean="0"/>
              <a:t>bola pripravovaná </a:t>
            </a:r>
            <a:r>
              <a:rPr lang="sk-SK" sz="1400" dirty="0"/>
              <a:t>v spolupráci s relevantnými partnermi </a:t>
            </a:r>
            <a:r>
              <a:rPr lang="sk-SK" sz="1400" dirty="0" smtClean="0"/>
              <a:t>v kraji, schválená </a:t>
            </a:r>
            <a:r>
              <a:rPr lang="sk-SK" sz="1400" dirty="0"/>
              <a:t>zastupiteľstvom </a:t>
            </a:r>
            <a:r>
              <a:rPr lang="sk-SK" sz="1400" dirty="0" smtClean="0"/>
              <a:t>TSK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1400" dirty="0" smtClean="0"/>
              <a:t>- Rada </a:t>
            </a:r>
            <a:r>
              <a:rPr lang="sk-SK" sz="1400" dirty="0"/>
              <a:t>Partnerstva </a:t>
            </a:r>
            <a:r>
              <a:rPr lang="sk-SK" sz="1400" dirty="0" smtClean="0"/>
              <a:t>IÚS </a:t>
            </a:r>
            <a:r>
              <a:rPr lang="sk-SK" sz="1400" dirty="0"/>
              <a:t>TSK </a:t>
            </a:r>
            <a:r>
              <a:rPr lang="sk-SK" sz="1400" dirty="0" smtClean="0"/>
              <a:t>schválila dokument </a:t>
            </a:r>
            <a:r>
              <a:rPr lang="sk-SK" sz="1400" dirty="0"/>
              <a:t>5.2.2021 a dokument bol následne predložený </a:t>
            </a:r>
            <a:r>
              <a:rPr lang="sk-SK" sz="1400" dirty="0" smtClean="0"/>
              <a:t>MIRRI</a:t>
            </a:r>
            <a:r>
              <a:rPr lang="sk-SK" sz="1400" dirty="0"/>
              <a:t>  </a:t>
            </a:r>
            <a:endParaRPr lang="sk-SK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sk-SK" sz="1400" dirty="0" smtClean="0"/>
              <a:t>-</a:t>
            </a:r>
            <a:r>
              <a:rPr lang="sk-SK" sz="1400" dirty="0"/>
              <a:t> </a:t>
            </a:r>
            <a:r>
              <a:rPr lang="sk-SK" sz="1400" dirty="0" smtClean="0"/>
              <a:t>v súčasnosti dokument čaká posudzovanie jeho vplyvu na </a:t>
            </a:r>
            <a:r>
              <a:rPr lang="sk-SK" sz="1400" dirty="0"/>
              <a:t>životné prostredie – </a:t>
            </a:r>
            <a:r>
              <a:rPr lang="sk-SK" sz="1400" dirty="0" smtClean="0"/>
              <a:t>SEA</a:t>
            </a:r>
            <a:endParaRPr lang="sk-SK" sz="1400" dirty="0"/>
          </a:p>
          <a:p>
            <a:pPr marL="0" indent="0">
              <a:spcBef>
                <a:spcPts val="0"/>
              </a:spcBef>
              <a:buNone/>
            </a:pPr>
            <a:r>
              <a:rPr lang="sk-SK" sz="1400" b="1" dirty="0" smtClean="0"/>
              <a:t>Zásobník </a:t>
            </a:r>
            <a:r>
              <a:rPr lang="sk-SK" sz="1400" b="1" dirty="0"/>
              <a:t>projektov </a:t>
            </a:r>
            <a:r>
              <a:rPr lang="sk-SK" sz="1400" dirty="0"/>
              <a:t>obsahuje potreby subjektov Trenčianskeho kraja a jeho SPR a území </a:t>
            </a:r>
            <a:r>
              <a:rPr lang="sk-SK" sz="1400" dirty="0" smtClean="0"/>
              <a:t>UMR</a:t>
            </a:r>
            <a:endParaRPr lang="sk-SK" sz="1400" dirty="0"/>
          </a:p>
          <a:p>
            <a:pPr marL="0" indent="0">
              <a:spcBef>
                <a:spcPts val="0"/>
              </a:spcBef>
              <a:buNone/>
            </a:pPr>
            <a:endParaRPr lang="sk-SK" sz="14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sk-SK" sz="1800" b="1" dirty="0" smtClean="0">
                <a:solidFill>
                  <a:schemeClr val="bg1"/>
                </a:solidFill>
              </a:rPr>
              <a:t>Priority, strategické </a:t>
            </a:r>
            <a:r>
              <a:rPr lang="sk-SK" sz="1800" b="1" dirty="0">
                <a:solidFill>
                  <a:schemeClr val="bg1"/>
                </a:solidFill>
              </a:rPr>
              <a:t>a špecifické ciele  PHRSR TSK:</a:t>
            </a:r>
          </a:p>
          <a:p>
            <a:pPr marL="0" indent="0">
              <a:spcBef>
                <a:spcPts val="0"/>
              </a:spcBef>
              <a:buNone/>
            </a:pPr>
            <a:endParaRPr lang="sk-SK" sz="1800" dirty="0"/>
          </a:p>
          <a:p>
            <a:pPr marL="0" indent="0">
              <a:spcBef>
                <a:spcPts val="0"/>
              </a:spcBef>
              <a:buNone/>
            </a:pPr>
            <a:endParaRPr lang="sk-SK" sz="1400" dirty="0" smtClean="0"/>
          </a:p>
          <a:p>
            <a:pPr marL="0" indent="0">
              <a:spcBef>
                <a:spcPts val="0"/>
              </a:spcBef>
              <a:buNone/>
            </a:pPr>
            <a:endParaRPr lang="sk-SK" sz="1400" dirty="0"/>
          </a:p>
          <a:p>
            <a:pPr marL="0" indent="0">
              <a:spcBef>
                <a:spcPts val="0"/>
              </a:spcBef>
              <a:buNone/>
            </a:pPr>
            <a:endParaRPr lang="sk-SK" sz="1400" dirty="0"/>
          </a:p>
          <a:p>
            <a:pPr marL="0" indent="0">
              <a:spcBef>
                <a:spcPts val="0"/>
              </a:spcBef>
              <a:buNone/>
            </a:pPr>
            <a:endParaRPr lang="sk-SK" sz="14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t>15</a:t>
            </a:fld>
            <a:endParaRPr lang="sk-SK"/>
          </a:p>
        </p:txBody>
      </p:sp>
      <p:sp>
        <p:nvSpPr>
          <p:cNvPr id="9" name="Obdĺžnik 8"/>
          <p:cNvSpPr/>
          <p:nvPr/>
        </p:nvSpPr>
        <p:spPr>
          <a:xfrm>
            <a:off x="937847" y="3442480"/>
            <a:ext cx="2745153" cy="55378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9008532" y="3442480"/>
            <a:ext cx="2592753" cy="55378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ĺžnik 10"/>
          <p:cNvSpPr/>
          <p:nvPr/>
        </p:nvSpPr>
        <p:spPr>
          <a:xfrm>
            <a:off x="3911599" y="3442480"/>
            <a:ext cx="4868334" cy="35058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937847" y="3459414"/>
            <a:ext cx="2973752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b="1" dirty="0" smtClean="0">
                <a:solidFill>
                  <a:schemeClr val="bg1"/>
                </a:solidFill>
              </a:rPr>
              <a:t>1 / Inovatívna konkurencieschopná     </a:t>
            </a:r>
          </a:p>
          <a:p>
            <a:r>
              <a:rPr lang="sk-SK" sz="1400" b="1" dirty="0" smtClean="0">
                <a:solidFill>
                  <a:schemeClr val="bg1"/>
                </a:solidFill>
              </a:rPr>
              <a:t>ekonomika </a:t>
            </a:r>
          </a:p>
          <a:p>
            <a:pPr>
              <a:lnSpc>
                <a:spcPct val="150000"/>
              </a:lnSpc>
            </a:pPr>
            <a:r>
              <a:rPr lang="sk-SK" sz="1400" b="1" dirty="0" smtClean="0"/>
              <a:t>1.8 / Rozumné mestá, obce a regióny </a:t>
            </a:r>
          </a:p>
          <a:p>
            <a:r>
              <a:rPr lang="sk-SK" sz="1400" dirty="0" smtClean="0"/>
              <a:t>- </a:t>
            </a:r>
            <a:r>
              <a:rPr lang="sk-SK" sz="1400" dirty="0" err="1" smtClean="0"/>
              <a:t>Smart</a:t>
            </a:r>
            <a:r>
              <a:rPr lang="sk-SK" sz="1400" dirty="0" smtClean="0"/>
              <a:t> </a:t>
            </a:r>
            <a:r>
              <a:rPr lang="sk-SK" sz="1400" dirty="0" err="1" smtClean="0"/>
              <a:t>cities</a:t>
            </a:r>
            <a:r>
              <a:rPr lang="sk-SK" sz="1400" dirty="0" smtClean="0"/>
              <a:t>, </a:t>
            </a:r>
            <a:r>
              <a:rPr lang="sk-SK" sz="1400" dirty="0" err="1" smtClean="0"/>
              <a:t>Smart</a:t>
            </a:r>
            <a:r>
              <a:rPr lang="sk-SK" sz="1400" dirty="0" smtClean="0"/>
              <a:t> </a:t>
            </a:r>
            <a:r>
              <a:rPr lang="sk-SK" sz="1400" dirty="0" err="1" smtClean="0"/>
              <a:t>region</a:t>
            </a:r>
            <a:endParaRPr lang="sk-SK" sz="1400" dirty="0" smtClean="0"/>
          </a:p>
          <a:p>
            <a:pPr>
              <a:spcBef>
                <a:spcPts val="600"/>
              </a:spcBef>
            </a:pPr>
            <a:r>
              <a:rPr lang="sk-SK" sz="1300" i="1" dirty="0" smtClean="0"/>
              <a:t>Zavádzanie </a:t>
            </a:r>
            <a:r>
              <a:rPr lang="sk-SK" sz="1300" i="1" dirty="0" err="1" smtClean="0"/>
              <a:t>smart</a:t>
            </a:r>
            <a:r>
              <a:rPr lang="sk-SK" sz="1300" i="1" dirty="0" smtClean="0"/>
              <a:t> prvkov na zber dát, manažment údajov, moderný a komplexný informačný systém územia TSK pre </a:t>
            </a:r>
            <a:r>
              <a:rPr lang="sk-SK" sz="1300" i="1" dirty="0" err="1" smtClean="0"/>
              <a:t>zdieľanie</a:t>
            </a:r>
            <a:r>
              <a:rPr lang="sk-SK" sz="1300" i="1" dirty="0" smtClean="0"/>
              <a:t> informácií v rôznych oblastiach:</a:t>
            </a:r>
          </a:p>
          <a:p>
            <a:r>
              <a:rPr lang="sk-SK" sz="1300" i="1" dirty="0" smtClean="0"/>
              <a:t>napr. životného prostredia (informácie </a:t>
            </a:r>
          </a:p>
          <a:p>
            <a:r>
              <a:rPr lang="sk-SK" sz="1300" i="1" dirty="0" smtClean="0"/>
              <a:t>o kvalite ovzdušia), doprave...</a:t>
            </a:r>
            <a:endParaRPr lang="sk-SK" sz="1300" i="1" dirty="0"/>
          </a:p>
        </p:txBody>
      </p:sp>
      <p:sp>
        <p:nvSpPr>
          <p:cNvPr id="6" name="Obdĺžnik 5"/>
          <p:cNvSpPr/>
          <p:nvPr/>
        </p:nvSpPr>
        <p:spPr>
          <a:xfrm>
            <a:off x="3911599" y="3459414"/>
            <a:ext cx="509693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b="1" dirty="0" smtClean="0">
                <a:solidFill>
                  <a:schemeClr val="bg1"/>
                </a:solidFill>
              </a:rPr>
              <a:t>2 / Udržateľné životné prostredie</a:t>
            </a:r>
          </a:p>
          <a:p>
            <a:pPr>
              <a:lnSpc>
                <a:spcPct val="150000"/>
              </a:lnSpc>
            </a:pPr>
            <a:r>
              <a:rPr lang="sk-SK" sz="1400" b="1" dirty="0" smtClean="0"/>
              <a:t>2.1 / Energetická efektívnosť územia a verejnej infraštruktúry</a:t>
            </a:r>
          </a:p>
          <a:p>
            <a:pPr>
              <a:lnSpc>
                <a:spcPts val="1500"/>
              </a:lnSpc>
            </a:pPr>
            <a:r>
              <a:rPr lang="sk-SK" sz="1400" dirty="0" smtClean="0"/>
              <a:t>- Obnoviteľné zdroje energie </a:t>
            </a:r>
          </a:p>
          <a:p>
            <a:pPr>
              <a:lnSpc>
                <a:spcPts val="1500"/>
              </a:lnSpc>
            </a:pPr>
            <a:r>
              <a:rPr lang="sk-SK" sz="1400" dirty="0" smtClean="0"/>
              <a:t>- Energetická efektívnosť verejných budov a bytových domov,   športovísk, verejnej infraštruktúry </a:t>
            </a:r>
          </a:p>
          <a:p>
            <a:pPr>
              <a:lnSpc>
                <a:spcPts val="1500"/>
              </a:lnSpc>
            </a:pPr>
            <a:r>
              <a:rPr lang="sk-SK" sz="1400" dirty="0" smtClean="0"/>
              <a:t>- Budovanie kapacít v oblasti udržateľnej energetiky</a:t>
            </a:r>
          </a:p>
          <a:p>
            <a:r>
              <a:rPr lang="sk-SK" sz="1400" b="1" dirty="0" smtClean="0"/>
              <a:t>2.4 / Ekosystémové služby a ochrana biodiverzity</a:t>
            </a:r>
          </a:p>
          <a:p>
            <a:r>
              <a:rPr lang="sk-SK" sz="1400" dirty="0" smtClean="0"/>
              <a:t>- Eliminácia dopadov klimatickej zmeny</a:t>
            </a:r>
          </a:p>
          <a:p>
            <a:r>
              <a:rPr lang="sk-SK" sz="1400" b="1" dirty="0" smtClean="0"/>
              <a:t>2.6 / Odolné regióny a mesta na zmenu klímy</a:t>
            </a:r>
          </a:p>
          <a:p>
            <a:r>
              <a:rPr lang="sk-SK" sz="1400" dirty="0" smtClean="0"/>
              <a:t>- </a:t>
            </a:r>
            <a:r>
              <a:rPr lang="sk-SK" sz="1400" dirty="0" err="1" smtClean="0"/>
              <a:t>Vnútrobloky</a:t>
            </a:r>
            <a:r>
              <a:rPr lang="sk-SK" sz="1400" dirty="0" smtClean="0"/>
              <a:t> a verejné priestory</a:t>
            </a:r>
          </a:p>
          <a:p>
            <a:r>
              <a:rPr lang="sk-SK" sz="1400" b="1" dirty="0" smtClean="0"/>
              <a:t>2.7 / Ochrana vody, pôdy a ovzdušia</a:t>
            </a:r>
          </a:p>
          <a:p>
            <a:r>
              <a:rPr lang="sk-SK" sz="1400" dirty="0" smtClean="0"/>
              <a:t>- Sanácia environmentálnych záťaží</a:t>
            </a:r>
          </a:p>
          <a:p>
            <a:r>
              <a:rPr lang="sk-SK" sz="1400" dirty="0" smtClean="0"/>
              <a:t>- Ochrana ovzdušia </a:t>
            </a:r>
            <a:r>
              <a:rPr lang="sk-SK" sz="1300" i="1" dirty="0" smtClean="0"/>
              <a:t>(Identifikované operácie: technológie a opatrenia znižovania emisií najvýznamnejších zdrojov znečistenia)</a:t>
            </a:r>
            <a:endParaRPr lang="sk-SK" sz="1300" i="1" dirty="0"/>
          </a:p>
        </p:txBody>
      </p:sp>
      <p:sp>
        <p:nvSpPr>
          <p:cNvPr id="7" name="Obdĺžnik 6"/>
          <p:cNvSpPr/>
          <p:nvPr/>
        </p:nvSpPr>
        <p:spPr>
          <a:xfrm>
            <a:off x="9101666" y="3459414"/>
            <a:ext cx="2861733" cy="1913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b="1" dirty="0" smtClean="0">
                <a:solidFill>
                  <a:schemeClr val="bg1"/>
                </a:solidFill>
              </a:rPr>
              <a:t>3 / </a:t>
            </a:r>
            <a:r>
              <a:rPr lang="sk-SK" sz="1400" b="1" dirty="0" err="1" smtClean="0">
                <a:solidFill>
                  <a:schemeClr val="bg1"/>
                </a:solidFill>
              </a:rPr>
              <a:t>Smart</a:t>
            </a:r>
            <a:r>
              <a:rPr lang="sk-SK" sz="1400" b="1" dirty="0" smtClean="0">
                <a:solidFill>
                  <a:schemeClr val="bg1"/>
                </a:solidFill>
              </a:rPr>
              <a:t> </a:t>
            </a:r>
            <a:r>
              <a:rPr lang="sk-SK" sz="1400" b="1" dirty="0">
                <a:solidFill>
                  <a:schemeClr val="bg1"/>
                </a:solidFill>
              </a:rPr>
              <a:t>a bezpečná dopravná infraštruktúra </a:t>
            </a:r>
          </a:p>
          <a:p>
            <a:pPr>
              <a:lnSpc>
                <a:spcPct val="150000"/>
              </a:lnSpc>
            </a:pPr>
            <a:r>
              <a:rPr lang="sk-SK" sz="1400" b="1" dirty="0" smtClean="0"/>
              <a:t>3.1 / Integrovaná udržateľná</a:t>
            </a:r>
          </a:p>
          <a:p>
            <a:pPr>
              <a:lnSpc>
                <a:spcPts val="1500"/>
              </a:lnSpc>
            </a:pPr>
            <a:r>
              <a:rPr lang="sk-SK" sz="1400" b="1" dirty="0" smtClean="0"/>
              <a:t>multimodálna </a:t>
            </a:r>
            <a:r>
              <a:rPr lang="sk-SK" sz="1400" b="1" dirty="0"/>
              <a:t>mobilita </a:t>
            </a:r>
            <a:endParaRPr lang="sk-SK" sz="1400" b="1" dirty="0" smtClean="0"/>
          </a:p>
          <a:p>
            <a:pPr>
              <a:lnSpc>
                <a:spcPts val="1700"/>
              </a:lnSpc>
            </a:pPr>
            <a:r>
              <a:rPr lang="sk-SK" sz="1400" dirty="0" smtClean="0"/>
              <a:t>- Ekologická </a:t>
            </a:r>
            <a:r>
              <a:rPr lang="sk-SK" sz="1400" dirty="0"/>
              <a:t>železničná doprava</a:t>
            </a:r>
          </a:p>
          <a:p>
            <a:r>
              <a:rPr lang="sk-SK" sz="1400" dirty="0" smtClean="0"/>
              <a:t>- </a:t>
            </a:r>
            <a:r>
              <a:rPr lang="sk-SK" sz="1400" dirty="0" err="1" smtClean="0"/>
              <a:t>Elektromobilita</a:t>
            </a:r>
            <a:endParaRPr lang="sk-SK" sz="1400" dirty="0"/>
          </a:p>
          <a:p>
            <a:r>
              <a:rPr lang="sk-SK" sz="1400" dirty="0" smtClean="0"/>
              <a:t>- Multimodálna </a:t>
            </a:r>
            <a:r>
              <a:rPr lang="sk-SK" sz="1400" dirty="0"/>
              <a:t>mobilita</a:t>
            </a:r>
          </a:p>
          <a:p>
            <a:r>
              <a:rPr lang="sk-SK" sz="1400" dirty="0" smtClean="0"/>
              <a:t>- </a:t>
            </a:r>
            <a:r>
              <a:rPr lang="sk-SK" sz="1400" dirty="0" err="1" smtClean="0"/>
              <a:t>Cyklomobilita</a:t>
            </a:r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428970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/>
          <p:nvPr/>
        </p:nvSpPr>
        <p:spPr>
          <a:xfrm>
            <a:off x="7907867" y="1078848"/>
            <a:ext cx="3421398" cy="48973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t>16</a:t>
            </a:fld>
            <a:endParaRPr lang="sk-SK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838200" y="898358"/>
            <a:ext cx="10515600" cy="792330"/>
          </a:xfrm>
        </p:spPr>
        <p:txBody>
          <a:bodyPr>
            <a:normAutofit/>
          </a:bodyPr>
          <a:lstStyle/>
          <a:p>
            <a:r>
              <a:rPr lang="sk-SK" sz="3000" b="1" dirty="0" smtClean="0">
                <a:solidFill>
                  <a:srgbClr val="0070C0"/>
                </a:solidFill>
                <a:latin typeface="+mn-lt"/>
              </a:rPr>
              <a:t>Plán udržateľnej mobility TSK</a:t>
            </a:r>
            <a:endParaRPr lang="sk-SK" sz="30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957" y="941493"/>
            <a:ext cx="3121152" cy="207264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957" y="3098376"/>
            <a:ext cx="3121152" cy="1379975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957" y="4573410"/>
            <a:ext cx="3121152" cy="1560576"/>
          </a:xfrm>
          <a:prstGeom prst="rect">
            <a:avLst/>
          </a:prstGeom>
        </p:spPr>
      </p:pic>
      <p:sp>
        <p:nvSpPr>
          <p:cNvPr id="12" name="Obdĺžnik 11"/>
          <p:cNvSpPr/>
          <p:nvPr/>
        </p:nvSpPr>
        <p:spPr>
          <a:xfrm>
            <a:off x="790447" y="2622114"/>
            <a:ext cx="2681209" cy="37676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838200" y="1690153"/>
            <a:ext cx="6781800" cy="467678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k-SK" sz="1400" b="1" dirty="0"/>
              <a:t>Cieľom</a:t>
            </a:r>
            <a:r>
              <a:rPr lang="sk-SK" sz="1400" dirty="0"/>
              <a:t> plánovania udržateľnej mobility je </a:t>
            </a:r>
            <a:r>
              <a:rPr lang="sk-SK" sz="1400" b="1" dirty="0"/>
              <a:t>vytvoriť spoľahlivý komplexný prepojený dopravný systém, </a:t>
            </a:r>
            <a:r>
              <a:rPr lang="sk-SK" sz="1400" dirty="0"/>
              <a:t>naplňujúci potreby obyvateľov aj firiem, </a:t>
            </a:r>
            <a:r>
              <a:rPr lang="sk-SK" sz="1400" b="1" dirty="0"/>
              <a:t>s čo najmenším negatívnym dopadom na životné prostredie.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sk-SK" sz="1400" dirty="0" smtClean="0"/>
              <a:t>opatrenia </a:t>
            </a:r>
            <a:r>
              <a:rPr lang="sk-SK" sz="1400" dirty="0"/>
              <a:t>a investície pre rozvoj dopravnej </a:t>
            </a:r>
            <a:r>
              <a:rPr lang="sk-SK" sz="1400" dirty="0" smtClean="0"/>
              <a:t>infraštruktúry a dopravných </a:t>
            </a:r>
            <a:r>
              <a:rPr lang="sk-SK" sz="1400" dirty="0"/>
              <a:t>systémov </a:t>
            </a:r>
            <a:endParaRPr lang="sk-SK" sz="1400" dirty="0" smtClean="0"/>
          </a:p>
          <a:p>
            <a:pPr>
              <a:spcBef>
                <a:spcPts val="0"/>
              </a:spcBef>
              <a:buFontTx/>
              <a:buChar char="-"/>
            </a:pPr>
            <a:endParaRPr lang="sk-SK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sk-SK" sz="1800" b="1" dirty="0" smtClean="0">
                <a:solidFill>
                  <a:schemeClr val="bg1"/>
                </a:solidFill>
              </a:rPr>
              <a:t>OBLASTI ZMENY: </a:t>
            </a:r>
            <a:endParaRPr lang="sk-SK" sz="1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1400" b="1" dirty="0" smtClean="0">
                <a:solidFill>
                  <a:srgbClr val="0070C0"/>
                </a:solidFill>
              </a:rPr>
              <a:t>1 / </a:t>
            </a:r>
            <a:r>
              <a:rPr lang="sk-SK" sz="1400" b="1" dirty="0" smtClean="0"/>
              <a:t>Dopravná </a:t>
            </a:r>
            <a:r>
              <a:rPr lang="sk-SK" sz="1400" b="1" dirty="0">
                <a:solidFill>
                  <a:srgbClr val="0070C0"/>
                </a:solidFill>
              </a:rPr>
              <a:t>infraštruktúra,</a:t>
            </a:r>
            <a:r>
              <a:rPr lang="sk-SK" sz="1400" b="1" dirty="0"/>
              <a:t> dostavba dopravnej </a:t>
            </a:r>
            <a:r>
              <a:rPr lang="sk-SK" sz="1400" b="1" dirty="0" smtClean="0"/>
              <a:t>infraštruktúry</a:t>
            </a:r>
            <a:r>
              <a:rPr lang="sk-SK" sz="1400" dirty="0" smtClean="0"/>
              <a:t>, ktorá </a:t>
            </a:r>
            <a:r>
              <a:rPr lang="sk-SK" sz="1400" dirty="0"/>
              <a:t>v súčasnosti chýba </a:t>
            </a:r>
          </a:p>
          <a:p>
            <a:pPr marL="0" indent="0">
              <a:buNone/>
            </a:pPr>
            <a:r>
              <a:rPr lang="sk-SK" sz="1400" b="1" dirty="0" smtClean="0">
                <a:solidFill>
                  <a:srgbClr val="0070C0"/>
                </a:solidFill>
              </a:rPr>
              <a:t>2 / Komunikačná </a:t>
            </a:r>
            <a:r>
              <a:rPr lang="sk-SK" sz="1400" b="1" dirty="0">
                <a:solidFill>
                  <a:srgbClr val="0070C0"/>
                </a:solidFill>
              </a:rPr>
              <a:t>sieť kraja </a:t>
            </a:r>
            <a:r>
              <a:rPr lang="sk-SK" sz="1400" b="1" dirty="0"/>
              <a:t>a zvýšenie kvality a bezpečnosti cestnej infraštruktúry </a:t>
            </a:r>
          </a:p>
          <a:p>
            <a:pPr marL="0" indent="0">
              <a:buNone/>
            </a:pPr>
            <a:r>
              <a:rPr lang="sk-SK" sz="1400" b="1" dirty="0" smtClean="0">
                <a:solidFill>
                  <a:srgbClr val="0070C0"/>
                </a:solidFill>
              </a:rPr>
              <a:t>3 / </a:t>
            </a:r>
            <a:r>
              <a:rPr lang="sk-SK" sz="1400" b="1" dirty="0" smtClean="0"/>
              <a:t>Zvýšenie </a:t>
            </a:r>
            <a:r>
              <a:rPr lang="sk-SK" sz="1400" b="1" dirty="0"/>
              <a:t>podielu </a:t>
            </a:r>
            <a:r>
              <a:rPr lang="sk-SK" sz="1400" b="1" dirty="0">
                <a:solidFill>
                  <a:srgbClr val="0070C0"/>
                </a:solidFill>
              </a:rPr>
              <a:t>udržateľnej mobility </a:t>
            </a:r>
            <a:r>
              <a:rPr lang="sk-SK" sz="1400" b="1" dirty="0"/>
              <a:t>a zlepšenie dostupnosti kraja </a:t>
            </a:r>
            <a:r>
              <a:rPr lang="sk-SK" sz="1400" b="1" dirty="0" smtClean="0"/>
              <a:t>VOD </a:t>
            </a:r>
            <a:endParaRPr lang="sk-SK" sz="1400" b="1" dirty="0"/>
          </a:p>
          <a:p>
            <a:pPr marL="0" indent="0">
              <a:buNone/>
            </a:pPr>
            <a:r>
              <a:rPr lang="sk-SK" sz="1400" b="1" dirty="0" smtClean="0">
                <a:solidFill>
                  <a:srgbClr val="0070C0"/>
                </a:solidFill>
              </a:rPr>
              <a:t>4 / </a:t>
            </a:r>
            <a:r>
              <a:rPr lang="sk-SK" sz="1400" b="1" dirty="0" smtClean="0"/>
              <a:t>Zvýšenie </a:t>
            </a:r>
            <a:r>
              <a:rPr lang="sk-SK" sz="1400" b="1" dirty="0">
                <a:solidFill>
                  <a:srgbClr val="0070C0"/>
                </a:solidFill>
              </a:rPr>
              <a:t>environmentálnej zodpovednosti </a:t>
            </a:r>
          </a:p>
          <a:p>
            <a:pPr marL="0" indent="0">
              <a:buNone/>
            </a:pPr>
            <a:r>
              <a:rPr lang="sk-SK" sz="1400" b="1" dirty="0" smtClean="0">
                <a:solidFill>
                  <a:srgbClr val="0070C0"/>
                </a:solidFill>
              </a:rPr>
              <a:t>5 / </a:t>
            </a:r>
            <a:r>
              <a:rPr lang="sk-SK" sz="1400" b="1" dirty="0" smtClean="0"/>
              <a:t>Zvýšenie </a:t>
            </a:r>
            <a:r>
              <a:rPr lang="sk-SK" sz="1400" b="1" dirty="0">
                <a:solidFill>
                  <a:srgbClr val="0070C0"/>
                </a:solidFill>
              </a:rPr>
              <a:t>efektivity </a:t>
            </a:r>
            <a:r>
              <a:rPr lang="sk-SK" sz="1400" b="1" dirty="0"/>
              <a:t>dopravných systémov, ich optimalizácia a využitie </a:t>
            </a:r>
          </a:p>
          <a:p>
            <a:pPr marL="0" indent="0">
              <a:spcBef>
                <a:spcPts val="0"/>
              </a:spcBef>
              <a:buNone/>
            </a:pPr>
            <a:endParaRPr lang="sk-SK" sz="1400" dirty="0" smtClean="0"/>
          </a:p>
          <a:p>
            <a:pPr>
              <a:spcBef>
                <a:spcPts val="0"/>
              </a:spcBef>
              <a:buFontTx/>
              <a:buChar char="-"/>
            </a:pPr>
            <a:r>
              <a:rPr lang="sk-SK" sz="1400" dirty="0" smtClean="0"/>
              <a:t>tvrdé </a:t>
            </a:r>
            <a:r>
              <a:rPr lang="sk-SK" sz="1400" dirty="0"/>
              <a:t>investičné opatrenia v oblasti rozvoja dopravnej </a:t>
            </a:r>
            <a:r>
              <a:rPr lang="sk-SK" sz="1400" dirty="0" smtClean="0"/>
              <a:t>infraštruktúry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sk-SK" sz="1400" dirty="0" smtClean="0"/>
              <a:t>návrh </a:t>
            </a:r>
            <a:r>
              <a:rPr lang="sk-SK" sz="1400" dirty="0"/>
              <a:t>neinvestičných a finančne menej náročných </a:t>
            </a:r>
            <a:r>
              <a:rPr lang="sk-SK" sz="1400" dirty="0" smtClean="0"/>
              <a:t>opatrení</a:t>
            </a:r>
          </a:p>
          <a:p>
            <a:pPr marL="0" indent="0">
              <a:spcBef>
                <a:spcPts val="0"/>
              </a:spcBef>
              <a:buNone/>
            </a:pPr>
            <a:endParaRPr lang="sk-SK" sz="14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sk-SK" sz="1400" i="1" dirty="0" smtClean="0"/>
              <a:t>Navrhnuté </a:t>
            </a:r>
            <a:r>
              <a:rPr lang="sk-SK" sz="1400" i="1" dirty="0"/>
              <a:t>opatrenia majú za cieľ znižovanie emisií z dopravy </a:t>
            </a:r>
            <a:r>
              <a:rPr lang="sk-SK" sz="1400" i="1" dirty="0" smtClean="0"/>
              <a:t>(</a:t>
            </a:r>
            <a:r>
              <a:rPr lang="sk-SK" sz="1400" i="1" dirty="0"/>
              <a:t>plynulosť premávky, ekologizácia VOD, </a:t>
            </a:r>
            <a:r>
              <a:rPr lang="sk-SK" sz="1400" i="1" dirty="0" err="1"/>
              <a:t>elektromobilita</a:t>
            </a:r>
            <a:r>
              <a:rPr lang="sk-SK" sz="1400" i="1" dirty="0"/>
              <a:t> a ďalšie alternatívne pohony, </a:t>
            </a:r>
            <a:r>
              <a:rPr lang="sk-SK" sz="1400" i="1" dirty="0" err="1"/>
              <a:t>carsharing</a:t>
            </a:r>
            <a:r>
              <a:rPr lang="sk-SK" sz="1400" i="1" dirty="0"/>
              <a:t> a i</a:t>
            </a:r>
            <a:r>
              <a:rPr lang="sk-SK" sz="1400" i="1" dirty="0" smtClean="0"/>
              <a:t>.) a tiež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1400" i="1" dirty="0"/>
              <a:t>ponúknuť vhodnú a prijateľnú alternatívu v </a:t>
            </a:r>
            <a:r>
              <a:rPr lang="sk-SK" sz="1400" i="1" dirty="0" smtClean="0"/>
              <a:t>pešej </a:t>
            </a:r>
            <a:r>
              <a:rPr lang="sk-SK" sz="1400" i="1" dirty="0"/>
              <a:t>alebo cyklistickej </a:t>
            </a:r>
            <a:r>
              <a:rPr lang="sk-SK" sz="1400" i="1" dirty="0" smtClean="0"/>
              <a:t>doprave, rovnako ako zatraktívniť a zefektívniť verejnú osobnú dopravu.</a:t>
            </a:r>
            <a:endParaRPr lang="sk-SK" sz="1400" i="1" dirty="0"/>
          </a:p>
        </p:txBody>
      </p:sp>
    </p:spTree>
    <p:extLst>
      <p:ext uri="{BB962C8B-B14F-4D97-AF65-F5344CB8AC3E}">
        <p14:creationId xmlns:p14="http://schemas.microsoft.com/office/powerpoint/2010/main" val="303453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t>17</a:t>
            </a:fld>
            <a:endParaRPr lang="sk-SK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838200" y="898358"/>
            <a:ext cx="4076700" cy="792330"/>
          </a:xfrm>
        </p:spPr>
        <p:txBody>
          <a:bodyPr>
            <a:normAutofit/>
          </a:bodyPr>
          <a:lstStyle/>
          <a:p>
            <a:r>
              <a:rPr lang="sk-SK" sz="4000" b="1" dirty="0" smtClean="0">
                <a:solidFill>
                  <a:srgbClr val="00B050"/>
                </a:solidFill>
                <a:latin typeface="+mn-lt"/>
              </a:rPr>
              <a:t>Zelená župa</a:t>
            </a:r>
            <a:endParaRPr lang="sk-SK" sz="4000" b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6148" y="-792682"/>
            <a:ext cx="4686818" cy="6423028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9232" y="3759107"/>
            <a:ext cx="1973580" cy="1478280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905" y="901802"/>
            <a:ext cx="3725491" cy="2980393"/>
          </a:xfrm>
          <a:prstGeom prst="rect">
            <a:avLst/>
          </a:prstGeom>
        </p:spPr>
      </p:pic>
      <p:sp>
        <p:nvSpPr>
          <p:cNvPr id="15" name="Obdĺžnik 14"/>
          <p:cNvSpPr/>
          <p:nvPr/>
        </p:nvSpPr>
        <p:spPr>
          <a:xfrm>
            <a:off x="6392003" y="4035669"/>
            <a:ext cx="1850238" cy="192844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bdĺžnik 15"/>
          <p:cNvSpPr/>
          <p:nvPr/>
        </p:nvSpPr>
        <p:spPr>
          <a:xfrm>
            <a:off x="9741877" y="1011115"/>
            <a:ext cx="1685732" cy="48973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480" y="1129914"/>
            <a:ext cx="2215661" cy="1288918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654" y="4332934"/>
            <a:ext cx="2215661" cy="1474799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656" y="2688331"/>
            <a:ext cx="2215661" cy="1472562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140" y="4160893"/>
            <a:ext cx="2215661" cy="1661746"/>
          </a:xfrm>
          <a:prstGeom prst="rect">
            <a:avLst/>
          </a:prstGeom>
        </p:spPr>
      </p:pic>
      <p:sp>
        <p:nvSpPr>
          <p:cNvPr id="17" name="Obdĺžnik 16"/>
          <p:cNvSpPr/>
          <p:nvPr/>
        </p:nvSpPr>
        <p:spPr>
          <a:xfrm>
            <a:off x="756583" y="2459238"/>
            <a:ext cx="2681209" cy="3767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838201" y="1825625"/>
            <a:ext cx="5532684" cy="435133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k-SK" sz="1600" dirty="0" smtClean="0"/>
              <a:t>Základný cieľ </a:t>
            </a:r>
            <a:r>
              <a:rPr lang="sk-SK" sz="1600" b="1" dirty="0"/>
              <a:t>znížiť svoju ekologickú stopu </a:t>
            </a:r>
            <a:endParaRPr lang="sk-SK" sz="16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sk-SK" sz="1600" dirty="0" smtClean="0"/>
              <a:t>a</a:t>
            </a:r>
            <a:r>
              <a:rPr lang="sk-SK" sz="1600" dirty="0"/>
              <a:t> </a:t>
            </a:r>
            <a:r>
              <a:rPr lang="sk-SK" sz="1600" b="1" dirty="0"/>
              <a:t>zvýšiť environmentálne povedomie </a:t>
            </a:r>
            <a:r>
              <a:rPr lang="sk-SK" sz="1600" dirty="0"/>
              <a:t>obyvateľov </a:t>
            </a:r>
            <a:r>
              <a:rPr lang="sk-SK" sz="1600" dirty="0" smtClean="0"/>
              <a:t>kraja.</a:t>
            </a:r>
          </a:p>
          <a:p>
            <a:pPr marL="0" indent="0">
              <a:spcBef>
                <a:spcPts val="0"/>
              </a:spcBef>
              <a:buNone/>
            </a:pPr>
            <a:endParaRPr lang="sk-SK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sk-SK" sz="2000" b="1" dirty="0" smtClean="0">
                <a:solidFill>
                  <a:schemeClr val="bg1"/>
                </a:solidFill>
              </a:rPr>
              <a:t>PRIORITY: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k-SK" sz="1600" b="1" dirty="0" smtClean="0">
                <a:solidFill>
                  <a:srgbClr val="00B050"/>
                </a:solidFill>
              </a:rPr>
              <a:t>1 / Šetrenie energiou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1600" dirty="0" smtClean="0"/>
              <a:t>- znižovanie </a:t>
            </a:r>
            <a:r>
              <a:rPr lang="sk-SK" sz="1600" dirty="0"/>
              <a:t>energetickej náročnosti budov v správe </a:t>
            </a:r>
            <a:r>
              <a:rPr lang="sk-SK" sz="1600" dirty="0" smtClean="0"/>
              <a:t>kraja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k-SK" sz="1600" b="1" dirty="0" smtClean="0">
                <a:solidFill>
                  <a:srgbClr val="00B050"/>
                </a:solidFill>
              </a:rPr>
              <a:t> 2 / </a:t>
            </a:r>
            <a:r>
              <a:rPr lang="sk-SK" sz="1600" b="1" dirty="0" err="1" smtClean="0">
                <a:solidFill>
                  <a:srgbClr val="00B050"/>
                </a:solidFill>
              </a:rPr>
              <a:t>Cyklodoprava</a:t>
            </a:r>
            <a:r>
              <a:rPr lang="sk-SK" sz="1600" dirty="0" smtClean="0">
                <a:solidFill>
                  <a:srgbClr val="00B050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1600" dirty="0" smtClean="0"/>
              <a:t>- budovanie bezpečných cyklotrás a cyklistickej infraštruktúry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k-SK" sz="1600" b="1" dirty="0" smtClean="0">
                <a:solidFill>
                  <a:srgbClr val="00B050"/>
                </a:solidFill>
              </a:rPr>
              <a:t>3 / Podpora </a:t>
            </a:r>
            <a:r>
              <a:rPr lang="sk-SK" sz="1600" b="1" dirty="0" err="1" smtClean="0">
                <a:solidFill>
                  <a:srgbClr val="00B050"/>
                </a:solidFill>
              </a:rPr>
              <a:t>elektromobility</a:t>
            </a:r>
            <a:r>
              <a:rPr lang="sk-SK" sz="1600" b="1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1600" dirty="0" smtClean="0"/>
              <a:t>- elektromobily, nabíjacie stanice pre elektromobily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k-SK" sz="1600" b="1" dirty="0" smtClean="0">
                <a:solidFill>
                  <a:srgbClr val="00B050"/>
                </a:solidFill>
              </a:rPr>
              <a:t>4 / </a:t>
            </a:r>
            <a:r>
              <a:rPr lang="sk-SK" sz="1600" b="1" dirty="0" err="1" smtClean="0">
                <a:solidFill>
                  <a:srgbClr val="00B050"/>
                </a:solidFill>
              </a:rPr>
              <a:t>Envirovýchova</a:t>
            </a:r>
            <a:r>
              <a:rPr lang="sk-SK" sz="16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1600" dirty="0" smtClean="0"/>
              <a:t>- semináre</a:t>
            </a:r>
            <a:r>
              <a:rPr lang="sk-SK" sz="1600" dirty="0"/>
              <a:t>, </a:t>
            </a:r>
            <a:r>
              <a:rPr lang="sk-SK" sz="1600" dirty="0" smtClean="0"/>
              <a:t>vzdelávanie učiteľov</a:t>
            </a:r>
            <a:r>
              <a:rPr lang="sk-SK" sz="1600" dirty="0"/>
              <a:t>, </a:t>
            </a:r>
            <a:r>
              <a:rPr lang="sk-SK" sz="1600" dirty="0" smtClean="0"/>
              <a:t>osveta verejnosti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k-SK" sz="1600" b="1" dirty="0" smtClean="0">
                <a:solidFill>
                  <a:srgbClr val="00B050"/>
                </a:solidFill>
              </a:rPr>
              <a:t>5 / Zelené oči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1600" dirty="0" smtClean="0"/>
              <a:t>- vlastná grantová schému na podporu environmentálnych aktivít v kraji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273120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t>18</a:t>
            </a:fld>
            <a:endParaRPr lang="sk-SK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838200" y="898358"/>
            <a:ext cx="10515600" cy="792330"/>
          </a:xfrm>
        </p:spPr>
        <p:txBody>
          <a:bodyPr>
            <a:normAutofit fontScale="90000"/>
          </a:bodyPr>
          <a:lstStyle/>
          <a:p>
            <a:r>
              <a:rPr lang="sk-SK" sz="3200" b="1" dirty="0">
                <a:solidFill>
                  <a:srgbClr val="00B050"/>
                </a:solidFill>
                <a:latin typeface="+mn-lt"/>
              </a:rPr>
              <a:t>Krajská koncepcia environmentálnej výchovy, vzdelávania a osvety v TSK do roku 2030</a:t>
            </a:r>
            <a:endParaRPr lang="sk-SK" sz="30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7882467" y="1926167"/>
            <a:ext cx="2777066" cy="2438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ĺžnik 10"/>
          <p:cNvSpPr/>
          <p:nvPr/>
        </p:nvSpPr>
        <p:spPr>
          <a:xfrm>
            <a:off x="8712200" y="4936066"/>
            <a:ext cx="2514599" cy="1219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268" y="3856566"/>
            <a:ext cx="2878666" cy="215900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267" y="1591733"/>
            <a:ext cx="2878666" cy="2159000"/>
          </a:xfrm>
          <a:prstGeom prst="rect">
            <a:avLst/>
          </a:prstGeom>
        </p:spPr>
      </p:pic>
      <p:sp>
        <p:nvSpPr>
          <p:cNvPr id="2" name="Obdĺžnik 1"/>
          <p:cNvSpPr/>
          <p:nvPr/>
        </p:nvSpPr>
        <p:spPr>
          <a:xfrm>
            <a:off x="804333" y="2662766"/>
            <a:ext cx="6206067" cy="3767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838200" y="1825625"/>
            <a:ext cx="6358467" cy="435133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k-SK" sz="1600" b="1" dirty="0"/>
              <a:t>Cieľom</a:t>
            </a:r>
            <a:r>
              <a:rPr lang="sk-SK" sz="1600" dirty="0"/>
              <a:t> </a:t>
            </a:r>
            <a:r>
              <a:rPr lang="sk-SK" sz="1600" dirty="0" smtClean="0"/>
              <a:t>je </a:t>
            </a:r>
            <a:r>
              <a:rPr lang="sk-SK" sz="1600" b="1" dirty="0"/>
              <a:t>vytvorenie inštitucionálneho rámca a nástrojov </a:t>
            </a:r>
            <a:endParaRPr lang="sk-SK" sz="16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sk-SK" sz="1600" dirty="0" smtClean="0"/>
              <a:t>na </a:t>
            </a:r>
            <a:r>
              <a:rPr lang="sk-SK" sz="1600" dirty="0"/>
              <a:t>plnenie </a:t>
            </a:r>
            <a:r>
              <a:rPr lang="sk-SK" sz="1600" dirty="0" smtClean="0"/>
              <a:t>základných priorít </a:t>
            </a:r>
            <a:r>
              <a:rPr lang="sk-SK" sz="1600" dirty="0"/>
              <a:t>environmentálnej výchovy, vzdelávania </a:t>
            </a:r>
            <a:endParaRPr lang="sk-SK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sk-SK" sz="1600" dirty="0" smtClean="0"/>
              <a:t>a </a:t>
            </a:r>
            <a:r>
              <a:rPr lang="sk-SK" sz="1600" dirty="0"/>
              <a:t>osvety </a:t>
            </a:r>
            <a:r>
              <a:rPr lang="sk-SK" sz="1600" dirty="0" smtClean="0"/>
              <a:t>(EVVO) v kraji</a:t>
            </a:r>
            <a:r>
              <a:rPr lang="sk-SK" sz="14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sk-SK" sz="1400" dirty="0"/>
          </a:p>
          <a:p>
            <a:pPr marL="0" indent="0">
              <a:spcBef>
                <a:spcPts val="0"/>
              </a:spcBef>
              <a:buNone/>
            </a:pPr>
            <a:r>
              <a:rPr lang="sk-SK" sz="1800" b="1" dirty="0" smtClean="0">
                <a:solidFill>
                  <a:schemeClr val="bg1"/>
                </a:solidFill>
              </a:rPr>
              <a:t>Základné priority </a:t>
            </a:r>
            <a:r>
              <a:rPr lang="sk-SK" sz="1800" b="1" dirty="0">
                <a:solidFill>
                  <a:schemeClr val="bg1"/>
                </a:solidFill>
              </a:rPr>
              <a:t>rozvoja </a:t>
            </a:r>
            <a:r>
              <a:rPr lang="sk-SK" sz="1800" b="1" dirty="0" smtClean="0">
                <a:solidFill>
                  <a:schemeClr val="bg1"/>
                </a:solidFill>
              </a:rPr>
              <a:t>EVVO:</a:t>
            </a:r>
          </a:p>
          <a:p>
            <a:pPr marL="0" indent="0">
              <a:spcBef>
                <a:spcPts val="0"/>
              </a:spcBef>
              <a:buNone/>
            </a:pPr>
            <a:endParaRPr lang="sk-SK" sz="1400" b="1" dirty="0"/>
          </a:p>
          <a:p>
            <a:pPr marL="0" indent="0">
              <a:spcBef>
                <a:spcPts val="0"/>
              </a:spcBef>
              <a:buNone/>
            </a:pPr>
            <a:r>
              <a:rPr lang="sk-SK" sz="1600" b="1" dirty="0" smtClean="0">
                <a:solidFill>
                  <a:srgbClr val="00B050"/>
                </a:solidFill>
              </a:rPr>
              <a:t>1 / </a:t>
            </a:r>
            <a:r>
              <a:rPr lang="sk-SK" sz="1600" b="1" dirty="0" smtClean="0"/>
              <a:t>Rozvoj </a:t>
            </a:r>
            <a:r>
              <a:rPr lang="sk-SK" sz="1600" b="1" dirty="0">
                <a:solidFill>
                  <a:srgbClr val="00B050"/>
                </a:solidFill>
              </a:rPr>
              <a:t>infraštruktúry</a:t>
            </a:r>
            <a:r>
              <a:rPr lang="sk-SK" sz="1600" b="1" dirty="0"/>
              <a:t> pre realizáciu EVVO v </a:t>
            </a:r>
            <a:r>
              <a:rPr lang="sk-SK" sz="1600" b="1" dirty="0" smtClean="0"/>
              <a:t>kraji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1600" dirty="0" smtClean="0"/>
              <a:t>- vybudovanie </a:t>
            </a:r>
            <a:r>
              <a:rPr lang="sk-SK" sz="1600" dirty="0"/>
              <a:t>krajského centrálneho </a:t>
            </a:r>
            <a:r>
              <a:rPr lang="sk-SK" sz="1600" dirty="0" err="1" smtClean="0"/>
              <a:t>ekocentra</a:t>
            </a:r>
            <a:r>
              <a:rPr lang="sk-SK" sz="1600" dirty="0" smtClean="0"/>
              <a:t> + </a:t>
            </a:r>
            <a:r>
              <a:rPr lang="sk-SK" sz="1600" dirty="0"/>
              <a:t>štyroch ďalších </a:t>
            </a:r>
            <a:r>
              <a:rPr lang="sk-SK" sz="1600" dirty="0" err="1"/>
              <a:t>ekocentier</a:t>
            </a:r>
            <a:r>
              <a:rPr lang="sk-SK" sz="1600" dirty="0"/>
              <a:t> v rámci </a:t>
            </a:r>
            <a:r>
              <a:rPr lang="sk-SK" sz="1600" dirty="0" smtClean="0"/>
              <a:t>TSK</a:t>
            </a:r>
            <a:endParaRPr lang="sk-SK" sz="16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k-SK" sz="1600" b="1" dirty="0" smtClean="0">
                <a:solidFill>
                  <a:srgbClr val="00B050"/>
                </a:solidFill>
              </a:rPr>
              <a:t>2 / </a:t>
            </a:r>
            <a:r>
              <a:rPr lang="sk-SK" sz="1600" b="1" dirty="0" smtClean="0"/>
              <a:t>Podpora </a:t>
            </a:r>
            <a:r>
              <a:rPr lang="sk-SK" sz="1600" b="1" dirty="0">
                <a:solidFill>
                  <a:srgbClr val="00B050"/>
                </a:solidFill>
              </a:rPr>
              <a:t>ľudských zdrojov </a:t>
            </a:r>
            <a:r>
              <a:rPr lang="sk-SK" sz="1600" b="1" dirty="0"/>
              <a:t>pre realizáciu EVVO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1600" dirty="0" smtClean="0"/>
              <a:t>- vytvorenie odborného tímu (implementácia, administrácia, lektori EVVO)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k-SK" sz="1600" b="1" dirty="0" smtClean="0">
                <a:solidFill>
                  <a:srgbClr val="00B050"/>
                </a:solidFill>
              </a:rPr>
              <a:t>3 / </a:t>
            </a:r>
            <a:r>
              <a:rPr lang="sk-SK" sz="1600" b="1" dirty="0" smtClean="0"/>
              <a:t>Rozvoj </a:t>
            </a:r>
            <a:r>
              <a:rPr lang="sk-SK" sz="1600" b="1" dirty="0" smtClean="0">
                <a:solidFill>
                  <a:srgbClr val="00B050"/>
                </a:solidFill>
              </a:rPr>
              <a:t>informačnej a metodickej podpory </a:t>
            </a:r>
            <a:r>
              <a:rPr lang="sk-SK" sz="1600" b="1" dirty="0" smtClean="0"/>
              <a:t>pre realizáciu EVVO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1600" dirty="0" smtClean="0"/>
              <a:t>- koordinácia, </a:t>
            </a:r>
            <a:r>
              <a:rPr lang="sk-SK" sz="1600" dirty="0" err="1" smtClean="0"/>
              <a:t>zosieťovanie</a:t>
            </a:r>
            <a:r>
              <a:rPr lang="sk-SK" sz="1600" dirty="0" smtClean="0"/>
              <a:t>, odborná podpora a poradenstvo</a:t>
            </a:r>
            <a:endParaRPr lang="sk-SK" sz="16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k-SK" sz="1600" b="1" dirty="0" smtClean="0">
                <a:solidFill>
                  <a:srgbClr val="00B050"/>
                </a:solidFill>
              </a:rPr>
              <a:t>4 / </a:t>
            </a:r>
            <a:r>
              <a:rPr lang="sk-SK" sz="1600" b="1" dirty="0" smtClean="0"/>
              <a:t>Vytvorenie </a:t>
            </a:r>
            <a:r>
              <a:rPr lang="sk-SK" sz="1600" b="1" dirty="0">
                <a:solidFill>
                  <a:srgbClr val="00B050"/>
                </a:solidFill>
              </a:rPr>
              <a:t>systému financovania </a:t>
            </a:r>
            <a:r>
              <a:rPr lang="sk-SK" sz="1600" b="1" dirty="0"/>
              <a:t>EVVO aktivít v </a:t>
            </a:r>
            <a:r>
              <a:rPr lang="sk-SK" sz="1600" b="1" dirty="0" smtClean="0"/>
              <a:t>kraji</a:t>
            </a: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sk-SK" sz="1600" dirty="0" smtClean="0"/>
              <a:t>- grantová schéma Zelené oči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49146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t>19</a:t>
            </a:fld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867708" y="2160932"/>
            <a:ext cx="105603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800" b="1" baseline="30000" dirty="0" smtClean="0">
                <a:solidFill>
                  <a:srgbClr val="0070C0"/>
                </a:solidFill>
              </a:rPr>
              <a:t>ĎAKUJEME ZA POZORNOSŤ</a:t>
            </a:r>
          </a:p>
          <a:p>
            <a:pPr algn="ctr"/>
            <a:endParaRPr lang="sk-SK" sz="2400" baseline="30000" dirty="0">
              <a:solidFill>
                <a:srgbClr val="002060"/>
              </a:solidFill>
            </a:endParaRPr>
          </a:p>
          <a:p>
            <a:pPr algn="ctr"/>
            <a:r>
              <a:rPr lang="en-US" sz="2400" baseline="30000" dirty="0" err="1" smtClean="0">
                <a:solidFill>
                  <a:srgbClr val="002060"/>
                </a:solidFill>
              </a:rPr>
              <a:t>Projekt</a:t>
            </a:r>
            <a:r>
              <a:rPr lang="en-US" sz="2400" baseline="30000" dirty="0" smtClean="0">
                <a:solidFill>
                  <a:srgbClr val="002060"/>
                </a:solidFill>
              </a:rPr>
              <a:t> </a:t>
            </a:r>
            <a:r>
              <a:rPr lang="en-US" sz="2400" baseline="30000" dirty="0">
                <a:solidFill>
                  <a:srgbClr val="002060"/>
                </a:solidFill>
              </a:rPr>
              <a:t>LIFE IP – Zlepšenie kvality ovzdušia (LIFE18 IPE/SK/000010) podporila Európska únia v rámci programu LIFE.</a:t>
            </a:r>
          </a:p>
          <a:p>
            <a:pPr algn="ctr"/>
            <a:r>
              <a:rPr lang="en-US" sz="2400" baseline="30000" dirty="0" err="1" smtClean="0">
                <a:solidFill>
                  <a:srgbClr val="002060"/>
                </a:solidFill>
              </a:rPr>
              <a:t>Projekt</a:t>
            </a:r>
            <a:r>
              <a:rPr lang="en-US" sz="2400" baseline="30000" dirty="0" smtClean="0">
                <a:solidFill>
                  <a:srgbClr val="002060"/>
                </a:solidFill>
              </a:rPr>
              <a:t> </a:t>
            </a:r>
            <a:r>
              <a:rPr lang="en-US" sz="2400" baseline="30000" dirty="0">
                <a:solidFill>
                  <a:srgbClr val="002060"/>
                </a:solidFill>
              </a:rPr>
              <a:t>je spolufinancovaný z prostriedkov štátneho rozpočtu SR prostredníctvom MŽP SR.</a:t>
            </a:r>
            <a:endParaRPr lang="sk-SK" sz="2000" dirty="0">
              <a:solidFill>
                <a:srgbClr val="002060"/>
              </a:solidFill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73" y="3914035"/>
            <a:ext cx="9988928" cy="195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>
            <a:extLst>
              <a:ext uri="{FF2B5EF4-FFF2-40B4-BE49-F238E27FC236}">
                <a16:creationId xmlns:a16="http://schemas.microsoft.com/office/drawing/2014/main" id="{BCA50EDA-DBD9-4509-A30F-227487D99B01}"/>
              </a:ext>
            </a:extLst>
          </p:cNvPr>
          <p:cNvSpPr txBox="1"/>
          <p:nvPr/>
        </p:nvSpPr>
        <p:spPr>
          <a:xfrm>
            <a:off x="0" y="5049687"/>
            <a:ext cx="121920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600" b="1" dirty="0" smtClean="0">
                <a:solidFill>
                  <a:srgbClr val="002060"/>
                </a:solidFill>
                <a:ea typeface="Roboto" panose="02000000000000000000" pitchFamily="2" charset="0"/>
              </a:rPr>
              <a:t>Ing</a:t>
            </a:r>
            <a:r>
              <a:rPr lang="sk-SK" sz="1600" b="1" dirty="0">
                <a:solidFill>
                  <a:srgbClr val="002060"/>
                </a:solidFill>
                <a:ea typeface="Roboto" panose="02000000000000000000" pitchFamily="2" charset="0"/>
              </a:rPr>
              <a:t>. </a:t>
            </a:r>
            <a:r>
              <a:rPr lang="sk-SK" sz="1600" b="1" dirty="0" smtClean="0">
                <a:solidFill>
                  <a:srgbClr val="002060"/>
                </a:solidFill>
                <a:ea typeface="Roboto" panose="02000000000000000000" pitchFamily="2" charset="0"/>
              </a:rPr>
              <a:t>Jozef </a:t>
            </a:r>
            <a:r>
              <a:rPr lang="sk-SK" sz="1600" b="1" dirty="0" err="1" smtClean="0">
                <a:solidFill>
                  <a:srgbClr val="002060"/>
                </a:solidFill>
                <a:ea typeface="Roboto" panose="02000000000000000000" pitchFamily="2" charset="0"/>
              </a:rPr>
              <a:t>Wallner</a:t>
            </a:r>
            <a:r>
              <a:rPr lang="sk-SK" sz="1600" b="1" dirty="0" smtClean="0">
                <a:solidFill>
                  <a:srgbClr val="002060"/>
                </a:solidFill>
                <a:ea typeface="Roboto" panose="02000000000000000000" pitchFamily="2" charset="0"/>
              </a:rPr>
              <a:t>  </a:t>
            </a:r>
            <a:r>
              <a:rPr lang="sk-SK" sz="1600" dirty="0" smtClean="0">
                <a:solidFill>
                  <a:srgbClr val="002060"/>
                </a:solidFill>
                <a:ea typeface="Roboto" panose="02000000000000000000" pitchFamily="2" charset="0"/>
              </a:rPr>
              <a:t>(MŽP SR) </a:t>
            </a:r>
            <a:r>
              <a:rPr lang="sk-S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</a:rPr>
              <a:t>|</a:t>
            </a:r>
            <a:r>
              <a:rPr lang="sk-SK" sz="1600" b="1" dirty="0" smtClean="0">
                <a:solidFill>
                  <a:srgbClr val="002060"/>
                </a:solidFill>
                <a:ea typeface="Roboto" panose="02000000000000000000" pitchFamily="2" charset="0"/>
              </a:rPr>
              <a:t> </a:t>
            </a:r>
            <a:r>
              <a:rPr lang="sk-SK" sz="1600" b="1" dirty="0">
                <a:solidFill>
                  <a:srgbClr val="002060"/>
                </a:solidFill>
                <a:ea typeface="Roboto" panose="02000000000000000000" pitchFamily="2" charset="0"/>
              </a:rPr>
              <a:t>Ing. </a:t>
            </a:r>
            <a:r>
              <a:rPr lang="sk-SK" sz="1600" b="1" dirty="0" smtClean="0">
                <a:solidFill>
                  <a:srgbClr val="002060"/>
                </a:solidFill>
                <a:ea typeface="Roboto" panose="02000000000000000000" pitchFamily="2" charset="0"/>
              </a:rPr>
              <a:t>Juraj </a:t>
            </a:r>
            <a:r>
              <a:rPr lang="sk-SK" sz="1600" b="1" dirty="0" err="1" smtClean="0">
                <a:solidFill>
                  <a:srgbClr val="002060"/>
                </a:solidFill>
                <a:ea typeface="Roboto" panose="02000000000000000000" pitchFamily="2" charset="0"/>
              </a:rPr>
              <a:t>Burda</a:t>
            </a:r>
            <a:r>
              <a:rPr lang="sk-SK" sz="1600" b="1" dirty="0" smtClean="0">
                <a:solidFill>
                  <a:srgbClr val="002060"/>
                </a:solidFill>
                <a:ea typeface="Roboto" panose="02000000000000000000" pitchFamily="2" charset="0"/>
              </a:rPr>
              <a:t>  </a:t>
            </a:r>
            <a:r>
              <a:rPr lang="sk-SK" sz="1600" dirty="0" smtClean="0">
                <a:solidFill>
                  <a:srgbClr val="002060"/>
                </a:solidFill>
                <a:ea typeface="Roboto" panose="02000000000000000000" pitchFamily="2" charset="0"/>
              </a:rPr>
              <a:t>(</a:t>
            </a:r>
            <a:r>
              <a:rPr lang="sk-SK" sz="1600" dirty="0">
                <a:solidFill>
                  <a:srgbClr val="002060"/>
                </a:solidFill>
                <a:ea typeface="Roboto" panose="02000000000000000000" pitchFamily="2" charset="0"/>
              </a:rPr>
              <a:t>MŽP SR</a:t>
            </a:r>
            <a:r>
              <a:rPr lang="sk-SK" sz="1600" dirty="0" smtClean="0">
                <a:solidFill>
                  <a:srgbClr val="002060"/>
                </a:solidFill>
                <a:ea typeface="Roboto" panose="02000000000000000000" pitchFamily="2" charset="0"/>
              </a:rPr>
              <a:t>) </a:t>
            </a:r>
            <a:r>
              <a:rPr lang="sk-SK" sz="20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</a:rPr>
              <a:t>|</a:t>
            </a:r>
            <a:r>
              <a:rPr lang="sk-SK" sz="1600" b="1" dirty="0">
                <a:solidFill>
                  <a:srgbClr val="002060"/>
                </a:solidFill>
                <a:ea typeface="Roboto" panose="02000000000000000000" pitchFamily="2" charset="0"/>
              </a:rPr>
              <a:t> Ing. </a:t>
            </a:r>
            <a:r>
              <a:rPr lang="sk-SK" sz="1600" b="1" dirty="0" smtClean="0">
                <a:solidFill>
                  <a:srgbClr val="002060"/>
                </a:solidFill>
                <a:ea typeface="Roboto" panose="02000000000000000000" pitchFamily="2" charset="0"/>
              </a:rPr>
              <a:t>Michal </a:t>
            </a:r>
            <a:r>
              <a:rPr lang="sk-SK" sz="1600" b="1" dirty="0" err="1" smtClean="0">
                <a:solidFill>
                  <a:srgbClr val="002060"/>
                </a:solidFill>
                <a:ea typeface="Roboto" panose="02000000000000000000" pitchFamily="2" charset="0"/>
              </a:rPr>
              <a:t>David</a:t>
            </a:r>
            <a:r>
              <a:rPr lang="sk-SK" sz="1600" b="1" dirty="0" smtClean="0">
                <a:solidFill>
                  <a:srgbClr val="002060"/>
                </a:solidFill>
                <a:ea typeface="Roboto" panose="02000000000000000000" pitchFamily="2" charset="0"/>
              </a:rPr>
              <a:t> </a:t>
            </a:r>
            <a:r>
              <a:rPr lang="sk-SK" sz="1600" dirty="0" smtClean="0">
                <a:solidFill>
                  <a:srgbClr val="002060"/>
                </a:solidFill>
                <a:ea typeface="Roboto" panose="02000000000000000000" pitchFamily="2" charset="0"/>
              </a:rPr>
              <a:t>(MŽP </a:t>
            </a:r>
            <a:r>
              <a:rPr lang="sk-SK" sz="1600" dirty="0">
                <a:solidFill>
                  <a:srgbClr val="002060"/>
                </a:solidFill>
                <a:ea typeface="Roboto" panose="02000000000000000000" pitchFamily="2" charset="0"/>
              </a:rPr>
              <a:t>SR</a:t>
            </a:r>
            <a:r>
              <a:rPr lang="sk-SK" sz="1600" dirty="0" smtClean="0">
                <a:solidFill>
                  <a:srgbClr val="002060"/>
                </a:solidFill>
                <a:ea typeface="Roboto" panose="02000000000000000000" pitchFamily="2" charset="0"/>
              </a:rPr>
              <a:t>)</a:t>
            </a:r>
            <a:r>
              <a:rPr lang="sk-SK" sz="1600" dirty="0">
                <a:solidFill>
                  <a:srgbClr val="002060"/>
                </a:solidFill>
                <a:ea typeface="Roboto" panose="02000000000000000000" pitchFamily="2" charset="0"/>
              </a:rPr>
              <a:t> </a:t>
            </a:r>
            <a:r>
              <a:rPr lang="sk-SK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</a:rPr>
              <a:t>|</a:t>
            </a:r>
            <a:r>
              <a:rPr lang="sk-SK" sz="1600" b="1" dirty="0" smtClean="0">
                <a:solidFill>
                  <a:srgbClr val="002060"/>
                </a:solidFill>
                <a:ea typeface="Roboto" panose="02000000000000000000" pitchFamily="2" charset="0"/>
              </a:rPr>
              <a:t> 26.1.2022       </a:t>
            </a:r>
            <a:endParaRPr lang="sk-SK" sz="1600" b="1" dirty="0">
              <a:solidFill>
                <a:srgbClr val="002060"/>
              </a:solidFill>
              <a:ea typeface="Roboto" panose="02000000000000000000" pitchFamily="2" charset="0"/>
            </a:endParaRPr>
          </a:p>
          <a:p>
            <a:pPr algn="ctr"/>
            <a:r>
              <a:rPr lang="sk-SK" sz="1600" dirty="0">
                <a:solidFill>
                  <a:srgbClr val="0070C0"/>
                </a:solidFill>
                <a:ea typeface="Roboto" panose="02000000000000000000" pitchFamily="2" charset="0"/>
              </a:rPr>
              <a:t> </a:t>
            </a:r>
            <a:r>
              <a:rPr lang="sk-SK" b="1" dirty="0">
                <a:solidFill>
                  <a:srgbClr val="0070C0"/>
                </a:solidFill>
              </a:rPr>
              <a:t>Využitie nástrojov samosprávnych </a:t>
            </a:r>
            <a:r>
              <a:rPr lang="sk-SK" b="1" dirty="0" smtClean="0">
                <a:solidFill>
                  <a:srgbClr val="0070C0"/>
                </a:solidFill>
              </a:rPr>
              <a:t>orgánov na </a:t>
            </a:r>
            <a:r>
              <a:rPr lang="sk-SK" b="1" dirty="0">
                <a:solidFill>
                  <a:srgbClr val="0070C0"/>
                </a:solidFill>
              </a:rPr>
              <a:t>zlepšenie kvality ovzdušia</a:t>
            </a:r>
            <a:endParaRPr lang="sk-SK" dirty="0">
              <a:solidFill>
                <a:srgbClr val="0070C0"/>
              </a:solidFill>
              <a:ea typeface="Roboto" panose="02000000000000000000" pitchFamily="2" charset="0"/>
            </a:endParaRPr>
          </a:p>
        </p:txBody>
      </p:sp>
      <p:sp>
        <p:nvSpPr>
          <p:cNvPr id="5" name="Rectangle 1">
            <a:hlinkClick r:id="rId2" tooltip="Strana 1"/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358" y="2209800"/>
            <a:ext cx="4622802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5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838080" y="68112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sk-SK" sz="3200" dirty="0"/>
              <a:t>Využitie nástrojov samosprávnych orgánov </a:t>
            </a:r>
            <a:endParaRPr lang="sk-SK" sz="3200" dirty="0" smtClean="0"/>
          </a:p>
          <a:p>
            <a:pPr algn="ctr">
              <a:lnSpc>
                <a:spcPct val="90000"/>
              </a:lnSpc>
            </a:pPr>
            <a:r>
              <a:rPr lang="sk-SK" sz="3200" dirty="0" smtClean="0"/>
              <a:t>na </a:t>
            </a:r>
            <a:r>
              <a:rPr lang="sk-SK" sz="3200" dirty="0"/>
              <a:t>zlepšenie kvality </a:t>
            </a:r>
            <a:r>
              <a:rPr lang="sk-SK" sz="3200" dirty="0" smtClean="0"/>
              <a:t>ovzdušia (1)</a:t>
            </a: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TextShape 2"/>
          <p:cNvSpPr txBox="1"/>
          <p:nvPr/>
        </p:nvSpPr>
        <p:spPr>
          <a:xfrm>
            <a:off x="790947" y="2760785"/>
            <a:ext cx="10609505" cy="323557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k-SK" sz="1700" b="1" spc="-1" dirty="0" smtClean="0">
                <a:solidFill>
                  <a:srgbClr val="000000"/>
                </a:solidFill>
                <a:latin typeface="Calibri"/>
              </a:rPr>
              <a:t>Pre účely hodnotenia kvality ovzdušia je územie BSK rozdelené na dve zóny:</a:t>
            </a:r>
          </a:p>
          <a:p>
            <a:pPr marL="36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en-US" sz="17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k-SK" sz="1700" b="0" strike="noStrike" spc="-1" dirty="0" smtClean="0">
                <a:solidFill>
                  <a:srgbClr val="000000"/>
                </a:solidFill>
                <a:latin typeface="Calibri"/>
              </a:rPr>
              <a:t>zóna Bratislavský kraj – mimo územia hlavného mesta SR Bratislavy</a:t>
            </a:r>
            <a:endParaRPr lang="en-US" sz="17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k-SK" sz="1700" b="0" strike="noStrike" spc="-1" dirty="0" smtClean="0">
                <a:solidFill>
                  <a:srgbClr val="000000"/>
                </a:solidFill>
                <a:latin typeface="Calibri"/>
              </a:rPr>
              <a:t>aglomerácia Bratislava – vymedzená územím hlavného mesta SR Bratislavy</a:t>
            </a: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sk-SK" sz="1700" spc="-1" dirty="0">
              <a:solidFill>
                <a:srgbClr val="000000"/>
              </a:solidFill>
              <a:latin typeface="Calibri"/>
            </a:endParaRPr>
          </a:p>
          <a:p>
            <a:pPr marL="36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sk-SK" sz="1700" b="1" strike="noStrike" spc="-1" dirty="0" smtClean="0">
                <a:solidFill>
                  <a:srgbClr val="000000"/>
                </a:solidFill>
                <a:latin typeface="Calibri"/>
              </a:rPr>
              <a:t>Integrovaný program na zlepšenie kvality ovzdušia sa pripravuje pre aglomeráciu Bratislava (skratka IPZKO):</a:t>
            </a:r>
          </a:p>
          <a:p>
            <a:pPr marL="36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sk-SK" sz="1700" spc="-1" dirty="0" smtClean="0">
                <a:solidFill>
                  <a:srgbClr val="000000"/>
                </a:solidFill>
                <a:latin typeface="Calibri"/>
              </a:rPr>
              <a:t>	- </a:t>
            </a:r>
            <a:r>
              <a:rPr lang="sk-SK" sz="1700" spc="-1" dirty="0">
                <a:solidFill>
                  <a:srgbClr val="000000"/>
                </a:solidFill>
                <a:latin typeface="Calibri"/>
              </a:rPr>
              <a:t>v zmysle platnej legislatívy (vrátane návrhu opatrení na zlepšenie kvality </a:t>
            </a:r>
            <a:r>
              <a:rPr lang="sk-SK" sz="1700" spc="-1" dirty="0" smtClean="0">
                <a:solidFill>
                  <a:srgbClr val="000000"/>
                </a:solidFill>
                <a:latin typeface="Calibri"/>
              </a:rPr>
              <a:t>ovzdušia pre </a:t>
            </a:r>
            <a:r>
              <a:rPr lang="sk-SK" sz="1700" spc="-1" dirty="0" err="1">
                <a:solidFill>
                  <a:srgbClr val="000000"/>
                </a:solidFill>
                <a:latin typeface="Calibri"/>
              </a:rPr>
              <a:t>znečisťújúce</a:t>
            </a:r>
            <a:r>
              <a:rPr lang="sk-SK" sz="1700" spc="-1" dirty="0">
                <a:solidFill>
                  <a:srgbClr val="000000"/>
                </a:solidFill>
                <a:latin typeface="Calibri"/>
              </a:rPr>
              <a:t> látky </a:t>
            </a:r>
            <a:r>
              <a:rPr lang="sk-SK" sz="1700" spc="-1" dirty="0" smtClean="0">
                <a:solidFill>
                  <a:srgbClr val="000000"/>
                </a:solidFill>
                <a:latin typeface="Calibri"/>
              </a:rPr>
              <a:t> 	NO</a:t>
            </a:r>
            <a:r>
              <a:rPr lang="sk-SK" sz="1700" spc="-1" baseline="-25000" dirty="0" smtClean="0">
                <a:solidFill>
                  <a:srgbClr val="000000"/>
                </a:solidFill>
                <a:latin typeface="Calibri"/>
              </a:rPr>
              <a:t>2</a:t>
            </a:r>
            <a:r>
              <a:rPr lang="sk-SK" sz="17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sk-SK" sz="1700" spc="-1" dirty="0">
                <a:solidFill>
                  <a:srgbClr val="000000"/>
                </a:solidFill>
                <a:latin typeface="Calibri"/>
              </a:rPr>
              <a:t>a O</a:t>
            </a:r>
            <a:r>
              <a:rPr lang="sk-SK" sz="1700" spc="-1" baseline="-25000" dirty="0">
                <a:solidFill>
                  <a:srgbClr val="000000"/>
                </a:solidFill>
                <a:latin typeface="Calibri"/>
              </a:rPr>
              <a:t>3</a:t>
            </a:r>
            <a:r>
              <a:rPr lang="sk-SK" sz="1700" spc="-1" dirty="0">
                <a:solidFill>
                  <a:srgbClr val="000000"/>
                </a:solidFill>
                <a:latin typeface="Calibri"/>
              </a:rPr>
              <a:t>)</a:t>
            </a:r>
            <a:endParaRPr lang="en-US" sz="17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5739610" y="2006280"/>
            <a:ext cx="5866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2400" b="1" dirty="0" smtClean="0"/>
              <a:t>Program na zlepšenie kvality ovzdušia</a:t>
            </a: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192237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838080" y="610784"/>
            <a:ext cx="10515240" cy="11202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sk-SK" sz="3200" dirty="0"/>
              <a:t>Využitie nástrojov samosprávnych orgánov </a:t>
            </a:r>
            <a:endParaRPr lang="sk-SK" sz="3200" dirty="0" smtClean="0"/>
          </a:p>
          <a:p>
            <a:pPr algn="ctr">
              <a:lnSpc>
                <a:spcPct val="90000"/>
              </a:lnSpc>
            </a:pPr>
            <a:r>
              <a:rPr lang="sk-SK" sz="3200" dirty="0" smtClean="0"/>
              <a:t>na </a:t>
            </a:r>
            <a:r>
              <a:rPr lang="sk-SK" sz="3200" dirty="0"/>
              <a:t>zlepšenie kvality </a:t>
            </a:r>
            <a:r>
              <a:rPr lang="sk-SK" sz="3200" dirty="0" smtClean="0"/>
              <a:t>ovzdušia (2)</a:t>
            </a: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TextShape 2"/>
          <p:cNvSpPr txBox="1"/>
          <p:nvPr/>
        </p:nvSpPr>
        <p:spPr>
          <a:xfrm>
            <a:off x="838080" y="2105231"/>
            <a:ext cx="10609505" cy="4313154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k-SK" sz="1700" b="1" spc="-1" dirty="0" smtClean="0">
                <a:solidFill>
                  <a:srgbClr val="000000"/>
                </a:solidFill>
                <a:latin typeface="Calibri"/>
              </a:rPr>
              <a:t>Integrovaný program na zlepšenie kvality ovzdušia (Bratislava):</a:t>
            </a:r>
          </a:p>
          <a:p>
            <a:pPr marL="743310" lvl="1" indent="-28575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Tx/>
              <a:buChar char="-"/>
            </a:pPr>
            <a:r>
              <a:rPr lang="sk-SK" sz="1700" spc="-1" dirty="0" smtClean="0">
                <a:solidFill>
                  <a:srgbClr val="000000"/>
                </a:solidFill>
                <a:latin typeface="Calibri"/>
              </a:rPr>
              <a:t>v zmysle platnej legislatívy vydáva a zverejňuje Okresný úrad v sídle kraja (Bratislava)</a:t>
            </a:r>
          </a:p>
          <a:p>
            <a:pPr marL="743310" lvl="1" indent="-28575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Tx/>
              <a:buChar char="-"/>
            </a:pPr>
            <a:r>
              <a:rPr lang="sk-SK" sz="1700" strike="noStrike" spc="-1" dirty="0" smtClean="0">
                <a:solidFill>
                  <a:srgbClr val="000000"/>
                </a:solidFill>
                <a:latin typeface="Calibri"/>
              </a:rPr>
              <a:t>15. 2. 2021 zverejnený oznam o vymedzení oblasti riadenia kvality ovzdušia (súčasne ako začiatok prípravy vypracovania prvého návrhu integrovaného programu), úradná tabuľa (webová stránka, PDF) </a:t>
            </a:r>
          </a:p>
          <a:p>
            <a:pPr marL="743310" lvl="1" indent="-28575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Tx/>
              <a:buChar char="-"/>
            </a:pPr>
            <a:r>
              <a:rPr lang="sk-SK" sz="1700" spc="-1" dirty="0" smtClean="0">
                <a:solidFill>
                  <a:srgbClr val="000000"/>
                </a:solidFill>
                <a:latin typeface="Calibri"/>
              </a:rPr>
              <a:t>konštituovaný </a:t>
            </a:r>
            <a:r>
              <a:rPr lang="sk-SK" sz="1700" i="1" spc="-1" dirty="0" smtClean="0">
                <a:solidFill>
                  <a:srgbClr val="000000"/>
                </a:solidFill>
                <a:latin typeface="Calibri"/>
              </a:rPr>
              <a:t>Štatút pracovnej skupiny pre prípravu integrovaného programu </a:t>
            </a:r>
            <a:r>
              <a:rPr lang="sk-SK" sz="1700" spc="-1" dirty="0" smtClean="0">
                <a:solidFill>
                  <a:srgbClr val="000000"/>
                </a:solidFill>
                <a:latin typeface="Calibri"/>
              </a:rPr>
              <a:t>(gestori, nominácia členov, postupy, stanovenie časového harmonogramu jednotlivých fáz procesu)</a:t>
            </a:r>
          </a:p>
          <a:p>
            <a:pPr marL="743310" lvl="1" indent="-28575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Tx/>
              <a:buChar char="-"/>
            </a:pPr>
            <a:r>
              <a:rPr lang="sk-SK" sz="1700" spc="-1" dirty="0" smtClean="0">
                <a:solidFill>
                  <a:srgbClr val="000000"/>
                </a:solidFill>
                <a:latin typeface="Calibri"/>
              </a:rPr>
              <a:t>výzva a apel na predloženie opatrení na zlepšenie kvality ovzdušia (</a:t>
            </a:r>
            <a:r>
              <a:rPr lang="sk-SK" sz="1700" dirty="0"/>
              <a:t>prevádzkovatelia veľkých a malých zdrojov znečisťovania</a:t>
            </a:r>
            <a:r>
              <a:rPr lang="sk-SK" sz="1700" spc="-1" dirty="0" smtClean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743310" lvl="1" indent="-28575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Tx/>
              <a:buChar char="-"/>
            </a:pPr>
            <a:r>
              <a:rPr lang="sk-SK" sz="1700" strike="noStrike" spc="-1" dirty="0" smtClean="0">
                <a:solidFill>
                  <a:srgbClr val="000000"/>
                </a:solidFill>
                <a:latin typeface="Calibri"/>
              </a:rPr>
              <a:t>zasadnutia pracovných skupín v zmysle schváleného štatútu (gestormi Štatútu) </a:t>
            </a:r>
          </a:p>
          <a:p>
            <a:pPr marL="743310" lvl="1" indent="-28575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Tx/>
              <a:buChar char="-"/>
            </a:pPr>
            <a:r>
              <a:rPr lang="sk-SK" sz="1700" spc="-1" dirty="0" smtClean="0">
                <a:solidFill>
                  <a:srgbClr val="000000"/>
                </a:solidFill>
                <a:latin typeface="Calibri"/>
              </a:rPr>
              <a:t>aktuálny stav: vyhodnotenie zaslaných návrhov opatrení </a:t>
            </a:r>
          </a:p>
          <a:p>
            <a:pPr marL="743310" lvl="1" indent="-28575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Tx/>
              <a:buChar char="-"/>
            </a:pPr>
            <a:r>
              <a:rPr lang="sk-SK" sz="1700" strike="noStrike" spc="-1" dirty="0" smtClean="0">
                <a:solidFill>
                  <a:srgbClr val="000000"/>
                </a:solidFill>
                <a:latin typeface="Calibri"/>
              </a:rPr>
              <a:t>očakávania pre najbližšie obdobie (2022): </a:t>
            </a:r>
          </a:p>
          <a:p>
            <a:pPr marL="1200510" lvl="2" indent="-28575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Tx/>
              <a:buChar char="-"/>
            </a:pPr>
            <a:r>
              <a:rPr lang="sk-SK" sz="1700" strike="noStrike" spc="-1" dirty="0" smtClean="0">
                <a:solidFill>
                  <a:srgbClr val="000000"/>
                </a:solidFill>
                <a:latin typeface="Calibri"/>
              </a:rPr>
              <a:t>spracovanie formálnej štruktúry (obsah), </a:t>
            </a:r>
          </a:p>
          <a:p>
            <a:pPr marL="1200510" lvl="2" indent="-28575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Tx/>
              <a:buChar char="-"/>
            </a:pPr>
            <a:r>
              <a:rPr lang="sk-SK" sz="1700" strike="noStrike" spc="-1" dirty="0" smtClean="0">
                <a:solidFill>
                  <a:srgbClr val="000000"/>
                </a:solidFill>
                <a:latin typeface="Calibri"/>
              </a:rPr>
              <a:t>snaha o vypracovanie analýz scenárov (dopadov) navrhnutých opatrení podľa kritérií </a:t>
            </a:r>
          </a:p>
          <a:p>
            <a:pPr marL="1200510" lvl="2" indent="-28575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Tx/>
              <a:buChar char="-"/>
            </a:pPr>
            <a:r>
              <a:rPr lang="sk-SK" sz="1700" spc="-1" dirty="0" smtClean="0">
                <a:solidFill>
                  <a:srgbClr val="000000"/>
                </a:solidFill>
                <a:latin typeface="Calibri"/>
              </a:rPr>
              <a:t>zapojenie verejnosti – príprava </a:t>
            </a:r>
            <a:r>
              <a:rPr lang="sk-SK" sz="1700" spc="-1" dirty="0" err="1" smtClean="0">
                <a:solidFill>
                  <a:srgbClr val="000000"/>
                </a:solidFill>
                <a:latin typeface="Calibri"/>
              </a:rPr>
              <a:t>pripomienkovacieho</a:t>
            </a:r>
            <a:r>
              <a:rPr lang="sk-SK" sz="1700" spc="-1" dirty="0" smtClean="0">
                <a:solidFill>
                  <a:srgbClr val="000000"/>
                </a:solidFill>
                <a:latin typeface="Calibri"/>
              </a:rPr>
              <a:t> procesu, verejné prerokovanie</a:t>
            </a:r>
            <a:endParaRPr lang="sk-SK" sz="1700" strike="noStrike" spc="-1" dirty="0">
              <a:solidFill>
                <a:srgbClr val="000000"/>
              </a:solidFill>
              <a:latin typeface="Calibri"/>
            </a:endParaRPr>
          </a:p>
          <a:p>
            <a:pPr marL="743310" lvl="1" indent="-28575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Tx/>
              <a:buChar char="-"/>
            </a:pPr>
            <a:endParaRPr lang="sk-SK" sz="1700" strike="noStrike" spc="-1" dirty="0" smtClean="0">
              <a:solidFill>
                <a:srgbClr val="000000"/>
              </a:solidFill>
              <a:latin typeface="Calibri"/>
            </a:endParaRPr>
          </a:p>
          <a:p>
            <a:pPr marL="743310" lvl="1" indent="-28575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Tx/>
              <a:buChar char="-"/>
            </a:pPr>
            <a:endParaRPr lang="sk-SK" sz="1700" strike="noStrike" spc="-1" dirty="0" smtClean="0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sk-SK" sz="17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5765987" y="1643566"/>
            <a:ext cx="5866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Program na zlepšenie kvality ovzdušia</a:t>
            </a: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274680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838080" y="610784"/>
            <a:ext cx="10515240" cy="11202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sk-SK" sz="3200" dirty="0"/>
              <a:t>Využitie nástrojov samosprávnych orgánov </a:t>
            </a:r>
            <a:endParaRPr lang="sk-SK" sz="3200" dirty="0" smtClean="0"/>
          </a:p>
          <a:p>
            <a:pPr algn="ctr">
              <a:lnSpc>
                <a:spcPct val="90000"/>
              </a:lnSpc>
            </a:pPr>
            <a:r>
              <a:rPr lang="sk-SK" sz="3200" dirty="0" smtClean="0"/>
              <a:t>na </a:t>
            </a:r>
            <a:r>
              <a:rPr lang="sk-SK" sz="3200" dirty="0"/>
              <a:t>zlepšenie kvality </a:t>
            </a:r>
            <a:r>
              <a:rPr lang="sk-SK" sz="3200" dirty="0" smtClean="0"/>
              <a:t>ovzdušia (3)</a:t>
            </a: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TextShape 2"/>
          <p:cNvSpPr txBox="1"/>
          <p:nvPr/>
        </p:nvSpPr>
        <p:spPr>
          <a:xfrm>
            <a:off x="838080" y="2149194"/>
            <a:ext cx="10609505" cy="4313154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k-SK" sz="1700" b="1" spc="-1" dirty="0" smtClean="0">
                <a:solidFill>
                  <a:srgbClr val="000000"/>
                </a:solidFill>
                <a:latin typeface="Calibri"/>
              </a:rPr>
              <a:t>Stratégie s celoštátnym dosahom (výhľad):</a:t>
            </a:r>
          </a:p>
          <a:p>
            <a:pPr marL="360" lvl="1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sk-SK" sz="1700" spc="-1" dirty="0" smtClean="0">
                <a:solidFill>
                  <a:srgbClr val="000000"/>
                </a:solidFill>
                <a:latin typeface="Calibri"/>
              </a:rPr>
              <a:t>	- Národný </a:t>
            </a:r>
            <a:r>
              <a:rPr lang="sk-SK" sz="1700" spc="-1" dirty="0">
                <a:solidFill>
                  <a:srgbClr val="000000"/>
                </a:solidFill>
                <a:latin typeface="Calibri"/>
              </a:rPr>
              <a:t>program znižovania emisií (pripravuje sa od 2018), Stratégia pre redukciu látok PM</a:t>
            </a:r>
            <a:r>
              <a:rPr lang="sk-SK" sz="1700" spc="-1" baseline="-25000" dirty="0">
                <a:solidFill>
                  <a:srgbClr val="000000"/>
                </a:solidFill>
                <a:latin typeface="Calibri"/>
              </a:rPr>
              <a:t>10 </a:t>
            </a:r>
            <a:r>
              <a:rPr lang="sk-SK" sz="1700" spc="-1" dirty="0">
                <a:solidFill>
                  <a:srgbClr val="000000"/>
                </a:solidFill>
                <a:latin typeface="Calibri"/>
              </a:rPr>
              <a:t>(2013-2020), </a:t>
            </a:r>
            <a:r>
              <a:rPr lang="sk-SK" sz="1700" spc="-1" dirty="0" smtClean="0">
                <a:solidFill>
                  <a:srgbClr val="000000"/>
                </a:solidFill>
                <a:latin typeface="Calibri"/>
              </a:rPr>
              <a:t>	</a:t>
            </a:r>
            <a:r>
              <a:rPr lang="sk-SK" sz="1700" spc="-1" dirty="0" err="1" smtClean="0">
                <a:solidFill>
                  <a:srgbClr val="000000"/>
                </a:solidFill>
                <a:latin typeface="Calibri"/>
              </a:rPr>
              <a:t>Envirostratégia</a:t>
            </a:r>
            <a:r>
              <a:rPr lang="sk-SK" sz="17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sk-SK" sz="1700" spc="-1" dirty="0">
                <a:solidFill>
                  <a:srgbClr val="000000"/>
                </a:solidFill>
                <a:latin typeface="Calibri"/>
              </a:rPr>
              <a:t>2030 = Zelenšie Slovensko = Stratégia environmentálnej politiky SR do roku 2030 (aktualizuje </a:t>
            </a:r>
            <a:r>
              <a:rPr lang="sk-SK" sz="1700" spc="-1" dirty="0" smtClean="0">
                <a:solidFill>
                  <a:srgbClr val="000000"/>
                </a:solidFill>
                <a:latin typeface="Calibri"/>
              </a:rPr>
              <a:t>	sa</a:t>
            </a:r>
            <a:r>
              <a:rPr lang="sk-SK" sz="1700" spc="-1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228600" lvl="1" indent="-2282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k-SK" sz="1700" b="1" spc="-1" dirty="0" smtClean="0">
                <a:solidFill>
                  <a:srgbClr val="000000"/>
                </a:solidFill>
                <a:latin typeface="Calibri"/>
              </a:rPr>
              <a:t>Strategické dokumenty (konkrétne, pre oblasť BSK a Bratislavy):</a:t>
            </a:r>
          </a:p>
          <a:p>
            <a:pPr marL="1200510" lvl="3" indent="-28575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Tx/>
              <a:buChar char="-"/>
            </a:pPr>
            <a:r>
              <a:rPr lang="sk-SK" sz="1700" spc="-1" dirty="0" smtClean="0">
                <a:solidFill>
                  <a:srgbClr val="000000"/>
                </a:solidFill>
                <a:latin typeface="Calibri"/>
              </a:rPr>
              <a:t>PHRSR – program hospodárskeho rozvoja a sociálneho rozvoja 2021-2027 BSK (pripravuje sa), </a:t>
            </a:r>
          </a:p>
          <a:p>
            <a:pPr marL="1200510" lvl="3" indent="-28575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Tx/>
              <a:buChar char="-"/>
            </a:pPr>
            <a:r>
              <a:rPr lang="sk-SK" sz="1700" spc="-1" dirty="0" smtClean="0">
                <a:solidFill>
                  <a:srgbClr val="000000"/>
                </a:solidFill>
                <a:latin typeface="Calibri"/>
              </a:rPr>
              <a:t>PHSR – program hospodárskeho a sociálneho rozvoja (2014-2020)</a:t>
            </a:r>
          </a:p>
          <a:p>
            <a:pPr marL="1200510" lvl="3" indent="-28575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Tx/>
              <a:buChar char="-"/>
            </a:pPr>
            <a:r>
              <a:rPr lang="sk-SK" sz="1700" spc="-1" dirty="0" smtClean="0">
                <a:solidFill>
                  <a:srgbClr val="000000"/>
                </a:solidFill>
                <a:latin typeface="Calibri"/>
              </a:rPr>
              <a:t>Územný </a:t>
            </a:r>
            <a:r>
              <a:rPr lang="sk-SK" sz="1700" spc="-1" dirty="0" err="1" smtClean="0">
                <a:solidFill>
                  <a:srgbClr val="000000"/>
                </a:solidFill>
                <a:latin typeface="Calibri"/>
              </a:rPr>
              <a:t>generel</a:t>
            </a:r>
            <a:r>
              <a:rPr lang="sk-SK" sz="1700" spc="-1" dirty="0" smtClean="0">
                <a:solidFill>
                  <a:srgbClr val="000000"/>
                </a:solidFill>
                <a:latin typeface="Calibri"/>
              </a:rPr>
              <a:t> dopravy (oblasť dopravy, Bratislava, 2015)</a:t>
            </a:r>
          </a:p>
          <a:p>
            <a:pPr marL="1200510" lvl="3" indent="-28575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Tx/>
              <a:buChar char="-"/>
            </a:pPr>
            <a:r>
              <a:rPr lang="sk-SK" sz="1700" spc="-1" dirty="0" smtClean="0">
                <a:solidFill>
                  <a:srgbClr val="000000"/>
                </a:solidFill>
                <a:latin typeface="Calibri"/>
              </a:rPr>
              <a:t>Územné plány zón </a:t>
            </a:r>
          </a:p>
          <a:p>
            <a:pPr marL="1200510" lvl="3" indent="-28575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Tx/>
              <a:buChar char="-"/>
            </a:pPr>
            <a:r>
              <a:rPr lang="sk-SK" sz="1700" spc="-1" dirty="0" smtClean="0">
                <a:solidFill>
                  <a:srgbClr val="000000"/>
                </a:solidFill>
                <a:latin typeface="Calibri"/>
              </a:rPr>
              <a:t>Strategické dokumenty mestských a miestnych častí (obce) ktoré sa odvíjajú od prijatia PHRSR </a:t>
            </a: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k-SK" sz="1700" b="1" spc="-1" dirty="0" smtClean="0">
                <a:solidFill>
                  <a:srgbClr val="000000"/>
                </a:solidFill>
                <a:latin typeface="Calibri"/>
              </a:rPr>
              <a:t>Ďalšie schémy (2021+):</a:t>
            </a:r>
            <a:endParaRPr lang="sk-SK" sz="1700" b="1" spc="-1" dirty="0">
              <a:solidFill>
                <a:srgbClr val="000000"/>
              </a:solidFill>
              <a:latin typeface="Calibri"/>
            </a:endParaRPr>
          </a:p>
          <a:p>
            <a:pPr marL="1200510" lvl="3" indent="-28575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Tx/>
              <a:buChar char="-"/>
            </a:pPr>
            <a:r>
              <a:rPr lang="sk-SK" sz="1700" spc="-1" dirty="0" smtClean="0">
                <a:solidFill>
                  <a:srgbClr val="000000"/>
                </a:solidFill>
                <a:latin typeface="Calibri"/>
              </a:rPr>
              <a:t>Plán obnovy a odolnosti </a:t>
            </a:r>
          </a:p>
          <a:p>
            <a:pPr marL="1200510" lvl="3" indent="-28575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Tx/>
              <a:buChar char="-"/>
            </a:pPr>
            <a:r>
              <a:rPr lang="sk-SK" sz="1700" spc="-1" dirty="0" smtClean="0">
                <a:solidFill>
                  <a:srgbClr val="000000"/>
                </a:solidFill>
                <a:latin typeface="Calibri"/>
              </a:rPr>
              <a:t>Program Slovensko (PC 2), nástupca EŠIF</a:t>
            </a:r>
            <a:endParaRPr lang="sk-SK" sz="1700" spc="-1" dirty="0">
              <a:solidFill>
                <a:srgbClr val="000000"/>
              </a:solidFill>
              <a:latin typeface="Calibri"/>
            </a:endParaRPr>
          </a:p>
          <a:p>
            <a:pPr marL="1200510" lvl="3" indent="-28575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Tx/>
              <a:buChar char="-"/>
            </a:pPr>
            <a:r>
              <a:rPr lang="sk-SK" sz="1700" spc="-1" dirty="0" smtClean="0">
                <a:solidFill>
                  <a:srgbClr val="000000"/>
                </a:solidFill>
                <a:latin typeface="Calibri"/>
              </a:rPr>
              <a:t>OP KŽP – schéma „kotlíkovej dotácie“ (do 2023), Environmentálny fond</a:t>
            </a:r>
            <a:endParaRPr lang="sk-SK" sz="1700" spc="-1" dirty="0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sk-SK" sz="1700" b="1" spc="-1" dirty="0" smtClean="0">
              <a:solidFill>
                <a:srgbClr val="000000"/>
              </a:solidFill>
              <a:latin typeface="Calibri"/>
            </a:endParaRPr>
          </a:p>
          <a:p>
            <a:pPr marL="457560" lvl="1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sk-SK" sz="1700" spc="-1" dirty="0" smtClean="0">
              <a:solidFill>
                <a:srgbClr val="000000"/>
              </a:solidFill>
              <a:latin typeface="Calibri"/>
            </a:endParaRPr>
          </a:p>
          <a:p>
            <a:pPr marL="743310" lvl="1" indent="-28575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Tx/>
              <a:buChar char="-"/>
            </a:pPr>
            <a:endParaRPr lang="sk-SK" sz="1700" strike="noStrike" spc="-1" dirty="0" smtClean="0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sk-SK" sz="17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6003381" y="1643566"/>
            <a:ext cx="5233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Stratégie a strategické dokumenty</a:t>
            </a: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247367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t>6</a:t>
            </a:fld>
            <a:endParaRPr lang="sk-SK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BCA50EDA-DBD9-4509-A30F-227487D99B01}"/>
              </a:ext>
            </a:extLst>
          </p:cNvPr>
          <p:cNvSpPr txBox="1"/>
          <p:nvPr/>
        </p:nvSpPr>
        <p:spPr>
          <a:xfrm>
            <a:off x="0" y="5049687"/>
            <a:ext cx="121920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600" b="1" dirty="0" smtClean="0">
                <a:solidFill>
                  <a:srgbClr val="002060"/>
                </a:solidFill>
                <a:ea typeface="Roboto" panose="02000000000000000000" pitchFamily="2" charset="0"/>
              </a:rPr>
              <a:t>Ing</a:t>
            </a:r>
            <a:r>
              <a:rPr lang="sk-SK" sz="1600" b="1" dirty="0">
                <a:solidFill>
                  <a:srgbClr val="002060"/>
                </a:solidFill>
                <a:ea typeface="Roboto" panose="02000000000000000000" pitchFamily="2" charset="0"/>
              </a:rPr>
              <a:t>. </a:t>
            </a:r>
            <a:r>
              <a:rPr lang="sk-SK" sz="1600" b="1" dirty="0" smtClean="0">
                <a:solidFill>
                  <a:srgbClr val="002060"/>
                </a:solidFill>
                <a:ea typeface="Roboto" panose="02000000000000000000" pitchFamily="2" charset="0"/>
              </a:rPr>
              <a:t>Marta </a:t>
            </a:r>
            <a:r>
              <a:rPr lang="sk-SK" sz="1600" b="1" dirty="0" err="1" smtClean="0">
                <a:solidFill>
                  <a:srgbClr val="002060"/>
                </a:solidFill>
                <a:ea typeface="Roboto" panose="02000000000000000000" pitchFamily="2" charset="0"/>
              </a:rPr>
              <a:t>Bejdáková</a:t>
            </a:r>
            <a:r>
              <a:rPr lang="sk-SK" sz="1600" b="1" dirty="0" smtClean="0">
                <a:solidFill>
                  <a:srgbClr val="002060"/>
                </a:solidFill>
                <a:ea typeface="Roboto" panose="02000000000000000000" pitchFamily="2" charset="0"/>
              </a:rPr>
              <a:t>  </a:t>
            </a:r>
            <a:r>
              <a:rPr lang="sk-SK" sz="1600" dirty="0">
                <a:solidFill>
                  <a:srgbClr val="002060"/>
                </a:solidFill>
                <a:ea typeface="Roboto" panose="02000000000000000000" pitchFamily="2" charset="0"/>
              </a:rPr>
              <a:t>(</a:t>
            </a:r>
            <a:r>
              <a:rPr lang="sk-SK" sz="1600" dirty="0" smtClean="0">
                <a:solidFill>
                  <a:srgbClr val="002060"/>
                </a:solidFill>
                <a:ea typeface="Roboto" panose="02000000000000000000" pitchFamily="2" charset="0"/>
              </a:rPr>
              <a:t>TTSK</a:t>
            </a:r>
            <a:r>
              <a:rPr lang="sk-SK" sz="1600" dirty="0">
                <a:solidFill>
                  <a:srgbClr val="002060"/>
                </a:solidFill>
                <a:ea typeface="Roboto" panose="02000000000000000000" pitchFamily="2" charset="0"/>
              </a:rPr>
              <a:t>) </a:t>
            </a:r>
            <a:r>
              <a:rPr lang="sk-S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</a:rPr>
              <a:t>|</a:t>
            </a:r>
            <a:r>
              <a:rPr lang="sk-SK" sz="1600" b="1" dirty="0" smtClean="0">
                <a:solidFill>
                  <a:srgbClr val="002060"/>
                </a:solidFill>
                <a:ea typeface="Roboto" panose="02000000000000000000" pitchFamily="2" charset="0"/>
              </a:rPr>
              <a:t> Ing</a:t>
            </a:r>
            <a:r>
              <a:rPr lang="sk-SK" sz="1600" b="1" dirty="0">
                <a:solidFill>
                  <a:srgbClr val="002060"/>
                </a:solidFill>
                <a:ea typeface="Roboto" panose="02000000000000000000" pitchFamily="2" charset="0"/>
              </a:rPr>
              <a:t>. Katarína </a:t>
            </a:r>
            <a:r>
              <a:rPr lang="sk-SK" sz="1600" b="1" dirty="0" smtClean="0">
                <a:solidFill>
                  <a:srgbClr val="002060"/>
                </a:solidFill>
                <a:ea typeface="Roboto" panose="02000000000000000000" pitchFamily="2" charset="0"/>
              </a:rPr>
              <a:t>Mičáková</a:t>
            </a:r>
            <a:r>
              <a:rPr lang="sk-SK" sz="1600" b="1" dirty="0">
                <a:solidFill>
                  <a:srgbClr val="002060"/>
                </a:solidFill>
                <a:ea typeface="Roboto" panose="02000000000000000000" pitchFamily="2" charset="0"/>
              </a:rPr>
              <a:t> </a:t>
            </a:r>
            <a:r>
              <a:rPr lang="sk-SK" sz="1600" dirty="0" smtClean="0">
                <a:solidFill>
                  <a:srgbClr val="002060"/>
                </a:solidFill>
                <a:ea typeface="Roboto" panose="02000000000000000000" pitchFamily="2" charset="0"/>
              </a:rPr>
              <a:t>(MŽP </a:t>
            </a:r>
            <a:r>
              <a:rPr lang="sk-SK" sz="1600" dirty="0">
                <a:solidFill>
                  <a:srgbClr val="002060"/>
                </a:solidFill>
                <a:ea typeface="Roboto" panose="02000000000000000000" pitchFamily="2" charset="0"/>
              </a:rPr>
              <a:t>SR</a:t>
            </a:r>
            <a:r>
              <a:rPr lang="sk-SK" sz="1600" dirty="0" smtClean="0">
                <a:solidFill>
                  <a:srgbClr val="002060"/>
                </a:solidFill>
                <a:ea typeface="Roboto" panose="02000000000000000000" pitchFamily="2" charset="0"/>
              </a:rPr>
              <a:t>)</a:t>
            </a:r>
            <a:r>
              <a:rPr lang="sk-SK" sz="1600" dirty="0">
                <a:solidFill>
                  <a:srgbClr val="002060"/>
                </a:solidFill>
                <a:ea typeface="Roboto" panose="02000000000000000000" pitchFamily="2" charset="0"/>
              </a:rPr>
              <a:t> </a:t>
            </a:r>
            <a:r>
              <a:rPr lang="sk-SK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</a:rPr>
              <a:t>|</a:t>
            </a:r>
            <a:r>
              <a:rPr lang="sk-SK" sz="1600" b="1" dirty="0" smtClean="0">
                <a:solidFill>
                  <a:srgbClr val="002060"/>
                </a:solidFill>
                <a:ea typeface="Roboto" panose="02000000000000000000" pitchFamily="2" charset="0"/>
              </a:rPr>
              <a:t> 26.1.2022       </a:t>
            </a:r>
            <a:endParaRPr lang="sk-SK" sz="1600" b="1" dirty="0">
              <a:solidFill>
                <a:srgbClr val="002060"/>
              </a:solidFill>
              <a:ea typeface="Roboto" panose="02000000000000000000" pitchFamily="2" charset="0"/>
            </a:endParaRPr>
          </a:p>
          <a:p>
            <a:pPr algn="ctr"/>
            <a:r>
              <a:rPr lang="sk-SK" sz="1600" dirty="0">
                <a:solidFill>
                  <a:srgbClr val="0070C0"/>
                </a:solidFill>
                <a:ea typeface="Roboto" panose="02000000000000000000" pitchFamily="2" charset="0"/>
              </a:rPr>
              <a:t> </a:t>
            </a:r>
            <a:r>
              <a:rPr lang="sk-SK" b="1" dirty="0">
                <a:solidFill>
                  <a:srgbClr val="0070C0"/>
                </a:solidFill>
              </a:rPr>
              <a:t>Využitie nástrojov samosprávnych </a:t>
            </a:r>
            <a:r>
              <a:rPr lang="sk-SK" b="1" dirty="0" smtClean="0">
                <a:solidFill>
                  <a:srgbClr val="0070C0"/>
                </a:solidFill>
              </a:rPr>
              <a:t>orgánov na </a:t>
            </a:r>
            <a:r>
              <a:rPr lang="sk-SK" b="1" dirty="0">
                <a:solidFill>
                  <a:srgbClr val="0070C0"/>
                </a:solidFill>
              </a:rPr>
              <a:t>zlepšenie kvality ovzdušia</a:t>
            </a:r>
            <a:endParaRPr lang="sk-SK" dirty="0">
              <a:solidFill>
                <a:srgbClr val="0070C0"/>
              </a:solidFill>
              <a:ea typeface="Roboto" panose="02000000000000000000" pitchFamily="2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0" y="2444815"/>
            <a:ext cx="5621595" cy="148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64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02D0E119-9837-4C58-9F9A-9CFAE952B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282" y="898358"/>
            <a:ext cx="10376517" cy="792330"/>
          </a:xfrm>
        </p:spPr>
        <p:txBody>
          <a:bodyPr>
            <a:normAutofit/>
          </a:bodyPr>
          <a:lstStyle/>
          <a:p>
            <a:r>
              <a:rPr lang="sk-SK" sz="3200" b="1" dirty="0">
                <a:solidFill>
                  <a:srgbClr val="0070C0"/>
                </a:solidFill>
                <a:latin typeface="+mn-lt"/>
              </a:rPr>
              <a:t>Dokumenty pre riadenie územia TTSK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3F5317D6-A69E-4866-BA6E-EC8CBE172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283" y="1837755"/>
            <a:ext cx="10126287" cy="32047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2000" dirty="0"/>
          </a:p>
          <a:p>
            <a:pPr algn="just"/>
            <a:r>
              <a:rPr lang="sk-SK" sz="2000" dirty="0"/>
              <a:t>Program hospodárskeho rozvoja a sociálneho rozvoja Trnavského </a:t>
            </a:r>
            <a:r>
              <a:rPr lang="sk-SK" sz="2000" dirty="0" smtClean="0"/>
              <a:t>samosprávneho kraja</a:t>
            </a:r>
            <a:br>
              <a:rPr lang="sk-SK" sz="2000" dirty="0" smtClean="0"/>
            </a:br>
            <a:r>
              <a:rPr lang="sk-SK" sz="2000" dirty="0" smtClean="0"/>
              <a:t>2016 </a:t>
            </a:r>
            <a:r>
              <a:rPr lang="sk-SK" sz="2000" dirty="0"/>
              <a:t>– 2023 v konsolidovanom znení </a:t>
            </a:r>
            <a:r>
              <a:rPr lang="sk-SK" sz="2000" dirty="0" smtClean="0"/>
              <a:t>aktualizácie</a:t>
            </a:r>
          </a:p>
          <a:p>
            <a:pPr algn="just"/>
            <a:r>
              <a:rPr lang="sk-SK" sz="2000" dirty="0" smtClean="0"/>
              <a:t>Program na zlepšenie kvality ovzdušia (PZKO)</a:t>
            </a:r>
            <a:endParaRPr lang="sk-SK" sz="2000" dirty="0"/>
          </a:p>
          <a:p>
            <a:pPr algn="just"/>
            <a:r>
              <a:rPr lang="sk-SK" sz="2000" dirty="0"/>
              <a:t>Územný generel dopravy TTSK do roku 2020 s výhľadom do roku 2030</a:t>
            </a:r>
          </a:p>
          <a:p>
            <a:pPr algn="just"/>
            <a:r>
              <a:rPr lang="sk-SK" sz="2000" dirty="0"/>
              <a:t>Územný plán regiónu TTSK</a:t>
            </a:r>
          </a:p>
          <a:p>
            <a:pPr algn="just"/>
            <a:r>
              <a:rPr lang="sk-SK" sz="2000" dirty="0"/>
              <a:t>Plán udržateľnej mobility TTSK</a:t>
            </a:r>
          </a:p>
          <a:p>
            <a:pPr algn="just"/>
            <a:r>
              <a:rPr lang="sk-SK" sz="2000" dirty="0"/>
              <a:t>Nízkouhlíkova stratégia Trnavskej župy</a:t>
            </a:r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452367C7-12B0-4721-8A41-47F248BFD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pPr/>
              <a:t>7</a:t>
            </a:fld>
            <a:endParaRPr lang="sk-SK"/>
          </a:p>
        </p:txBody>
      </p:sp>
      <p:pic>
        <p:nvPicPr>
          <p:cNvPr id="1028" name="Picture 4" descr="IPC">
            <a:extLst>
              <a:ext uri="{FF2B5EF4-FFF2-40B4-BE49-F238E27FC236}">
                <a16:creationId xmlns:a16="http://schemas.microsoft.com/office/drawing/2014/main" id="{8DC1C1F3-999F-4133-B0E1-6EA9237EC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83" y="5307321"/>
            <a:ext cx="1306122" cy="65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rticipatívny rozpočet">
            <a:extLst>
              <a:ext uri="{FF2B5EF4-FFF2-40B4-BE49-F238E27FC236}">
                <a16:creationId xmlns:a16="http://schemas.microsoft.com/office/drawing/2014/main" id="{56982C2C-ACD6-4980-961F-E586A58BF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534" y="5373721"/>
            <a:ext cx="1306122" cy="65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gionálne poradenské centrum">
            <a:extLst>
              <a:ext uri="{FF2B5EF4-FFF2-40B4-BE49-F238E27FC236}">
                <a16:creationId xmlns:a16="http://schemas.microsoft.com/office/drawing/2014/main" id="{AED51B79-E446-4622-BB22-35EE06A91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785" y="5373722"/>
            <a:ext cx="1062039" cy="53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rnavský kraj zážitkov">
            <a:extLst>
              <a:ext uri="{FF2B5EF4-FFF2-40B4-BE49-F238E27FC236}">
                <a16:creationId xmlns:a16="http://schemas.microsoft.com/office/drawing/2014/main" id="{5F12AD61-C7A1-438B-B085-73C617BBE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802" y="5373721"/>
            <a:ext cx="1138586" cy="56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Zelený kraj">
            <a:extLst>
              <a:ext uri="{FF2B5EF4-FFF2-40B4-BE49-F238E27FC236}">
                <a16:creationId xmlns:a16="http://schemas.microsoft.com/office/drawing/2014/main" id="{368AE8A8-1554-4AF9-834A-10E72F318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408" y="5189605"/>
            <a:ext cx="1776984" cy="88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NTERREG">
            <a:extLst>
              <a:ext uri="{FF2B5EF4-FFF2-40B4-BE49-F238E27FC236}">
                <a16:creationId xmlns:a16="http://schemas.microsoft.com/office/drawing/2014/main" id="{292AB08A-FBA1-400C-B2E0-8529626F3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466" y="5373721"/>
            <a:ext cx="1594104" cy="79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67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4D7C8E8-F0C9-4E8B-A951-AE1B0BA93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t>8</a:t>
            </a:fld>
            <a:endParaRPr lang="sk-SK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CB58E2B9-45D2-46D6-B119-30471505C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395" y="1825624"/>
            <a:ext cx="7384720" cy="4530725"/>
          </a:xfrm>
          <a:ln>
            <a:noFill/>
          </a:ln>
        </p:spPr>
        <p:txBody>
          <a:bodyPr>
            <a:normAutofit fontScale="97500"/>
          </a:bodyPr>
          <a:lstStyle/>
          <a:p>
            <a:pPr algn="just"/>
            <a:r>
              <a:rPr lang="sk-SK" sz="1900" dirty="0" smtClean="0"/>
              <a:t>PHRSR </a:t>
            </a:r>
            <a:r>
              <a:rPr lang="sk-SK" sz="1900" dirty="0"/>
              <a:t>Trnavského samosprávho kraja 2016 – 2020</a:t>
            </a:r>
          </a:p>
          <a:p>
            <a:pPr algn="just"/>
            <a:r>
              <a:rPr lang="sk-SK" sz="1900" dirty="0" smtClean="0"/>
              <a:t>Aktualizovaný </a:t>
            </a:r>
            <a:r>
              <a:rPr lang="sk-SK" sz="1900" dirty="0"/>
              <a:t>začiatkom roku 2021</a:t>
            </a:r>
          </a:p>
          <a:p>
            <a:pPr algn="just"/>
            <a:r>
              <a:rPr lang="sk-SK" sz="1900" dirty="0"/>
              <a:t>Poslanie a zámer spracovania PHRSR: analyzuje situáciu v regióne, určuje </a:t>
            </a:r>
            <a:r>
              <a:rPr lang="sk-SK" sz="1900" dirty="0" smtClean="0"/>
              <a:t>smerovanie územia spolu s činnosťami a  investičnými projektmi, zdrojové krytie na jeho zabezpečenie</a:t>
            </a:r>
          </a:p>
          <a:p>
            <a:pPr algn="just"/>
            <a:r>
              <a:rPr lang="sk-SK" sz="1900" b="1" dirty="0" smtClean="0"/>
              <a:t>Kvalita ovzdušia ovplyvňovaná: </a:t>
            </a:r>
            <a:r>
              <a:rPr lang="sk-SK" sz="1900" dirty="0"/>
              <a:t>energetickými zdrojmi priemyselných </a:t>
            </a:r>
            <a:r>
              <a:rPr lang="sk-SK" sz="1900" dirty="0" smtClean="0"/>
              <a:t>podnikov, centrálnymi </a:t>
            </a:r>
            <a:r>
              <a:rPr lang="sk-SK" sz="1900" dirty="0"/>
              <a:t>tepelnými zdrojmi, blokovými kotolňami, domácimi kúreniskami, </a:t>
            </a:r>
            <a:r>
              <a:rPr lang="sk-SK" sz="1900" dirty="0" smtClean="0"/>
              <a:t>automobilovou dopravou </a:t>
            </a:r>
            <a:r>
              <a:rPr lang="sk-SK" sz="1900" dirty="0"/>
              <a:t>a prachom z ulíc, z nespevnených plôch a poľnohospodárskej </a:t>
            </a:r>
            <a:r>
              <a:rPr lang="sk-SK" sz="1900" dirty="0" smtClean="0"/>
              <a:t>pôdy</a:t>
            </a:r>
            <a:endParaRPr lang="sk-SK" sz="1900" dirty="0"/>
          </a:p>
          <a:p>
            <a:pPr marL="0" indent="0">
              <a:buNone/>
            </a:pPr>
            <a:r>
              <a:rPr lang="sk-SK" sz="2400" dirty="0"/>
              <a:t>            </a:t>
            </a:r>
          </a:p>
          <a:p>
            <a:pPr marL="0" indent="0">
              <a:buNone/>
            </a:pPr>
            <a:r>
              <a:rPr lang="sk-SK" sz="2400" dirty="0"/>
              <a:t>                                                                   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28F51D0C-9A46-48A9-AE92-650DF68C8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394" y="1073119"/>
            <a:ext cx="10935788" cy="484281"/>
          </a:xfrm>
        </p:spPr>
        <p:txBody>
          <a:bodyPr>
            <a:noAutofit/>
          </a:bodyPr>
          <a:lstStyle/>
          <a:p>
            <a:pPr algn="just"/>
            <a:r>
              <a:rPr lang="sk-SK" sz="3200" b="1" dirty="0">
                <a:solidFill>
                  <a:srgbClr val="0070C0"/>
                </a:solidFill>
                <a:latin typeface="+mn-lt"/>
              </a:rPr>
              <a:t>Program hospodárskeho rozvoja a sociálneho </a:t>
            </a:r>
            <a:r>
              <a:rPr lang="sk-SK" sz="3200" b="1" dirty="0" smtClean="0">
                <a:solidFill>
                  <a:srgbClr val="0070C0"/>
                </a:solidFill>
                <a:latin typeface="+mn-lt"/>
              </a:rPr>
              <a:t>rozvoja </a:t>
            </a:r>
            <a:br>
              <a:rPr lang="sk-SK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sk-SK" sz="3200" b="1" dirty="0" smtClean="0">
                <a:solidFill>
                  <a:srgbClr val="0070C0"/>
                </a:solidFill>
                <a:latin typeface="+mn-lt"/>
              </a:rPr>
              <a:t>TTSK 2016 </a:t>
            </a:r>
            <a:r>
              <a:rPr lang="sk-SK" sz="3200" b="1" dirty="0">
                <a:solidFill>
                  <a:srgbClr val="0070C0"/>
                </a:solidFill>
                <a:latin typeface="+mn-lt"/>
              </a:rPr>
              <a:t>– 2023 v konsolidovanom znení aktualizácie</a:t>
            </a:r>
            <a:r>
              <a:rPr lang="sk-SK" sz="3200" dirty="0">
                <a:solidFill>
                  <a:srgbClr val="0070C0"/>
                </a:solidFill>
                <a:latin typeface="+mn-lt"/>
              </a:rPr>
              <a:t/>
            </a:r>
            <a:br>
              <a:rPr lang="sk-SK" sz="3200" dirty="0">
                <a:solidFill>
                  <a:srgbClr val="0070C0"/>
                </a:solidFill>
                <a:latin typeface="+mn-lt"/>
              </a:rPr>
            </a:br>
            <a:endParaRPr lang="sk-SK" sz="32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46F6E291-AF55-43DE-8505-4B6188FEE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114" y="1754940"/>
            <a:ext cx="3551068" cy="4853641"/>
          </a:xfrm>
          <a:prstGeom prst="rect">
            <a:avLst/>
          </a:prstGeom>
        </p:spPr>
      </p:pic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23285"/>
              </p:ext>
            </p:extLst>
          </p:nvPr>
        </p:nvGraphicFramePr>
        <p:xfrm>
          <a:off x="870857" y="4801552"/>
          <a:ext cx="713232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3431164681"/>
                    </a:ext>
                  </a:extLst>
                </a:gridCol>
                <a:gridCol w="3566160">
                  <a:extLst>
                    <a:ext uri="{9D8B030D-6E8A-4147-A177-3AD203B41FA5}">
                      <a16:colId xmlns:a16="http://schemas.microsoft.com/office/drawing/2014/main" val="3757252486"/>
                    </a:ext>
                  </a:extLst>
                </a:gridCol>
              </a:tblGrid>
              <a:tr h="572917">
                <a:tc grid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sk-SK" sz="1800" dirty="0" smtClean="0"/>
                        <a:t>F</a:t>
                      </a:r>
                      <a:r>
                        <a:rPr lang="pt-BR" sz="1800" dirty="0" smtClean="0"/>
                        <a:t>inančné prostriedky na regionálny rozvoj v TTSK </a:t>
                      </a:r>
                      <a:r>
                        <a:rPr lang="sk-SK" sz="1800" dirty="0" smtClean="0"/>
                        <a:t>s ohľadom na vplyv COVID -19 pre  Environmentálnu oblasť</a:t>
                      </a:r>
                      <a:endParaRPr lang="sk-SK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896760"/>
                  </a:ext>
                </a:extLst>
              </a:tr>
              <a:tr h="327381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v období rokov 2016 – 2019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v období rokov 20</a:t>
                      </a:r>
                      <a:r>
                        <a:rPr lang="sk-SK" sz="1800" dirty="0" smtClean="0"/>
                        <a:t>20</a:t>
                      </a:r>
                      <a:r>
                        <a:rPr lang="pt-BR" sz="1800" dirty="0" smtClean="0"/>
                        <a:t> – 20</a:t>
                      </a:r>
                      <a:r>
                        <a:rPr lang="sk-SK" sz="1800" dirty="0" smtClean="0"/>
                        <a:t>23 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097797"/>
                  </a:ext>
                </a:extLst>
              </a:tr>
              <a:tr h="327381"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smtClean="0"/>
                        <a:t> preinvestované 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dirty="0" smtClean="0"/>
                        <a:t>predpoklad čerpania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80309"/>
                  </a:ext>
                </a:extLst>
              </a:tr>
              <a:tr h="327381"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smtClean="0"/>
                        <a:t>136,93 mil. €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smtClean="0"/>
                        <a:t>158, 85 mil. €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066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43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31AD5D-E32C-4AFB-9B42-6E3A8C1CC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897" y="620629"/>
            <a:ext cx="10872778" cy="1086945"/>
          </a:xfrm>
        </p:spPr>
        <p:txBody>
          <a:bodyPr>
            <a:noAutofit/>
          </a:bodyPr>
          <a:lstStyle/>
          <a:p>
            <a:r>
              <a:rPr lang="sk-SK" sz="2800" b="1" dirty="0">
                <a:solidFill>
                  <a:srgbClr val="0070C0"/>
                </a:solidFill>
                <a:latin typeface="+mn-lt"/>
              </a:rPr>
              <a:t>Územný generel dopravy TTSK do roku 2020 s výhľadom do roku 2030</a:t>
            </a:r>
            <a:br>
              <a:rPr lang="sk-SK" sz="2800" b="1" dirty="0">
                <a:solidFill>
                  <a:srgbClr val="0070C0"/>
                </a:solidFill>
                <a:latin typeface="+mn-lt"/>
              </a:rPr>
            </a:br>
            <a:endParaRPr lang="sk-SK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6154D75-6730-4A87-9FDA-B098033E2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738" y="1576405"/>
            <a:ext cx="7062588" cy="4698683"/>
          </a:xfrm>
        </p:spPr>
        <p:txBody>
          <a:bodyPr>
            <a:noAutofit/>
          </a:bodyPr>
          <a:lstStyle/>
          <a:p>
            <a:pPr algn="just"/>
            <a:r>
              <a:rPr lang="sk-SK" sz="2000" dirty="0"/>
              <a:t>Európska štruktúra dopravy tvorí základnú kostru dopravnej </a:t>
            </a:r>
            <a:r>
              <a:rPr lang="sk-SK" sz="2000" dirty="0" smtClean="0"/>
              <a:t>    </a:t>
            </a:r>
            <a:r>
              <a:rPr lang="sk-SK" sz="2000" dirty="0"/>
              <a:t>infraštruktúry na území TTSK:  v národnej a regionálnej koncepcii </a:t>
            </a:r>
            <a:r>
              <a:rPr lang="sk-SK" sz="2000" dirty="0" smtClean="0"/>
              <a:t>     </a:t>
            </a:r>
            <a:r>
              <a:rPr lang="sk-SK" sz="2000" dirty="0"/>
              <a:t>rozvoja </a:t>
            </a:r>
            <a:r>
              <a:rPr lang="sk-SK" sz="2000" dirty="0" smtClean="0"/>
              <a:t>dopravy.</a:t>
            </a:r>
            <a:endParaRPr lang="sk-SK" sz="2000" dirty="0"/>
          </a:p>
          <a:p>
            <a:pPr algn="just"/>
            <a:r>
              <a:rPr lang="sk-SK" sz="2000" dirty="0"/>
              <a:t>Hlavný cieľ projektu: na regionálnej úrovni spodrobniť zámery a </a:t>
            </a:r>
            <a:r>
              <a:rPr lang="sk-SK" sz="2000" dirty="0" smtClean="0"/>
              <a:t>    </a:t>
            </a:r>
            <a:r>
              <a:rPr lang="sk-SK" sz="2000" dirty="0"/>
              <a:t>záväzné časti Koncepcie územného rozvoja Slovanka a Územného </a:t>
            </a:r>
            <a:r>
              <a:rPr lang="sk-SK" sz="2000" dirty="0" smtClean="0"/>
              <a:t>    </a:t>
            </a:r>
            <a:r>
              <a:rPr lang="sk-SK" sz="2000" dirty="0"/>
              <a:t>plánu regiónu TTSK z pohľadu potrieb rozvoja dopravnej  infraštruktúry.</a:t>
            </a:r>
          </a:p>
          <a:p>
            <a:pPr algn="just"/>
            <a:r>
              <a:rPr lang="sk-SK" sz="2000" dirty="0"/>
              <a:t>Štruktúra územnoplánovacieho podkladu: </a:t>
            </a:r>
            <a:endParaRPr lang="sk-SK" sz="2000" dirty="0" smtClean="0"/>
          </a:p>
          <a:p>
            <a:pPr lvl="1" algn="just"/>
            <a:r>
              <a:rPr lang="sk-SK" sz="1700" dirty="0" smtClean="0"/>
              <a:t>Analytická</a:t>
            </a:r>
          </a:p>
          <a:p>
            <a:pPr lvl="1" algn="just"/>
            <a:r>
              <a:rPr lang="sk-SK" sz="1700" dirty="0" smtClean="0"/>
              <a:t>Modelová</a:t>
            </a:r>
          </a:p>
          <a:p>
            <a:pPr lvl="1" algn="just"/>
            <a:r>
              <a:rPr lang="sk-SK" sz="1700" dirty="0" smtClean="0"/>
              <a:t>Návrhová časť</a:t>
            </a:r>
          </a:p>
          <a:p>
            <a:pPr algn="just"/>
            <a:r>
              <a:rPr lang="sk-SK" sz="2000" dirty="0" smtClean="0"/>
              <a:t>Koncepcia ÚGD:</a:t>
            </a:r>
          </a:p>
          <a:p>
            <a:pPr lvl="1" algn="just"/>
            <a:r>
              <a:rPr lang="sk-SK" sz="1700" dirty="0" smtClean="0"/>
              <a:t>Ekologicky udržateľná doprava</a:t>
            </a:r>
          </a:p>
          <a:p>
            <a:pPr lvl="1" algn="just"/>
            <a:r>
              <a:rPr lang="sk-SK" sz="1700" dirty="0" smtClean="0"/>
              <a:t>Kvalita života vo vzťahu k dostupnosti vybavenosti obyvateľom</a:t>
            </a:r>
            <a:endParaRPr lang="sk-SK" sz="1700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354872DE-5C7A-4519-86C9-C597F9405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71C-A7E4-4809-8626-0727FBF62CE9}" type="slidenum">
              <a:rPr lang="sk-SK" smtClean="0"/>
              <a:t>9</a:t>
            </a:fld>
            <a:endParaRPr lang="sk-SK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C4D28E01-26B8-4B3F-AC06-CADA64AA0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788" y="1443045"/>
            <a:ext cx="3781887" cy="515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4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Vlastné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291CE"/>
      </a:accent1>
      <a:accent2>
        <a:srgbClr val="E89266"/>
      </a:accent2>
      <a:accent3>
        <a:srgbClr val="5BBEBB"/>
      </a:accent3>
      <a:accent4>
        <a:srgbClr val="FFC000"/>
      </a:accent4>
      <a:accent5>
        <a:srgbClr val="006AB4"/>
      </a:accent5>
      <a:accent6>
        <a:srgbClr val="00A19A"/>
      </a:accent6>
      <a:hlink>
        <a:srgbClr val="EA5A14"/>
      </a:hlink>
      <a:folHlink>
        <a:srgbClr val="5291CE"/>
      </a:folHlink>
    </a:clrScheme>
    <a:fontScheme name="Motív balík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ácia1" id="{3BD01B08-2735-416F-A594-9B1F268F6CDF}" vid="{9F8C081C-0DD4-4D22-9682-95D1125B31B4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populair - sablona PPT - SK</Template>
  <TotalTime>6552</TotalTime>
  <Words>1304</Words>
  <Application>Microsoft Office PowerPoint</Application>
  <PresentationFormat>Širokouhlá</PresentationFormat>
  <Paragraphs>221</Paragraphs>
  <Slides>19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Roboto</vt:lpstr>
      <vt:lpstr>Times New Roman</vt:lpstr>
      <vt:lpstr>Verdana</vt:lpstr>
      <vt:lpstr>Motív balíka Office</vt:lpstr>
      <vt:lpstr>         VYUŽITIE NÁSTROJOV SAMOSPRÁVNYCH ORGÁNOV  NA ZLEPŠENIE KVALITY OVZDUŠIA  Workshop o kvalite ovzdušia pre zástupcov samosprávnych orgánov Bratislavského, Trnavského a trenčianskeho kraja 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Dokumenty pre riadenie územia TTSK</vt:lpstr>
      <vt:lpstr>Program hospodárskeho rozvoja a sociálneho rozvoja  TTSK 2016 – 2023 v konsolidovanom znení aktualizácie </vt:lpstr>
      <vt:lpstr>Územný generel dopravy TTSK do roku 2020 s výhľadom do roku 2030 </vt:lpstr>
      <vt:lpstr>Plán udržateľnej mobility TTSK</vt:lpstr>
      <vt:lpstr>Realizácia projektov v TTSK v roku 2021</vt:lpstr>
      <vt:lpstr>Nízkouhlíková stratégia TTSK</vt:lpstr>
      <vt:lpstr>Prezentácia programu PowerPoint</vt:lpstr>
      <vt:lpstr>Strategické dokumenty / Trenčiansky kraj </vt:lpstr>
      <vt:lpstr>Program hospodárskeho rozvoja a sociálneho rozvoja TSK do roku 2030 / Integrovaná územná stratégia </vt:lpstr>
      <vt:lpstr>Plán udržateľnej mobility TSK</vt:lpstr>
      <vt:lpstr>Zelená župa</vt:lpstr>
      <vt:lpstr>Krajská koncepcia environmentálnej výchovy, vzdelávania a osvety v TSK do roku 2030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Názov prezentácie</dc:title>
  <dc:creator>Cseh Tereza</dc:creator>
  <cp:lastModifiedBy>Jana Paluchová</cp:lastModifiedBy>
  <cp:revision>152</cp:revision>
  <dcterms:created xsi:type="dcterms:W3CDTF">2021-04-13T19:46:07Z</dcterms:created>
  <dcterms:modified xsi:type="dcterms:W3CDTF">2022-01-26T09:23:45Z</dcterms:modified>
</cp:coreProperties>
</file>