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0" r:id="rId5"/>
    <p:sldId id="261" r:id="rId6"/>
    <p:sldId id="262" r:id="rId7"/>
    <p:sldId id="263" r:id="rId8"/>
    <p:sldId id="264" r:id="rId9"/>
    <p:sldId id="265" r:id="rId10"/>
    <p:sldId id="266" r:id="rId11"/>
    <p:sldId id="267" r:id="rId12"/>
  </p:sldIdLst>
  <p:sldSz cx="12192000" cy="6858000"/>
  <p:notesSz cx="6797675" cy="9926638"/>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45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sk-SK" smtClean="0"/>
              <a:t>Upravte štýly predlohy textu</a:t>
            </a:r>
            <a:endParaRPr lang="sk-SK"/>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smtClean="0"/>
              <a:t>Kliknutím upravte štýl predlohy podnadpisov</a:t>
            </a:r>
            <a:endParaRPr lang="sk-SK"/>
          </a:p>
        </p:txBody>
      </p:sp>
      <p:sp>
        <p:nvSpPr>
          <p:cNvPr id="4" name="Zástupný objekt pre dátum 3"/>
          <p:cNvSpPr>
            <a:spLocks noGrp="1"/>
          </p:cNvSpPr>
          <p:nvPr>
            <p:ph type="dt" sz="half" idx="10"/>
          </p:nvPr>
        </p:nvSpPr>
        <p:spPr/>
        <p:txBody>
          <a:bodyPr/>
          <a:lstStyle/>
          <a:p>
            <a:fld id="{4E430673-7FB7-47F2-9622-4485358DFAC2}" type="datetimeFigureOut">
              <a:rPr lang="sk-SK" smtClean="0"/>
              <a:t>25. 1. 2022</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C6B571D4-72A8-45DC-8DC7-5DD4DE5E48B3}" type="slidenum">
              <a:rPr lang="sk-SK" smtClean="0"/>
              <a:t>‹#›</a:t>
            </a:fld>
            <a:endParaRPr lang="sk-SK"/>
          </a:p>
        </p:txBody>
      </p:sp>
    </p:spTree>
    <p:extLst>
      <p:ext uri="{BB962C8B-B14F-4D97-AF65-F5344CB8AC3E}">
        <p14:creationId xmlns:p14="http://schemas.microsoft.com/office/powerpoint/2010/main" val="2393208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zvislý text 2"/>
          <p:cNvSpPr>
            <a:spLocks noGrp="1"/>
          </p:cNvSpPr>
          <p:nvPr>
            <p:ph type="body" orient="vert" idx="1"/>
          </p:nvPr>
        </p:nvSpPr>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10"/>
          </p:nvPr>
        </p:nvSpPr>
        <p:spPr/>
        <p:txBody>
          <a:bodyPr/>
          <a:lstStyle/>
          <a:p>
            <a:fld id="{4E430673-7FB7-47F2-9622-4485358DFAC2}" type="datetimeFigureOut">
              <a:rPr lang="sk-SK" smtClean="0"/>
              <a:t>25. 1. 2022</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C6B571D4-72A8-45DC-8DC7-5DD4DE5E48B3}" type="slidenum">
              <a:rPr lang="sk-SK" smtClean="0"/>
              <a:t>‹#›</a:t>
            </a:fld>
            <a:endParaRPr lang="sk-SK"/>
          </a:p>
        </p:txBody>
      </p:sp>
    </p:spTree>
    <p:extLst>
      <p:ext uri="{BB962C8B-B14F-4D97-AF65-F5344CB8AC3E}">
        <p14:creationId xmlns:p14="http://schemas.microsoft.com/office/powerpoint/2010/main" val="1052291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8724900" y="365125"/>
            <a:ext cx="2628900" cy="5811838"/>
          </a:xfrm>
        </p:spPr>
        <p:txBody>
          <a:bodyPr vert="eaVert"/>
          <a:lstStyle/>
          <a:p>
            <a:r>
              <a:rPr lang="sk-SK" smtClean="0"/>
              <a:t>Upravte štýly predlohy textu</a:t>
            </a:r>
            <a:endParaRPr lang="sk-SK"/>
          </a:p>
        </p:txBody>
      </p:sp>
      <p:sp>
        <p:nvSpPr>
          <p:cNvPr id="3" name="Zástupný objekt pre zvislý text 2"/>
          <p:cNvSpPr>
            <a:spLocks noGrp="1"/>
          </p:cNvSpPr>
          <p:nvPr>
            <p:ph type="body" orient="vert" idx="1"/>
          </p:nvPr>
        </p:nvSpPr>
        <p:spPr>
          <a:xfrm>
            <a:off x="838200" y="365125"/>
            <a:ext cx="7734300" cy="5811838"/>
          </a:xfr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10"/>
          </p:nvPr>
        </p:nvSpPr>
        <p:spPr/>
        <p:txBody>
          <a:bodyPr/>
          <a:lstStyle/>
          <a:p>
            <a:fld id="{4E430673-7FB7-47F2-9622-4485358DFAC2}" type="datetimeFigureOut">
              <a:rPr lang="sk-SK" smtClean="0"/>
              <a:t>25. 1. 2022</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C6B571D4-72A8-45DC-8DC7-5DD4DE5E48B3}" type="slidenum">
              <a:rPr lang="sk-SK" smtClean="0"/>
              <a:t>‹#›</a:t>
            </a:fld>
            <a:endParaRPr lang="sk-SK"/>
          </a:p>
        </p:txBody>
      </p:sp>
    </p:spTree>
    <p:extLst>
      <p:ext uri="{BB962C8B-B14F-4D97-AF65-F5344CB8AC3E}">
        <p14:creationId xmlns:p14="http://schemas.microsoft.com/office/powerpoint/2010/main" val="1484096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3_Title Slide - Investicie">
    <p:spTree>
      <p:nvGrpSpPr>
        <p:cNvPr id="1" name=""/>
        <p:cNvGrpSpPr/>
        <p:nvPr/>
      </p:nvGrpSpPr>
      <p:grpSpPr>
        <a:xfrm>
          <a:off x="0" y="0"/>
          <a:ext cx="0" cy="0"/>
          <a:chOff x="0" y="0"/>
          <a:chExt cx="0" cy="0"/>
        </a:xfrm>
      </p:grpSpPr>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pic>
        <p:nvPicPr>
          <p:cNvPr id="31" name="Obrázek 30">
            <a:extLst>
              <a:ext uri="{FF2B5EF4-FFF2-40B4-BE49-F238E27FC236}">
                <a16:creationId xmlns:a16="http://schemas.microsoft.com/office/drawing/2014/main" id="{07C78CCD-38E7-4BEC-B283-556F169ECE2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888" t="24111" r="12135" b="24041"/>
          <a:stretch/>
        </p:blipFill>
        <p:spPr>
          <a:xfrm>
            <a:off x="6109555" y="1720"/>
            <a:ext cx="6082444" cy="6856279"/>
          </a:xfrm>
          <a:prstGeom prst="rect">
            <a:avLst/>
          </a:prstGeom>
        </p:spPr>
      </p:pic>
      <p:sp>
        <p:nvSpPr>
          <p:cNvPr id="32" name="Text Placeholder 3">
            <a:extLst>
              <a:ext uri="{FF2B5EF4-FFF2-40B4-BE49-F238E27FC236}">
                <a16:creationId xmlns:a16="http://schemas.microsoft.com/office/drawing/2014/main" id="{E9DC03EB-AA4C-4E90-9889-EB015FF8F8C4}"/>
              </a:ext>
            </a:extLst>
          </p:cNvPr>
          <p:cNvSpPr>
            <a:spLocks noGrp="1"/>
          </p:cNvSpPr>
          <p:nvPr>
            <p:ph type="body" sz="quarter" idx="19" hasCustomPrompt="1"/>
          </p:nvPr>
        </p:nvSpPr>
        <p:spPr>
          <a:xfrm>
            <a:off x="1531620" y="3802173"/>
            <a:ext cx="2650647" cy="1690335"/>
          </a:xfrm>
          <a:prstGeom prst="rect">
            <a:avLst/>
          </a:prstGeom>
        </p:spPr>
        <p:txBody>
          <a:bodyPr wrap="square" lIns="0" tIns="0" rIns="0" bIns="0">
            <a:spAutoFit/>
          </a:bodyPr>
          <a:lstStyle>
            <a:lvl1pPr marL="0" indent="0" algn="l">
              <a:lnSpc>
                <a:spcPct val="120000"/>
              </a:lnSpc>
              <a:spcBef>
                <a:spcPts val="1200"/>
              </a:spcBef>
              <a:buNone/>
              <a:defRPr sz="1200" b="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a:t>Lorem </a:t>
            </a:r>
            <a:r>
              <a:rPr lang="sk-SK" noProof="0" dirty="0" err="1"/>
              <a:t>ipsum</a:t>
            </a:r>
            <a:r>
              <a:rPr lang="sk-SK" noProof="0" dirty="0"/>
              <a:t> </a:t>
            </a:r>
            <a:endParaRPr lang="en-US" noProof="0" dirty="0"/>
          </a:p>
          <a:p>
            <a:pPr lvl="0"/>
            <a:r>
              <a:rPr lang="sk-SK" noProof="0" dirty="0" err="1"/>
              <a:t>dolor</a:t>
            </a:r>
            <a:r>
              <a:rPr lang="sk-SK" noProof="0" dirty="0"/>
              <a:t> sit amet, consectetuer adipiscing elit. Maecenas porttitor congue massa. Fusce posuere, magna sed pulvinar ultricies, purus lectus malesuada libero, sit amet commodo magna eros quis urna.</a:t>
            </a:r>
            <a:r>
              <a:rPr lang="en-US" noProof="0" dirty="0"/>
              <a:t> </a:t>
            </a:r>
            <a:r>
              <a:rPr lang="sk-SK" noProof="0" dirty="0" err="1"/>
              <a:t>Nunc</a:t>
            </a:r>
            <a:r>
              <a:rPr lang="sk-SK" noProof="0" dirty="0"/>
              <a:t> viverra imperdiet enim. </a:t>
            </a:r>
          </a:p>
        </p:txBody>
      </p:sp>
      <p:pic>
        <p:nvPicPr>
          <p:cNvPr id="33" name="Grafický objekt 32">
            <a:extLst>
              <a:ext uri="{FF2B5EF4-FFF2-40B4-BE49-F238E27FC236}">
                <a16:creationId xmlns:a16="http://schemas.microsoft.com/office/drawing/2014/main" id="{91F39D45-CEA2-4B8A-8F16-97F575FEC1C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p:blipFill>
        <p:spPr>
          <a:xfrm>
            <a:off x="691117" y="5885304"/>
            <a:ext cx="8197697" cy="452780"/>
          </a:xfrm>
          <a:prstGeom prst="rect">
            <a:avLst/>
          </a:prstGeom>
        </p:spPr>
      </p:pic>
      <p:sp>
        <p:nvSpPr>
          <p:cNvPr id="36" name="Title Placeholder 1">
            <a:extLst>
              <a:ext uri="{FF2B5EF4-FFF2-40B4-BE49-F238E27FC236}">
                <a16:creationId xmlns:a16="http://schemas.microsoft.com/office/drawing/2014/main" id="{6F32A1ED-B65E-473D-9EB5-DF3E1F345B20}"/>
              </a:ext>
            </a:extLst>
          </p:cNvPr>
          <p:cNvSpPr txBox="1">
            <a:spLocks/>
          </p:cNvSpPr>
          <p:nvPr userDrawn="1"/>
        </p:nvSpPr>
        <p:spPr>
          <a:xfrm>
            <a:off x="1524001" y="2176285"/>
            <a:ext cx="3845439" cy="1105972"/>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000" kern="1200">
                <a:solidFill>
                  <a:srgbClr val="004C96"/>
                </a:solidFill>
                <a:latin typeface="+mj-lt"/>
                <a:ea typeface="+mj-ea"/>
                <a:cs typeface="+mj-cs"/>
              </a:defRPr>
            </a:lvl1pPr>
          </a:lstStyle>
          <a:p>
            <a:pPr>
              <a:lnSpc>
                <a:spcPct val="100000"/>
              </a:lnSpc>
            </a:pPr>
            <a:r>
              <a:rPr lang="en-US" dirty="0"/>
              <a:t>INVESTÍCIE</a:t>
            </a:r>
          </a:p>
        </p:txBody>
      </p:sp>
      <p:cxnSp>
        <p:nvCxnSpPr>
          <p:cNvPr id="34" name="Straight Connector 9">
            <a:extLst>
              <a:ext uri="{FF2B5EF4-FFF2-40B4-BE49-F238E27FC236}">
                <a16:creationId xmlns:a16="http://schemas.microsoft.com/office/drawing/2014/main" id="{EB1C874A-1CB4-4CF1-BF6B-B339EB885674}"/>
              </a:ext>
            </a:extLst>
          </p:cNvPr>
          <p:cNvCxnSpPr>
            <a:cxnSpLocks/>
          </p:cNvCxnSpPr>
          <p:nvPr userDrawn="1"/>
        </p:nvCxnSpPr>
        <p:spPr>
          <a:xfrm>
            <a:off x="1531620" y="3552396"/>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1" name="Pentagon 6">
            <a:extLst>
              <a:ext uri="{FF2B5EF4-FFF2-40B4-BE49-F238E27FC236}">
                <a16:creationId xmlns:a16="http://schemas.microsoft.com/office/drawing/2014/main" id="{5149D558-7E21-407B-8D02-EC5DA30A8C65}"/>
              </a:ext>
            </a:extLst>
          </p:cNvPr>
          <p:cNvSpPr/>
          <p:nvPr userDrawn="1"/>
        </p:nvSpPr>
        <p:spPr>
          <a:xfrm>
            <a:off x="6106152" y="0"/>
            <a:ext cx="6085847" cy="6865513"/>
          </a:xfrm>
          <a:prstGeom prst="homePlate">
            <a:avLst>
              <a:gd name="adj" fmla="val 0"/>
            </a:avLst>
          </a:prstGeom>
          <a:solidFill>
            <a:srgbClr val="ECECEC">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vert="horz" lIns="914400" tIns="0" rIns="91440" bIns="91440" rtlCol="0" anchor="ctr" anchorCtr="0"/>
          <a:lstStyle/>
          <a:p>
            <a:endParaRPr lang="en-US" sz="1333" dirty="0">
              <a:solidFill>
                <a:schemeClr val="bg2"/>
              </a:solidFill>
              <a:latin typeface="Roboto Regular" charset="0"/>
            </a:endParaRPr>
          </a:p>
        </p:txBody>
      </p:sp>
    </p:spTree>
    <p:extLst>
      <p:ext uri="{BB962C8B-B14F-4D97-AF65-F5344CB8AC3E}">
        <p14:creationId xmlns:p14="http://schemas.microsoft.com/office/powerpoint/2010/main" val="198512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7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1+#ppt_h/2"/>
                                          </p:val>
                                        </p:tav>
                                        <p:tav tm="100000">
                                          <p:val>
                                            <p:strVal val="#ppt_y"/>
                                          </p:val>
                                        </p:tav>
                                      </p:tavLst>
                                    </p:anim>
                                  </p:childTnLst>
                                </p:cTn>
                              </p:par>
                              <p:par>
                                <p:cTn id="13" presetID="22" presetClass="entr" presetSubtype="8" fill="hold" nodeType="withEffect">
                                  <p:stCondLst>
                                    <p:cond delay="350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par>
                                <p:cTn id="16" presetID="2" presetClass="entr" presetSubtype="4" decel="100000" fill="hold" grpId="0" nodeType="withEffect">
                                  <p:stCondLst>
                                    <p:cond delay="125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1000" fill="hold"/>
                                        <p:tgtEl>
                                          <p:spTgt spid="36"/>
                                        </p:tgtEl>
                                        <p:attrNameLst>
                                          <p:attrName>ppt_x</p:attrName>
                                        </p:attrNameLst>
                                      </p:cBhvr>
                                      <p:tavLst>
                                        <p:tav tm="0">
                                          <p:val>
                                            <p:strVal val="#ppt_x"/>
                                          </p:val>
                                        </p:tav>
                                        <p:tav tm="100000">
                                          <p:val>
                                            <p:strVal val="#ppt_x"/>
                                          </p:val>
                                        </p:tav>
                                      </p:tavLst>
                                    </p:anim>
                                    <p:anim calcmode="lin" valueType="num">
                                      <p:cBhvr additive="base">
                                        <p:cTn id="19" dur="1000" fill="hold"/>
                                        <p:tgtEl>
                                          <p:spTgt spid="36"/>
                                        </p:tgtEl>
                                        <p:attrNameLst>
                                          <p:attrName>ppt_y</p:attrName>
                                        </p:attrNameLst>
                                      </p:cBhvr>
                                      <p:tavLst>
                                        <p:tav tm="0">
                                          <p:val>
                                            <p:strVal val="1+#ppt_h/2"/>
                                          </p:val>
                                        </p:tav>
                                        <p:tav tm="100000">
                                          <p:val>
                                            <p:strVal val="#ppt_y"/>
                                          </p:val>
                                        </p:tav>
                                      </p:tavLst>
                                    </p:anim>
                                  </p:childTnLst>
                                </p:cTn>
                              </p:par>
                              <p:par>
                                <p:cTn id="20" presetID="10" presetClass="entr" presetSubtype="0" fill="hold" nodeType="withEffect">
                                  <p:stCondLst>
                                    <p:cond delay="225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22" presetClass="entr" presetSubtype="8" fill="hold" nodeType="withEffect">
                                  <p:stCondLst>
                                    <p:cond delay="225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par>
                                <p:cTn id="26" presetID="10" presetClass="entr" presetSubtype="0" fill="hold" grpId="0" nodeType="withEffect">
                                  <p:stCondLst>
                                    <p:cond delay="225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tmplLst>
          <p:tmpl>
            <p:tnLst>
              <p:par>
                <p:cTn presetID="2" presetClass="entr" presetSubtype="4" decel="100000" fill="hold" nodeType="withEffect">
                  <p:stCondLst>
                    <p:cond delay="27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1+#ppt_h/2"/>
                          </p:val>
                        </p:tav>
                        <p:tav tm="100000">
                          <p:val>
                            <p:strVal val="#ppt_y"/>
                          </p:val>
                        </p:tav>
                      </p:tavLst>
                    </p:anim>
                  </p:childTnLst>
                </p:cTn>
              </p:par>
            </p:tnLst>
          </p:tmpl>
        </p:tmplLst>
      </p:bldP>
      <p:bldP spid="36" grpId="0"/>
      <p:bldP spid="41"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7_Text Slide">
    <p:spTree>
      <p:nvGrpSpPr>
        <p:cNvPr id="1" name=""/>
        <p:cNvGrpSpPr/>
        <p:nvPr/>
      </p:nvGrpSpPr>
      <p:grpSpPr>
        <a:xfrm>
          <a:off x="0" y="0"/>
          <a:ext cx="0" cy="0"/>
          <a:chOff x="0" y="0"/>
          <a:chExt cx="0" cy="0"/>
        </a:xfrm>
      </p:grpSpPr>
      <p:sp>
        <p:nvSpPr>
          <p:cNvPr id="38" name="Text Placeholder 3">
            <a:extLst>
              <a:ext uri="{FF2B5EF4-FFF2-40B4-BE49-F238E27FC236}">
                <a16:creationId xmlns:a16="http://schemas.microsoft.com/office/drawing/2014/main" id="{F08322F0-2528-4C4F-B572-DD4690E596B9}"/>
              </a:ext>
            </a:extLst>
          </p:cNvPr>
          <p:cNvSpPr>
            <a:spLocks noGrp="1"/>
          </p:cNvSpPr>
          <p:nvPr>
            <p:ph type="body" sz="quarter" idx="26" hasCustomPrompt="1"/>
          </p:nvPr>
        </p:nvSpPr>
        <p:spPr>
          <a:xfrm>
            <a:off x="6096000" y="1107363"/>
            <a:ext cx="5122985" cy="4265398"/>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1200"/>
              </a:spcBef>
              <a:spcAft>
                <a:spcPts val="0"/>
              </a:spcAft>
              <a:buClrTx/>
              <a:buSzTx/>
              <a:buFontTx/>
              <a:buNone/>
              <a:tabLst/>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dirty="0"/>
              <a:t>Lorem ipsum dolor sit amet, consectetuer adipiscing elit. Maecenas porttitor congue massa. Fusce posuere, magna sed pulvinar ultricies, purus lectus malesuada libero, sit amet commodo magna eros quis urna.</a:t>
            </a:r>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dirty="0"/>
              <a:t>Nunc viverra imperdiet enim. Fusce est. Vivamus a tellus.</a:t>
            </a:r>
          </a:p>
          <a:p>
            <a:pPr marL="0" marR="0" lvl="0" indent="0" algn="l" defTabSz="914400" rtl="0" eaLnBrk="1" fontAlgn="auto" latinLnBrk="0" hangingPunct="1">
              <a:lnSpc>
                <a:spcPct val="120000"/>
              </a:lnSpc>
              <a:spcBef>
                <a:spcPts val="500"/>
              </a:spcBef>
              <a:spcAft>
                <a:spcPts val="0"/>
              </a:spcAft>
              <a:buClrTx/>
              <a:buSzTx/>
              <a:buFontTx/>
              <a:buNone/>
              <a:tabLst/>
              <a:defRPr/>
            </a:pPr>
            <a:endParaRPr lang="en-US" noProof="0" dirty="0"/>
          </a:p>
          <a:p>
            <a:pPr marL="0" marR="0" lvl="0" indent="0" algn="l" defTabSz="914400" rtl="0" eaLnBrk="1" fontAlgn="auto" latinLnBrk="0" hangingPunct="1">
              <a:lnSpc>
                <a:spcPct val="120000"/>
              </a:lnSpc>
              <a:spcBef>
                <a:spcPts val="500"/>
              </a:spcBef>
              <a:spcAft>
                <a:spcPts val="0"/>
              </a:spcAft>
              <a:buClrTx/>
              <a:buSzTx/>
              <a:buFontTx/>
              <a:buNone/>
              <a:tabLst/>
              <a:defRPr/>
            </a:pPr>
            <a:r>
              <a:rPr lang="en-US" noProof="0" dirty="0"/>
              <a:t>Pellentesque habitant morbi tristique senectus et netus et malesuada fames ac turpis egestas. Proin pharetra nonummy pede. Mauris et orci.</a:t>
            </a:r>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dirty="0"/>
              <a:t>Lorem ipsum dolor sit amet, consectetuer adipiscing elit. Maecenas porttitor congue massa. Fusce posuere, magna sed pulvinar ultricies, purus lectus malesuada libero, sit amet commodo magna eros quis urna.</a:t>
            </a:r>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dirty="0" err="1"/>
              <a:t>Nunc</a:t>
            </a:r>
            <a:r>
              <a:rPr lang="sk-SK" noProof="0" dirty="0"/>
              <a:t> viverra imperdiet enim. Fusce est. Vivamus a tellus.</a:t>
            </a:r>
          </a:p>
          <a:p>
            <a:pPr marL="0" marR="0" lvl="0" indent="0" algn="l" defTabSz="914400" rtl="0" eaLnBrk="1" fontAlgn="auto" latinLnBrk="0" hangingPunct="1">
              <a:lnSpc>
                <a:spcPct val="120000"/>
              </a:lnSpc>
              <a:spcBef>
                <a:spcPts val="500"/>
              </a:spcBef>
              <a:spcAft>
                <a:spcPts val="0"/>
              </a:spcAft>
              <a:buClrTx/>
              <a:buSzTx/>
              <a:buFontTx/>
              <a:buNone/>
              <a:tabLst/>
              <a:defRPr/>
            </a:pPr>
            <a:endParaRPr lang="sk-SK" noProof="0" dirty="0"/>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dirty="0"/>
              <a:t>Pellentesque habitant morbi tristique senectus et netus et malesuada fames ac turpis egestas. Proin pharetra nonummy pede. Mauris et orci.</a:t>
            </a:r>
            <a:endParaRPr lang="en-US" noProof="0" dirty="0"/>
          </a:p>
          <a:p>
            <a:pPr marL="0" marR="0" lvl="0" indent="0" algn="l" defTabSz="914400" rtl="0" eaLnBrk="1" fontAlgn="auto" latinLnBrk="0" hangingPunct="1">
              <a:lnSpc>
                <a:spcPct val="120000"/>
              </a:lnSpc>
              <a:spcBef>
                <a:spcPts val="500"/>
              </a:spcBef>
              <a:spcAft>
                <a:spcPts val="0"/>
              </a:spcAft>
              <a:buClrTx/>
              <a:buSzTx/>
              <a:buFontTx/>
              <a:buNone/>
              <a:tabLst/>
              <a:defRPr/>
            </a:pPr>
            <a:r>
              <a:rPr lang="sk-SK" noProof="0" dirty="0"/>
              <a:t>Lorem ipsum dolor sit amet, consectetuer adipiscing elit. Maecenas porttitor congue massa. Fusce posuere, magna sed pulvinar ultricies, purus lectus malesuada libero, sit amet commodo magna eros quis urna.</a:t>
            </a:r>
          </a:p>
        </p:txBody>
      </p:sp>
      <p:pic>
        <p:nvPicPr>
          <p:cNvPr id="48" name="Grafický objekt 47">
            <a:extLst>
              <a:ext uri="{FF2B5EF4-FFF2-40B4-BE49-F238E27FC236}">
                <a16:creationId xmlns:a16="http://schemas.microsoft.com/office/drawing/2014/main" id="{25BFA543-F315-4210-AA1B-230259B5A75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0006" y="765175"/>
            <a:ext cx="2985391" cy="684376"/>
          </a:xfrm>
          <a:prstGeom prst="rect">
            <a:avLst/>
          </a:prstGeom>
        </p:spPr>
      </p:pic>
      <p:cxnSp>
        <p:nvCxnSpPr>
          <p:cNvPr id="49" name="Straight Connector 12">
            <a:extLst>
              <a:ext uri="{FF2B5EF4-FFF2-40B4-BE49-F238E27FC236}">
                <a16:creationId xmlns:a16="http://schemas.microsoft.com/office/drawing/2014/main" id="{C0751C6C-C552-48F7-A3F1-57FDFE9C6A86}"/>
              </a:ext>
            </a:extLst>
          </p:cNvPr>
          <p:cNvCxnSpPr/>
          <p:nvPr userDrawn="1"/>
        </p:nvCxnSpPr>
        <p:spPr>
          <a:xfrm>
            <a:off x="1531620" y="3248330"/>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50" name="Title Placeholder 1">
            <a:extLst>
              <a:ext uri="{FF2B5EF4-FFF2-40B4-BE49-F238E27FC236}">
                <a16:creationId xmlns:a16="http://schemas.microsoft.com/office/drawing/2014/main" id="{00DE740D-6FA9-4F28-BF6E-4AA378982888}"/>
              </a:ext>
            </a:extLst>
          </p:cNvPr>
          <p:cNvSpPr>
            <a:spLocks noGrp="1"/>
          </p:cNvSpPr>
          <p:nvPr>
            <p:ph type="title" hasCustomPrompt="1"/>
          </p:nvPr>
        </p:nvSpPr>
        <p:spPr>
          <a:xfrm>
            <a:off x="1524001" y="1985241"/>
            <a:ext cx="2985391" cy="748788"/>
          </a:xfrm>
          <a:prstGeom prst="rect">
            <a:avLst/>
          </a:prstGeom>
        </p:spPr>
        <p:txBody>
          <a:bodyPr vert="horz" lIns="0" tIns="0" rIns="0" bIns="0" rtlCol="0" anchor="t">
            <a:normAutofit/>
          </a:bodyPr>
          <a:lstStyle>
            <a:lvl1pPr>
              <a:defRPr sz="2800">
                <a:latin typeface="+mn-lt"/>
              </a:defRPr>
            </a:lvl1pPr>
          </a:lstStyle>
          <a:p>
            <a:r>
              <a:rPr lang="en-US" dirty="0"/>
              <a:t>Text </a:t>
            </a:r>
            <a:br>
              <a:rPr lang="en-US" dirty="0"/>
            </a:br>
            <a:r>
              <a:rPr lang="en-US" dirty="0"/>
              <a:t>slide 1</a:t>
            </a:r>
          </a:p>
        </p:txBody>
      </p:sp>
      <p:sp>
        <p:nvSpPr>
          <p:cNvPr id="51" name="Text Placeholder 3">
            <a:extLst>
              <a:ext uri="{FF2B5EF4-FFF2-40B4-BE49-F238E27FC236}">
                <a16:creationId xmlns:a16="http://schemas.microsoft.com/office/drawing/2014/main" id="{ADAE441F-F953-444F-A563-19AA4A211A9D}"/>
              </a:ext>
            </a:extLst>
          </p:cNvPr>
          <p:cNvSpPr>
            <a:spLocks noGrp="1"/>
          </p:cNvSpPr>
          <p:nvPr>
            <p:ph type="body" sz="quarter" idx="22" hasCustomPrompt="1"/>
          </p:nvPr>
        </p:nvSpPr>
        <p:spPr>
          <a:xfrm>
            <a:off x="1538402" y="3386426"/>
            <a:ext cx="2650647" cy="215444"/>
          </a:xfrm>
          <a:prstGeom prst="rect">
            <a:avLst/>
          </a:prstGeom>
        </p:spPr>
        <p:txBody>
          <a:bodyPr wrap="square" lIns="0" tIns="0" rIns="0" bIns="0">
            <a:spAutoFit/>
          </a:bodyPr>
          <a:lstStyle>
            <a:lvl1pPr marL="0" indent="0" algn="l">
              <a:lnSpc>
                <a:spcPct val="100000"/>
              </a:lnSpc>
              <a:spcBef>
                <a:spcPts val="0"/>
              </a:spcBef>
              <a:buNone/>
              <a:defRPr sz="1400" b="1"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dirty="0" err="1"/>
              <a:t>Podnadpis</a:t>
            </a:r>
            <a:endParaRPr lang="sk-SK" noProof="0" dirty="0"/>
          </a:p>
        </p:txBody>
      </p:sp>
      <p:pic>
        <p:nvPicPr>
          <p:cNvPr id="52" name="Grafický objekt 51">
            <a:extLst>
              <a:ext uri="{FF2B5EF4-FFF2-40B4-BE49-F238E27FC236}">
                <a16:creationId xmlns:a16="http://schemas.microsoft.com/office/drawing/2014/main" id="{AEAB08B4-0EA8-43B8-9A90-2BF1A902B0E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691117" y="5885304"/>
            <a:ext cx="8197697" cy="452780"/>
          </a:xfrm>
          <a:prstGeom prst="rect">
            <a:avLst/>
          </a:prstGeom>
        </p:spPr>
      </p:pic>
    </p:spTree>
    <p:extLst>
      <p:ext uri="{BB962C8B-B14F-4D97-AF65-F5344CB8AC3E}">
        <p14:creationId xmlns:p14="http://schemas.microsoft.com/office/powerpoint/2010/main" val="31970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25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1000" fill="hold"/>
                                        <p:tgtEl>
                                          <p:spTgt spid="50"/>
                                        </p:tgtEl>
                                        <p:attrNameLst>
                                          <p:attrName>ppt_x</p:attrName>
                                        </p:attrNameLst>
                                      </p:cBhvr>
                                      <p:tavLst>
                                        <p:tav tm="0">
                                          <p:val>
                                            <p:strVal val="#ppt_x"/>
                                          </p:val>
                                        </p:tav>
                                        <p:tav tm="100000">
                                          <p:val>
                                            <p:strVal val="#ppt_x"/>
                                          </p:val>
                                        </p:tav>
                                      </p:tavLst>
                                    </p:anim>
                                    <p:anim calcmode="lin" valueType="num">
                                      <p:cBhvr additive="base">
                                        <p:cTn id="8" dur="1000" fill="hold"/>
                                        <p:tgtEl>
                                          <p:spTgt spid="50"/>
                                        </p:tgtEl>
                                        <p:attrNameLst>
                                          <p:attrName>ppt_y</p:attrName>
                                        </p:attrNameLst>
                                      </p:cBhvr>
                                      <p:tavLst>
                                        <p:tav tm="0">
                                          <p:val>
                                            <p:strVal val="1+#ppt_h/2"/>
                                          </p:val>
                                        </p:tav>
                                        <p:tav tm="100000">
                                          <p:val>
                                            <p:strVal val="#ppt_y"/>
                                          </p:val>
                                        </p:tav>
                                      </p:tavLst>
                                    </p:anim>
                                  </p:childTnLst>
                                </p:cTn>
                              </p:par>
                              <p:par>
                                <p:cTn id="9" presetID="2" presetClass="entr" presetSubtype="1" decel="100000" fill="hold" nodeType="withEffect">
                                  <p:stCondLst>
                                    <p:cond delay="200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750" fill="hold"/>
                                        <p:tgtEl>
                                          <p:spTgt spid="48"/>
                                        </p:tgtEl>
                                        <p:attrNameLst>
                                          <p:attrName>ppt_x</p:attrName>
                                        </p:attrNameLst>
                                      </p:cBhvr>
                                      <p:tavLst>
                                        <p:tav tm="0">
                                          <p:val>
                                            <p:strVal val="#ppt_x"/>
                                          </p:val>
                                        </p:tav>
                                        <p:tav tm="100000">
                                          <p:val>
                                            <p:strVal val="#ppt_x"/>
                                          </p:val>
                                        </p:tav>
                                      </p:tavLst>
                                    </p:anim>
                                    <p:anim calcmode="lin" valueType="num">
                                      <p:cBhvr additive="base">
                                        <p:cTn id="12" dur="750" fill="hold"/>
                                        <p:tgtEl>
                                          <p:spTgt spid="48"/>
                                        </p:tgtEl>
                                        <p:attrNameLst>
                                          <p:attrName>ppt_y</p:attrName>
                                        </p:attrNameLst>
                                      </p:cBhvr>
                                      <p:tavLst>
                                        <p:tav tm="0">
                                          <p:val>
                                            <p:strVal val="0-#ppt_h/2"/>
                                          </p:val>
                                        </p:tav>
                                        <p:tav tm="100000">
                                          <p:val>
                                            <p:strVal val="#ppt_y"/>
                                          </p:val>
                                        </p:tav>
                                      </p:tavLst>
                                    </p:anim>
                                  </p:childTnLst>
                                </p:cTn>
                              </p:par>
                              <p:par>
                                <p:cTn id="13" presetID="22" presetClass="entr" presetSubtype="8" fill="hold" nodeType="withEffect">
                                  <p:stCondLst>
                                    <p:cond delay="2250"/>
                                  </p:stCondLst>
                                  <p:childTnLst>
                                    <p:set>
                                      <p:cBhvr>
                                        <p:cTn id="14" dur="1" fill="hold">
                                          <p:stCondLst>
                                            <p:cond delay="0"/>
                                          </p:stCondLst>
                                        </p:cTn>
                                        <p:tgtEl>
                                          <p:spTgt spid="49"/>
                                        </p:tgtEl>
                                        <p:attrNameLst>
                                          <p:attrName>style.visibility</p:attrName>
                                        </p:attrNameLst>
                                      </p:cBhvr>
                                      <p:to>
                                        <p:strVal val="visible"/>
                                      </p:to>
                                    </p:set>
                                    <p:animEffect transition="in" filter="wipe(left)">
                                      <p:cBhvr>
                                        <p:cTn id="15" dur="500"/>
                                        <p:tgtEl>
                                          <p:spTgt spid="49"/>
                                        </p:tgtEl>
                                      </p:cBhvr>
                                    </p:animEffect>
                                  </p:childTnLst>
                                </p:cTn>
                              </p:par>
                              <p:par>
                                <p:cTn id="16" presetID="22" presetClass="entr" presetSubtype="8" fill="hold" grpId="0" nodeType="withEffect">
                                  <p:stCondLst>
                                    <p:cond delay="2250"/>
                                  </p:stCondLst>
                                  <p:childTnLst>
                                    <p:set>
                                      <p:cBhvr>
                                        <p:cTn id="17" dur="1" fill="hold">
                                          <p:stCondLst>
                                            <p:cond delay="0"/>
                                          </p:stCondLst>
                                        </p:cTn>
                                        <p:tgtEl>
                                          <p:spTgt spid="51">
                                            <p:txEl>
                                              <p:pRg st="0" end="0"/>
                                            </p:txEl>
                                          </p:spTgt>
                                        </p:tgtEl>
                                        <p:attrNameLst>
                                          <p:attrName>style.visibility</p:attrName>
                                        </p:attrNameLst>
                                      </p:cBhvr>
                                      <p:to>
                                        <p:strVal val="visible"/>
                                      </p:to>
                                    </p:set>
                                    <p:animEffect transition="in" filter="wipe(left)">
                                      <p:cBhvr>
                                        <p:cTn id="18" dur="500"/>
                                        <p:tgtEl>
                                          <p:spTgt spid="51">
                                            <p:txEl>
                                              <p:pRg st="0" end="0"/>
                                            </p:txEl>
                                          </p:spTgt>
                                        </p:tgtEl>
                                      </p:cBhvr>
                                    </p:animEffect>
                                  </p:childTnLst>
                                </p:cTn>
                              </p:par>
                              <p:par>
                                <p:cTn id="19" presetID="42" presetClass="entr" presetSubtype="0" fill="hold" grpId="0" nodeType="withEffect">
                                  <p:stCondLst>
                                    <p:cond delay="225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par>
                                <p:cTn id="24" presetID="22" presetClass="entr" presetSubtype="8" fill="hold" nodeType="withEffect">
                                  <p:stCondLst>
                                    <p:cond delay="3500"/>
                                  </p:stCondLst>
                                  <p:childTnLst>
                                    <p:set>
                                      <p:cBhvr>
                                        <p:cTn id="25" dur="1" fill="hold">
                                          <p:stCondLst>
                                            <p:cond delay="0"/>
                                          </p:stCondLst>
                                        </p:cTn>
                                        <p:tgtEl>
                                          <p:spTgt spid="52"/>
                                        </p:tgtEl>
                                        <p:attrNameLst>
                                          <p:attrName>style.visibility</p:attrName>
                                        </p:attrNameLst>
                                      </p:cBhvr>
                                      <p:to>
                                        <p:strVal val="visible"/>
                                      </p:to>
                                    </p:set>
                                    <p:animEffect transition="in" filter="wipe(left)">
                                      <p:cBhvr>
                                        <p:cTn id="2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uiExpand="1">
        <p:tmplLst>
          <p:tmpl>
            <p:tnLst>
              <p:par>
                <p:cTn presetID="42" presetClass="entr" presetSubtype="0" fill="hold" nodeType="withEffect">
                  <p:stCondLst>
                    <p:cond delay="2250"/>
                  </p:stCondLst>
                  <p:childTnLst>
                    <p:set>
                      <p:cBhvr>
                        <p:cTn dur="1" fill="hold">
                          <p:stCondLst>
                            <p:cond delay="0"/>
                          </p:stCondLst>
                        </p:cTn>
                        <p:tgtEl>
                          <p:spTgt spid="38"/>
                        </p:tgtEl>
                        <p:attrNameLst>
                          <p:attrName>style.visibility</p:attrName>
                        </p:attrNameLst>
                      </p:cBhvr>
                      <p:to>
                        <p:strVal val="visible"/>
                      </p:to>
                    </p:set>
                    <p:animEffect transition="in" filter="fade">
                      <p:cBhvr>
                        <p:cTn dur="1000"/>
                        <p:tgtEl>
                          <p:spTgt spid="38"/>
                        </p:tgtEl>
                      </p:cBhvr>
                    </p:animEffect>
                    <p:anim calcmode="lin" valueType="num">
                      <p:cBhvr>
                        <p:cTn dur="1000" fill="hold"/>
                        <p:tgtEl>
                          <p:spTgt spid="38"/>
                        </p:tgtEl>
                        <p:attrNameLst>
                          <p:attrName>ppt_x</p:attrName>
                        </p:attrNameLst>
                      </p:cBhvr>
                      <p:tavLst>
                        <p:tav tm="0">
                          <p:val>
                            <p:strVal val="#ppt_x"/>
                          </p:val>
                        </p:tav>
                        <p:tav tm="100000">
                          <p:val>
                            <p:strVal val="#ppt_x"/>
                          </p:val>
                        </p:tav>
                      </p:tavLst>
                    </p:anim>
                    <p:anim calcmode="lin" valueType="num">
                      <p:cBhvr>
                        <p:cTn dur="1000" fill="hold"/>
                        <p:tgtEl>
                          <p:spTgt spid="38"/>
                        </p:tgtEl>
                        <p:attrNameLst>
                          <p:attrName>ppt_y</p:attrName>
                        </p:attrNameLst>
                      </p:cBhvr>
                      <p:tavLst>
                        <p:tav tm="0">
                          <p:val>
                            <p:strVal val="#ppt_y+.1"/>
                          </p:val>
                        </p:tav>
                        <p:tav tm="100000">
                          <p:val>
                            <p:strVal val="#ppt_y"/>
                          </p:val>
                        </p:tav>
                      </p:tavLst>
                    </p:anim>
                  </p:childTnLst>
                </p:cTn>
              </p:par>
            </p:tnLst>
          </p:tmpl>
        </p:tmplLst>
      </p:bldP>
      <p:bldP spid="50" grpId="0"/>
      <p:bldP spid="51" grpId="0" build="p">
        <p:tmplLst>
          <p:tmpl lvl="1">
            <p:tnLst>
              <p:par>
                <p:cTn presetID="22" presetClass="entr" presetSubtype="8" fill="hold" nodeType="withEffect">
                  <p:stCondLst>
                    <p:cond delay="225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obsah 2"/>
          <p:cNvSpPr>
            <a:spLocks noGrp="1"/>
          </p:cNvSpPr>
          <p:nvPr>
            <p:ph idx="1"/>
          </p:nvPr>
        </p:nvSpPr>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10"/>
          </p:nvPr>
        </p:nvSpPr>
        <p:spPr/>
        <p:txBody>
          <a:bodyPr/>
          <a:lstStyle/>
          <a:p>
            <a:fld id="{4E430673-7FB7-47F2-9622-4485358DFAC2}" type="datetimeFigureOut">
              <a:rPr lang="sk-SK" smtClean="0"/>
              <a:t>25. 1. 2022</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C6B571D4-72A8-45DC-8DC7-5DD4DE5E48B3}" type="slidenum">
              <a:rPr lang="sk-SK" smtClean="0"/>
              <a:t>‹#›</a:t>
            </a:fld>
            <a:endParaRPr lang="sk-SK"/>
          </a:p>
        </p:txBody>
      </p:sp>
    </p:spTree>
    <p:extLst>
      <p:ext uri="{BB962C8B-B14F-4D97-AF65-F5344CB8AC3E}">
        <p14:creationId xmlns:p14="http://schemas.microsoft.com/office/powerpoint/2010/main" val="2150517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sk-SK" smtClean="0"/>
              <a:t>Upravte štýly predlohy textu</a:t>
            </a:r>
            <a:endParaRPr lang="sk-SK"/>
          </a:p>
        </p:txBody>
      </p:sp>
      <p:sp>
        <p:nvSpPr>
          <p:cNvPr id="3" name="Zástupný objekt pre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smtClean="0"/>
              <a:t>Upraviť štýly predlohy textu</a:t>
            </a:r>
          </a:p>
        </p:txBody>
      </p:sp>
      <p:sp>
        <p:nvSpPr>
          <p:cNvPr id="4" name="Zástupný objekt pre dátum 3"/>
          <p:cNvSpPr>
            <a:spLocks noGrp="1"/>
          </p:cNvSpPr>
          <p:nvPr>
            <p:ph type="dt" sz="half" idx="10"/>
          </p:nvPr>
        </p:nvSpPr>
        <p:spPr/>
        <p:txBody>
          <a:bodyPr/>
          <a:lstStyle/>
          <a:p>
            <a:fld id="{4E430673-7FB7-47F2-9622-4485358DFAC2}" type="datetimeFigureOut">
              <a:rPr lang="sk-SK" smtClean="0"/>
              <a:t>25. 1. 2022</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C6B571D4-72A8-45DC-8DC7-5DD4DE5E48B3}" type="slidenum">
              <a:rPr lang="sk-SK" smtClean="0"/>
              <a:t>‹#›</a:t>
            </a:fld>
            <a:endParaRPr lang="sk-SK"/>
          </a:p>
        </p:txBody>
      </p:sp>
    </p:spTree>
    <p:extLst>
      <p:ext uri="{BB962C8B-B14F-4D97-AF65-F5344CB8AC3E}">
        <p14:creationId xmlns:p14="http://schemas.microsoft.com/office/powerpoint/2010/main" val="1743326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obsah 2"/>
          <p:cNvSpPr>
            <a:spLocks noGrp="1"/>
          </p:cNvSpPr>
          <p:nvPr>
            <p:ph sz="half" idx="1"/>
          </p:nvPr>
        </p:nvSpPr>
        <p:spPr>
          <a:xfrm>
            <a:off x="838200" y="1825625"/>
            <a:ext cx="5181600" cy="435133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obsah 3"/>
          <p:cNvSpPr>
            <a:spLocks noGrp="1"/>
          </p:cNvSpPr>
          <p:nvPr>
            <p:ph sz="half" idx="2"/>
          </p:nvPr>
        </p:nvSpPr>
        <p:spPr>
          <a:xfrm>
            <a:off x="6172200" y="1825625"/>
            <a:ext cx="5181600" cy="435133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objekt pre dátum 4"/>
          <p:cNvSpPr>
            <a:spLocks noGrp="1"/>
          </p:cNvSpPr>
          <p:nvPr>
            <p:ph type="dt" sz="half" idx="10"/>
          </p:nvPr>
        </p:nvSpPr>
        <p:spPr/>
        <p:txBody>
          <a:bodyPr/>
          <a:lstStyle/>
          <a:p>
            <a:fld id="{4E430673-7FB7-47F2-9622-4485358DFAC2}" type="datetimeFigureOut">
              <a:rPr lang="sk-SK" smtClean="0"/>
              <a:t>25. 1. 2022</a:t>
            </a:fld>
            <a:endParaRPr lang="sk-SK"/>
          </a:p>
        </p:txBody>
      </p:sp>
      <p:sp>
        <p:nvSpPr>
          <p:cNvPr id="6" name="Zástupný objekt pre pätu 5"/>
          <p:cNvSpPr>
            <a:spLocks noGrp="1"/>
          </p:cNvSpPr>
          <p:nvPr>
            <p:ph type="ftr" sz="quarter" idx="11"/>
          </p:nvPr>
        </p:nvSpPr>
        <p:spPr/>
        <p:txBody>
          <a:bodyPr/>
          <a:lstStyle/>
          <a:p>
            <a:endParaRPr lang="sk-SK"/>
          </a:p>
        </p:txBody>
      </p:sp>
      <p:sp>
        <p:nvSpPr>
          <p:cNvPr id="7" name="Zástupný objekt pre číslo snímky 6"/>
          <p:cNvSpPr>
            <a:spLocks noGrp="1"/>
          </p:cNvSpPr>
          <p:nvPr>
            <p:ph type="sldNum" sz="quarter" idx="12"/>
          </p:nvPr>
        </p:nvSpPr>
        <p:spPr/>
        <p:txBody>
          <a:bodyPr/>
          <a:lstStyle/>
          <a:p>
            <a:fld id="{C6B571D4-72A8-45DC-8DC7-5DD4DE5E48B3}" type="slidenum">
              <a:rPr lang="sk-SK" smtClean="0"/>
              <a:t>‹#›</a:t>
            </a:fld>
            <a:endParaRPr lang="sk-SK"/>
          </a:p>
        </p:txBody>
      </p:sp>
    </p:spTree>
    <p:extLst>
      <p:ext uri="{BB962C8B-B14F-4D97-AF65-F5344CB8AC3E}">
        <p14:creationId xmlns:p14="http://schemas.microsoft.com/office/powerpoint/2010/main" val="1234653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sk-SK" smtClean="0"/>
              <a:t>Upravte štýly predlohy textu</a:t>
            </a:r>
            <a:endParaRPr lang="sk-SK"/>
          </a:p>
        </p:txBody>
      </p:sp>
      <p:sp>
        <p:nvSpPr>
          <p:cNvPr id="3" name="Zástupný objekt pre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4" name="Zástupný objekt pre obsah 3"/>
          <p:cNvSpPr>
            <a:spLocks noGrp="1"/>
          </p:cNvSpPr>
          <p:nvPr>
            <p:ph sz="half" idx="2"/>
          </p:nvPr>
        </p:nvSpPr>
        <p:spPr>
          <a:xfrm>
            <a:off x="839788" y="2505075"/>
            <a:ext cx="5157787" cy="368458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objekt pre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6" name="Zástupný objekt pre obsah 5"/>
          <p:cNvSpPr>
            <a:spLocks noGrp="1"/>
          </p:cNvSpPr>
          <p:nvPr>
            <p:ph sz="quarter" idx="4"/>
          </p:nvPr>
        </p:nvSpPr>
        <p:spPr>
          <a:xfrm>
            <a:off x="6172200" y="2505075"/>
            <a:ext cx="5183188" cy="368458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objekt pre dátum 6"/>
          <p:cNvSpPr>
            <a:spLocks noGrp="1"/>
          </p:cNvSpPr>
          <p:nvPr>
            <p:ph type="dt" sz="half" idx="10"/>
          </p:nvPr>
        </p:nvSpPr>
        <p:spPr/>
        <p:txBody>
          <a:bodyPr/>
          <a:lstStyle/>
          <a:p>
            <a:fld id="{4E430673-7FB7-47F2-9622-4485358DFAC2}" type="datetimeFigureOut">
              <a:rPr lang="sk-SK" smtClean="0"/>
              <a:t>25. 1. 2022</a:t>
            </a:fld>
            <a:endParaRPr lang="sk-SK"/>
          </a:p>
        </p:txBody>
      </p:sp>
      <p:sp>
        <p:nvSpPr>
          <p:cNvPr id="8" name="Zástupný objekt pre pätu 7"/>
          <p:cNvSpPr>
            <a:spLocks noGrp="1"/>
          </p:cNvSpPr>
          <p:nvPr>
            <p:ph type="ftr" sz="quarter" idx="11"/>
          </p:nvPr>
        </p:nvSpPr>
        <p:spPr/>
        <p:txBody>
          <a:bodyPr/>
          <a:lstStyle/>
          <a:p>
            <a:endParaRPr lang="sk-SK"/>
          </a:p>
        </p:txBody>
      </p:sp>
      <p:sp>
        <p:nvSpPr>
          <p:cNvPr id="9" name="Zástupný objekt pre číslo snímky 8"/>
          <p:cNvSpPr>
            <a:spLocks noGrp="1"/>
          </p:cNvSpPr>
          <p:nvPr>
            <p:ph type="sldNum" sz="quarter" idx="12"/>
          </p:nvPr>
        </p:nvSpPr>
        <p:spPr/>
        <p:txBody>
          <a:bodyPr/>
          <a:lstStyle/>
          <a:p>
            <a:fld id="{C6B571D4-72A8-45DC-8DC7-5DD4DE5E48B3}" type="slidenum">
              <a:rPr lang="sk-SK" smtClean="0"/>
              <a:t>‹#›</a:t>
            </a:fld>
            <a:endParaRPr lang="sk-SK"/>
          </a:p>
        </p:txBody>
      </p:sp>
    </p:spTree>
    <p:extLst>
      <p:ext uri="{BB962C8B-B14F-4D97-AF65-F5344CB8AC3E}">
        <p14:creationId xmlns:p14="http://schemas.microsoft.com/office/powerpoint/2010/main" val="3531174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dátum 2"/>
          <p:cNvSpPr>
            <a:spLocks noGrp="1"/>
          </p:cNvSpPr>
          <p:nvPr>
            <p:ph type="dt" sz="half" idx="10"/>
          </p:nvPr>
        </p:nvSpPr>
        <p:spPr/>
        <p:txBody>
          <a:bodyPr/>
          <a:lstStyle/>
          <a:p>
            <a:fld id="{4E430673-7FB7-47F2-9622-4485358DFAC2}" type="datetimeFigureOut">
              <a:rPr lang="sk-SK" smtClean="0"/>
              <a:t>25. 1. 2022</a:t>
            </a:fld>
            <a:endParaRPr lang="sk-SK"/>
          </a:p>
        </p:txBody>
      </p:sp>
      <p:sp>
        <p:nvSpPr>
          <p:cNvPr id="4" name="Zástupný objekt pre pätu 3"/>
          <p:cNvSpPr>
            <a:spLocks noGrp="1"/>
          </p:cNvSpPr>
          <p:nvPr>
            <p:ph type="ftr" sz="quarter" idx="11"/>
          </p:nvPr>
        </p:nvSpPr>
        <p:spPr/>
        <p:txBody>
          <a:bodyPr/>
          <a:lstStyle/>
          <a:p>
            <a:endParaRPr lang="sk-SK"/>
          </a:p>
        </p:txBody>
      </p:sp>
      <p:sp>
        <p:nvSpPr>
          <p:cNvPr id="5" name="Zástupný objekt pre číslo snímky 4"/>
          <p:cNvSpPr>
            <a:spLocks noGrp="1"/>
          </p:cNvSpPr>
          <p:nvPr>
            <p:ph type="sldNum" sz="quarter" idx="12"/>
          </p:nvPr>
        </p:nvSpPr>
        <p:spPr/>
        <p:txBody>
          <a:bodyPr/>
          <a:lstStyle/>
          <a:p>
            <a:fld id="{C6B571D4-72A8-45DC-8DC7-5DD4DE5E48B3}" type="slidenum">
              <a:rPr lang="sk-SK" smtClean="0"/>
              <a:t>‹#›</a:t>
            </a:fld>
            <a:endParaRPr lang="sk-SK"/>
          </a:p>
        </p:txBody>
      </p:sp>
    </p:spTree>
    <p:extLst>
      <p:ext uri="{BB962C8B-B14F-4D97-AF65-F5344CB8AC3E}">
        <p14:creationId xmlns:p14="http://schemas.microsoft.com/office/powerpoint/2010/main" val="1261715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p:cNvSpPr>
            <a:spLocks noGrp="1"/>
          </p:cNvSpPr>
          <p:nvPr>
            <p:ph type="dt" sz="half" idx="10"/>
          </p:nvPr>
        </p:nvSpPr>
        <p:spPr/>
        <p:txBody>
          <a:bodyPr/>
          <a:lstStyle/>
          <a:p>
            <a:fld id="{4E430673-7FB7-47F2-9622-4485358DFAC2}" type="datetimeFigureOut">
              <a:rPr lang="sk-SK" smtClean="0"/>
              <a:t>25. 1. 2022</a:t>
            </a:fld>
            <a:endParaRPr lang="sk-SK"/>
          </a:p>
        </p:txBody>
      </p:sp>
      <p:sp>
        <p:nvSpPr>
          <p:cNvPr id="3" name="Zástupný objekt pre pätu 2"/>
          <p:cNvSpPr>
            <a:spLocks noGrp="1"/>
          </p:cNvSpPr>
          <p:nvPr>
            <p:ph type="ftr" sz="quarter" idx="11"/>
          </p:nvPr>
        </p:nvSpPr>
        <p:spPr/>
        <p:txBody>
          <a:bodyPr/>
          <a:lstStyle/>
          <a:p>
            <a:endParaRPr lang="sk-SK"/>
          </a:p>
        </p:txBody>
      </p:sp>
      <p:sp>
        <p:nvSpPr>
          <p:cNvPr id="4" name="Zástupný objekt pre číslo snímky 3"/>
          <p:cNvSpPr>
            <a:spLocks noGrp="1"/>
          </p:cNvSpPr>
          <p:nvPr>
            <p:ph type="sldNum" sz="quarter" idx="12"/>
          </p:nvPr>
        </p:nvSpPr>
        <p:spPr/>
        <p:txBody>
          <a:bodyPr/>
          <a:lstStyle/>
          <a:p>
            <a:fld id="{C6B571D4-72A8-45DC-8DC7-5DD4DE5E48B3}" type="slidenum">
              <a:rPr lang="sk-SK" smtClean="0"/>
              <a:t>‹#›</a:t>
            </a:fld>
            <a:endParaRPr lang="sk-SK"/>
          </a:p>
        </p:txBody>
      </p:sp>
    </p:spTree>
    <p:extLst>
      <p:ext uri="{BB962C8B-B14F-4D97-AF65-F5344CB8AC3E}">
        <p14:creationId xmlns:p14="http://schemas.microsoft.com/office/powerpoint/2010/main" val="285550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sk-SK"/>
          </a:p>
        </p:txBody>
      </p:sp>
      <p:sp>
        <p:nvSpPr>
          <p:cNvPr id="3" name="Zástupný objekt pre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Zástupný objekt pre dátum 4"/>
          <p:cNvSpPr>
            <a:spLocks noGrp="1"/>
          </p:cNvSpPr>
          <p:nvPr>
            <p:ph type="dt" sz="half" idx="10"/>
          </p:nvPr>
        </p:nvSpPr>
        <p:spPr/>
        <p:txBody>
          <a:bodyPr/>
          <a:lstStyle/>
          <a:p>
            <a:fld id="{4E430673-7FB7-47F2-9622-4485358DFAC2}" type="datetimeFigureOut">
              <a:rPr lang="sk-SK" smtClean="0"/>
              <a:t>25. 1. 2022</a:t>
            </a:fld>
            <a:endParaRPr lang="sk-SK"/>
          </a:p>
        </p:txBody>
      </p:sp>
      <p:sp>
        <p:nvSpPr>
          <p:cNvPr id="6" name="Zástupný objekt pre pätu 5"/>
          <p:cNvSpPr>
            <a:spLocks noGrp="1"/>
          </p:cNvSpPr>
          <p:nvPr>
            <p:ph type="ftr" sz="quarter" idx="11"/>
          </p:nvPr>
        </p:nvSpPr>
        <p:spPr/>
        <p:txBody>
          <a:bodyPr/>
          <a:lstStyle/>
          <a:p>
            <a:endParaRPr lang="sk-SK"/>
          </a:p>
        </p:txBody>
      </p:sp>
      <p:sp>
        <p:nvSpPr>
          <p:cNvPr id="7" name="Zástupný objekt pre číslo snímky 6"/>
          <p:cNvSpPr>
            <a:spLocks noGrp="1"/>
          </p:cNvSpPr>
          <p:nvPr>
            <p:ph type="sldNum" sz="quarter" idx="12"/>
          </p:nvPr>
        </p:nvSpPr>
        <p:spPr/>
        <p:txBody>
          <a:bodyPr/>
          <a:lstStyle/>
          <a:p>
            <a:fld id="{C6B571D4-72A8-45DC-8DC7-5DD4DE5E48B3}" type="slidenum">
              <a:rPr lang="sk-SK" smtClean="0"/>
              <a:t>‹#›</a:t>
            </a:fld>
            <a:endParaRPr lang="sk-SK"/>
          </a:p>
        </p:txBody>
      </p:sp>
    </p:spTree>
    <p:extLst>
      <p:ext uri="{BB962C8B-B14F-4D97-AF65-F5344CB8AC3E}">
        <p14:creationId xmlns:p14="http://schemas.microsoft.com/office/powerpoint/2010/main" val="146099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sk-SK"/>
          </a:p>
        </p:txBody>
      </p:sp>
      <p:sp>
        <p:nvSpPr>
          <p:cNvPr id="3" name="Zástupný objekt pre obrázo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objekt pre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Zástupný objekt pre dátum 4"/>
          <p:cNvSpPr>
            <a:spLocks noGrp="1"/>
          </p:cNvSpPr>
          <p:nvPr>
            <p:ph type="dt" sz="half" idx="10"/>
          </p:nvPr>
        </p:nvSpPr>
        <p:spPr/>
        <p:txBody>
          <a:bodyPr/>
          <a:lstStyle/>
          <a:p>
            <a:fld id="{4E430673-7FB7-47F2-9622-4485358DFAC2}" type="datetimeFigureOut">
              <a:rPr lang="sk-SK" smtClean="0"/>
              <a:t>25. 1. 2022</a:t>
            </a:fld>
            <a:endParaRPr lang="sk-SK"/>
          </a:p>
        </p:txBody>
      </p:sp>
      <p:sp>
        <p:nvSpPr>
          <p:cNvPr id="6" name="Zástupný objekt pre pätu 5"/>
          <p:cNvSpPr>
            <a:spLocks noGrp="1"/>
          </p:cNvSpPr>
          <p:nvPr>
            <p:ph type="ftr" sz="quarter" idx="11"/>
          </p:nvPr>
        </p:nvSpPr>
        <p:spPr/>
        <p:txBody>
          <a:bodyPr/>
          <a:lstStyle/>
          <a:p>
            <a:endParaRPr lang="sk-SK"/>
          </a:p>
        </p:txBody>
      </p:sp>
      <p:sp>
        <p:nvSpPr>
          <p:cNvPr id="7" name="Zástupný objekt pre číslo snímky 6"/>
          <p:cNvSpPr>
            <a:spLocks noGrp="1"/>
          </p:cNvSpPr>
          <p:nvPr>
            <p:ph type="sldNum" sz="quarter" idx="12"/>
          </p:nvPr>
        </p:nvSpPr>
        <p:spPr/>
        <p:txBody>
          <a:bodyPr/>
          <a:lstStyle/>
          <a:p>
            <a:fld id="{C6B571D4-72A8-45DC-8DC7-5DD4DE5E48B3}" type="slidenum">
              <a:rPr lang="sk-SK" smtClean="0"/>
              <a:t>‹#›</a:t>
            </a:fld>
            <a:endParaRPr lang="sk-SK"/>
          </a:p>
        </p:txBody>
      </p:sp>
    </p:spTree>
    <p:extLst>
      <p:ext uri="{BB962C8B-B14F-4D97-AF65-F5344CB8AC3E}">
        <p14:creationId xmlns:p14="http://schemas.microsoft.com/office/powerpoint/2010/main" val="286803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smtClean="0"/>
              <a:t>Upravte štýly predlohy textu</a:t>
            </a:r>
            <a:endParaRPr lang="sk-SK"/>
          </a:p>
        </p:txBody>
      </p:sp>
      <p:sp>
        <p:nvSpPr>
          <p:cNvPr id="3" name="Zástupný objekt pre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430673-7FB7-47F2-9622-4485358DFAC2}" type="datetimeFigureOut">
              <a:rPr lang="sk-SK" smtClean="0"/>
              <a:t>25. 1. 2022</a:t>
            </a:fld>
            <a:endParaRPr lang="sk-SK"/>
          </a:p>
        </p:txBody>
      </p:sp>
      <p:sp>
        <p:nvSpPr>
          <p:cNvPr id="5" name="Zástupný objekt pre pät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objekt pre číslo snímky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B571D4-72A8-45DC-8DC7-5DD4DE5E48B3}" type="slidenum">
              <a:rPr lang="sk-SK" smtClean="0"/>
              <a:t>‹#›</a:t>
            </a:fld>
            <a:endParaRPr lang="sk-SK"/>
          </a:p>
        </p:txBody>
      </p:sp>
    </p:spTree>
    <p:extLst>
      <p:ext uri="{BB962C8B-B14F-4D97-AF65-F5344CB8AC3E}">
        <p14:creationId xmlns:p14="http://schemas.microsoft.com/office/powerpoint/2010/main" val="3102886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ástupný objekt pre text 18"/>
          <p:cNvSpPr>
            <a:spLocks noGrp="1"/>
          </p:cNvSpPr>
          <p:nvPr>
            <p:ph type="body" sz="quarter" idx="19"/>
          </p:nvPr>
        </p:nvSpPr>
        <p:spPr>
          <a:xfrm>
            <a:off x="82296" y="1806931"/>
            <a:ext cx="6071616" cy="2456057"/>
          </a:xfrm>
          <a:solidFill>
            <a:schemeClr val="bg1"/>
          </a:solidFill>
        </p:spPr>
        <p:txBody>
          <a:bodyPr/>
          <a:lstStyle/>
          <a:p>
            <a:pPr algn="ctr"/>
            <a:r>
              <a:rPr lang="sk-SK" sz="2800" b="1" dirty="0" smtClean="0">
                <a:solidFill>
                  <a:srgbClr val="004C96"/>
                </a:solidFill>
              </a:rPr>
              <a:t>Sekcia</a:t>
            </a:r>
          </a:p>
          <a:p>
            <a:pPr algn="ctr"/>
            <a:r>
              <a:rPr lang="sk-SK" sz="2800" b="1" dirty="0" smtClean="0">
                <a:solidFill>
                  <a:srgbClr val="004C96"/>
                </a:solidFill>
              </a:rPr>
              <a:t>Operačný </a:t>
            </a:r>
            <a:r>
              <a:rPr lang="sk-SK" sz="2800" b="1" dirty="0">
                <a:solidFill>
                  <a:srgbClr val="004C96"/>
                </a:solidFill>
              </a:rPr>
              <a:t>program Slovensko </a:t>
            </a:r>
            <a:endParaRPr lang="sk-SK" sz="2800" b="1" dirty="0" smtClean="0">
              <a:solidFill>
                <a:srgbClr val="004C96"/>
              </a:solidFill>
            </a:endParaRPr>
          </a:p>
          <a:p>
            <a:pPr algn="ctr"/>
            <a:r>
              <a:rPr lang="sk-SK" sz="2400" dirty="0" smtClean="0">
                <a:solidFill>
                  <a:srgbClr val="004C96"/>
                </a:solidFill>
              </a:rPr>
              <a:t>Odbor tvorby a riadenia operačného programu</a:t>
            </a:r>
          </a:p>
          <a:p>
            <a:pPr algn="ctr"/>
            <a:r>
              <a:rPr lang="sk-SK" sz="2400" dirty="0" smtClean="0">
                <a:solidFill>
                  <a:srgbClr val="004C96"/>
                </a:solidFill>
              </a:rPr>
              <a:t>RNDr. Jarmila Trenčanská </a:t>
            </a:r>
          </a:p>
        </p:txBody>
      </p:sp>
      <p:sp>
        <p:nvSpPr>
          <p:cNvPr id="21" name="Zástupný text 3">
            <a:extLst>
              <a:ext uri="{FF2B5EF4-FFF2-40B4-BE49-F238E27FC236}">
                <a16:creationId xmlns:a16="http://schemas.microsoft.com/office/drawing/2014/main" id="{1DEEF92A-D1A4-4B09-B719-967F372559F9}"/>
              </a:ext>
            </a:extLst>
          </p:cNvPr>
          <p:cNvSpPr txBox="1">
            <a:spLocks/>
          </p:cNvSpPr>
          <p:nvPr/>
        </p:nvSpPr>
        <p:spPr>
          <a:xfrm>
            <a:off x="1000379" y="5203591"/>
            <a:ext cx="4235450" cy="371475"/>
          </a:xfrm>
          <a:prstGeom prst="rect">
            <a:avLst/>
          </a:prstGeom>
        </p:spPr>
        <p:txBody>
          <a:bodyPr>
            <a:normAutofit fontScale="70000" lnSpcReduction="20000"/>
          </a:bodyPr>
          <a:lstStyle>
            <a:lvl1pPr marL="0" indent="0" algn="l" defTabSz="914400" rtl="0" eaLnBrk="1" latinLnBrk="0" hangingPunct="1">
              <a:lnSpc>
                <a:spcPct val="120000"/>
              </a:lnSpc>
              <a:spcBef>
                <a:spcPts val="600"/>
              </a:spcBef>
              <a:buFontTx/>
              <a:buNone/>
              <a:defRPr sz="2400" kern="1200">
                <a:solidFill>
                  <a:srgbClr val="222222"/>
                </a:solidFill>
                <a:latin typeface="+mn-lt"/>
                <a:ea typeface="+mn-ea"/>
                <a:cs typeface="+mn-cs"/>
              </a:defRPr>
            </a:lvl1pPr>
            <a:lvl2pPr marL="0" indent="0" algn="l" defTabSz="914400" rtl="0" eaLnBrk="1" latinLnBrk="0" hangingPunct="1">
              <a:lnSpc>
                <a:spcPct val="120000"/>
              </a:lnSpc>
              <a:spcBef>
                <a:spcPts val="500"/>
              </a:spcBef>
              <a:buFontTx/>
              <a:buNone/>
              <a:defRPr sz="2000" kern="1200">
                <a:solidFill>
                  <a:srgbClr val="222222"/>
                </a:solidFill>
                <a:latin typeface="+mn-lt"/>
                <a:ea typeface="+mn-ea"/>
                <a:cs typeface="+mn-cs"/>
              </a:defRPr>
            </a:lvl2pPr>
            <a:lvl3pPr marL="0" indent="0" algn="l" defTabSz="914400" rtl="0" eaLnBrk="1" latinLnBrk="0" hangingPunct="1">
              <a:lnSpc>
                <a:spcPct val="120000"/>
              </a:lnSpc>
              <a:spcBef>
                <a:spcPts val="500"/>
              </a:spcBef>
              <a:buFontTx/>
              <a:buNone/>
              <a:defRPr sz="1800" kern="1200">
                <a:solidFill>
                  <a:srgbClr val="222222"/>
                </a:solidFill>
                <a:latin typeface="+mn-lt"/>
                <a:ea typeface="+mn-ea"/>
                <a:cs typeface="+mn-cs"/>
              </a:defRPr>
            </a:lvl3pPr>
            <a:lvl4pPr marL="0" indent="0" algn="l" defTabSz="914400" rtl="0" eaLnBrk="1" latinLnBrk="0" hangingPunct="1">
              <a:lnSpc>
                <a:spcPct val="120000"/>
              </a:lnSpc>
              <a:spcBef>
                <a:spcPts val="500"/>
              </a:spcBef>
              <a:buFontTx/>
              <a:buNone/>
              <a:defRPr sz="1400" kern="1200">
                <a:solidFill>
                  <a:srgbClr val="222222"/>
                </a:solidFill>
                <a:latin typeface="+mn-lt"/>
                <a:ea typeface="+mn-ea"/>
                <a:cs typeface="+mn-cs"/>
              </a:defRPr>
            </a:lvl4pPr>
            <a:lvl5pPr marL="0" indent="0" algn="l" defTabSz="914400" rtl="0" eaLnBrk="1" latinLnBrk="0" hangingPunct="1">
              <a:lnSpc>
                <a:spcPct val="120000"/>
              </a:lnSpc>
              <a:spcBef>
                <a:spcPts val="500"/>
              </a:spcBef>
              <a:buFontTx/>
              <a:buNone/>
              <a:defRPr sz="1200" kern="1200">
                <a:solidFill>
                  <a:srgbClr val="22222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k-SK" dirty="0" smtClean="0">
                <a:solidFill>
                  <a:srgbClr val="FF0000"/>
                </a:solidFill>
              </a:rPr>
              <a:t>26. január 2022</a:t>
            </a:r>
            <a:endParaRPr lang="sk-SK" dirty="0">
              <a:solidFill>
                <a:srgbClr val="FF0000"/>
              </a:solidFill>
            </a:endParaRPr>
          </a:p>
        </p:txBody>
      </p:sp>
    </p:spTree>
    <p:extLst>
      <p:ext uri="{BB962C8B-B14F-4D97-AF65-F5344CB8AC3E}">
        <p14:creationId xmlns:p14="http://schemas.microsoft.com/office/powerpoint/2010/main" val="3828752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text 4"/>
          <p:cNvSpPr>
            <a:spLocks noGrp="1"/>
          </p:cNvSpPr>
          <p:nvPr>
            <p:ph type="body" sz="quarter" idx="26"/>
          </p:nvPr>
        </p:nvSpPr>
        <p:spPr>
          <a:xfrm>
            <a:off x="1" y="17417"/>
            <a:ext cx="12192000" cy="6955750"/>
          </a:xfrm>
        </p:spPr>
        <p:txBody>
          <a:bodyPr/>
          <a:lstStyle/>
          <a:p>
            <a:pPr>
              <a:lnSpc>
                <a:spcPct val="100000"/>
              </a:lnSpc>
              <a:spcBef>
                <a:spcPts val="0"/>
              </a:spcBef>
            </a:pPr>
            <a:endParaRPr lang="sk-SK" sz="2000" b="1" kern="600" spc="20" dirty="0" smtClean="0">
              <a:solidFill>
                <a:srgbClr val="004C96"/>
              </a:solidFill>
            </a:endParaRPr>
          </a:p>
          <a:p>
            <a:pPr algn="ctr">
              <a:lnSpc>
                <a:spcPct val="100000"/>
              </a:lnSpc>
              <a:spcBef>
                <a:spcPts val="0"/>
              </a:spcBef>
            </a:pPr>
            <a:r>
              <a:rPr lang="sk-SK" sz="3200" b="1" kern="600" spc="20" dirty="0" smtClean="0">
                <a:solidFill>
                  <a:schemeClr val="accent6">
                    <a:lumMod val="75000"/>
                  </a:schemeClr>
                </a:solidFill>
              </a:rPr>
              <a:t>Priorita </a:t>
            </a:r>
            <a:r>
              <a:rPr lang="sk-SK" sz="3200" b="1" kern="600" spc="20" dirty="0" smtClean="0">
                <a:solidFill>
                  <a:schemeClr val="accent6">
                    <a:lumMod val="75000"/>
                  </a:schemeClr>
                </a:solidFill>
              </a:rPr>
              <a:t>3: UDRŽATEĽNÁ MESTSKÁ MOBILITA</a:t>
            </a:r>
            <a:endParaRPr lang="sk-SK" sz="1800" b="1" kern="600" spc="20" dirty="0" smtClean="0">
              <a:solidFill>
                <a:srgbClr val="004C96"/>
              </a:solidFill>
            </a:endParaRPr>
          </a:p>
          <a:p>
            <a:pPr algn="ctr">
              <a:lnSpc>
                <a:spcPct val="100000"/>
              </a:lnSpc>
              <a:spcBef>
                <a:spcPts val="0"/>
              </a:spcBef>
            </a:pPr>
            <a:r>
              <a:rPr lang="sk-SK" sz="2800" b="1" kern="600" spc="20" dirty="0">
                <a:solidFill>
                  <a:srgbClr val="FF0000"/>
                </a:solidFill>
              </a:rPr>
              <a:t>Špecifický cieľ </a:t>
            </a:r>
            <a:r>
              <a:rPr lang="sk-SK" sz="2800" b="1" kern="600" spc="20" dirty="0" smtClean="0">
                <a:solidFill>
                  <a:srgbClr val="FF0000"/>
                </a:solidFill>
              </a:rPr>
              <a:t>2.8:</a:t>
            </a:r>
            <a:endParaRPr lang="sk-SK" sz="2800" b="1" kern="600" spc="20" dirty="0">
              <a:solidFill>
                <a:srgbClr val="FF0000"/>
              </a:solidFill>
            </a:endParaRPr>
          </a:p>
          <a:p>
            <a:pPr algn="ctr">
              <a:lnSpc>
                <a:spcPct val="100000"/>
              </a:lnSpc>
              <a:spcBef>
                <a:spcPts val="0"/>
              </a:spcBef>
            </a:pPr>
            <a:r>
              <a:rPr lang="sk-SK" sz="1800" b="1" kern="600" spc="20" dirty="0">
                <a:solidFill>
                  <a:srgbClr val="FF0000"/>
                </a:solidFill>
              </a:rPr>
              <a:t> </a:t>
            </a:r>
            <a:endParaRPr lang="sk-SK" sz="1800" b="1" dirty="0"/>
          </a:p>
          <a:p>
            <a:pPr>
              <a:lnSpc>
                <a:spcPct val="100000"/>
              </a:lnSpc>
              <a:spcBef>
                <a:spcPts val="0"/>
              </a:spcBef>
            </a:pPr>
            <a:r>
              <a:rPr lang="sk-SK" sz="1800" b="1" dirty="0" smtClean="0">
                <a:solidFill>
                  <a:schemeClr val="accent5">
                    <a:lumMod val="75000"/>
                  </a:schemeClr>
                </a:solidFill>
              </a:rPr>
              <a:t>2.8.3. Rozvoj verejnej dopravy – </a:t>
            </a:r>
            <a:r>
              <a:rPr lang="sk-SK" sz="1800" b="1" dirty="0" smtClean="0">
                <a:solidFill>
                  <a:schemeClr val="tx1"/>
                </a:solidFill>
              </a:rPr>
              <a:t>oprávnená aktivita ITI</a:t>
            </a:r>
            <a:endParaRPr lang="sk-SK" sz="1800" b="1" dirty="0" smtClean="0">
              <a:solidFill>
                <a:schemeClr val="tx1"/>
              </a:solidFill>
            </a:endParaRPr>
          </a:p>
          <a:p>
            <a:pPr>
              <a:lnSpc>
                <a:spcPct val="100000"/>
              </a:lnSpc>
              <a:spcBef>
                <a:spcPts val="0"/>
              </a:spcBef>
            </a:pPr>
            <a:r>
              <a:rPr lang="sk-SK" dirty="0"/>
              <a:t>V hlavnom meste SR budú podporované intervencie zamerané na výstavbu a modernizáciu infraštruktúry integrovaných dopravných systémov a ich previazanie na budovanie infraštruktúry nemotorovej dopravy, v súlade s tvorbou multifunkčných verejných priestorov, výstavbu a modernizáciu tratí mestskej dráhovej dopravy, budovanie prestupných terminálov a záchytných parkovísk a obnovu a modernizáciu mobilných prostriedkov mestskej dráhovej dopravy, vrátane súvisiaceho zázemia pre údržbu a správu nových vozidiel.</a:t>
            </a:r>
          </a:p>
          <a:p>
            <a:pPr>
              <a:lnSpc>
                <a:spcPct val="100000"/>
              </a:lnSpc>
              <a:spcBef>
                <a:spcPts val="0"/>
              </a:spcBef>
            </a:pPr>
            <a:r>
              <a:rPr lang="sk-SK" dirty="0"/>
              <a:t>V rámci podpory dráhovej MHD sa uvažuje s modernizáciou a rozšírením siete električkových tratí aj s podporou trolejbusovej trakcie. Tieto opatrenia umožnia redukciu autobusovej dopravy najmä v centre miest. Synergickou súčasťou podpory dráhovej MHD bude aj obstaranie moderných </a:t>
            </a:r>
            <a:r>
              <a:rPr lang="sk-SK" dirty="0" err="1"/>
              <a:t>nízkopodlažných</a:t>
            </a:r>
            <a:r>
              <a:rPr lang="sk-SK" dirty="0"/>
              <a:t> vozidiel – električiek a trolejbusov s kvalitatívne lepšími prevádzkovo-technickými parametrami oproti súčasnému stavu. </a:t>
            </a:r>
            <a:endParaRPr lang="sk-SK" dirty="0" smtClean="0"/>
          </a:p>
          <a:p>
            <a:pPr>
              <a:lnSpc>
                <a:spcPct val="100000"/>
              </a:lnSpc>
              <a:spcBef>
                <a:spcPts val="0"/>
              </a:spcBef>
            </a:pPr>
            <a:endParaRPr lang="sk-SK" dirty="0" smtClean="0"/>
          </a:p>
          <a:p>
            <a:pPr>
              <a:lnSpc>
                <a:spcPct val="100000"/>
              </a:lnSpc>
              <a:spcBef>
                <a:spcPts val="0"/>
              </a:spcBef>
            </a:pPr>
            <a:r>
              <a:rPr lang="sk-SK" sz="1400" b="1" u="sng" dirty="0" smtClean="0"/>
              <a:t>Súvisiace </a:t>
            </a:r>
            <a:r>
              <a:rPr lang="sk-SK" sz="1400" b="1" u="sng" dirty="0"/>
              <a:t>aktivity:</a:t>
            </a:r>
            <a:endParaRPr lang="sk-SK" sz="1400" b="1" u="sng" dirty="0"/>
          </a:p>
          <a:p>
            <a:pPr lvl="0">
              <a:lnSpc>
                <a:spcPct val="100000"/>
              </a:lnSpc>
              <a:spcBef>
                <a:spcPts val="0"/>
              </a:spcBef>
            </a:pPr>
            <a:r>
              <a:rPr lang="en-GB" sz="1400" dirty="0"/>
              <a:t>•	</a:t>
            </a:r>
            <a:r>
              <a:rPr lang="en-GB" sz="1400" dirty="0" err="1"/>
              <a:t>výstavba</a:t>
            </a:r>
            <a:r>
              <a:rPr lang="en-GB" sz="1400" dirty="0"/>
              <a:t> a </a:t>
            </a:r>
            <a:r>
              <a:rPr lang="en-GB" sz="1400" dirty="0" err="1"/>
              <a:t>modernizácia</a:t>
            </a:r>
            <a:r>
              <a:rPr lang="en-GB" sz="1400" dirty="0"/>
              <a:t> </a:t>
            </a:r>
            <a:r>
              <a:rPr lang="en-GB" sz="1400" dirty="0" err="1"/>
              <a:t>tratí</a:t>
            </a:r>
            <a:r>
              <a:rPr lang="en-GB" sz="1400" dirty="0"/>
              <a:t> </a:t>
            </a:r>
            <a:r>
              <a:rPr lang="en-GB" sz="1400" dirty="0" err="1"/>
              <a:t>dráhovej</a:t>
            </a:r>
            <a:r>
              <a:rPr lang="en-GB" sz="1400" dirty="0"/>
              <a:t> MHD </a:t>
            </a:r>
            <a:r>
              <a:rPr lang="en-GB" sz="1400" dirty="0" err="1"/>
              <a:t>vrátane</a:t>
            </a:r>
            <a:r>
              <a:rPr lang="en-GB" sz="1400" dirty="0"/>
              <a:t> </a:t>
            </a:r>
            <a:r>
              <a:rPr lang="en-GB" sz="1400" dirty="0" err="1"/>
              <a:t>prvkov</a:t>
            </a:r>
            <a:r>
              <a:rPr lang="en-GB" sz="1400" dirty="0"/>
              <a:t> </a:t>
            </a:r>
            <a:r>
              <a:rPr lang="en-GB" sz="1400" dirty="0" err="1"/>
              <a:t>preferencie</a:t>
            </a:r>
            <a:r>
              <a:rPr lang="en-GB" sz="1400" dirty="0"/>
              <a:t> MHD;</a:t>
            </a:r>
          </a:p>
          <a:p>
            <a:pPr lvl="0">
              <a:lnSpc>
                <a:spcPct val="100000"/>
              </a:lnSpc>
              <a:spcBef>
                <a:spcPts val="0"/>
              </a:spcBef>
            </a:pPr>
            <a:r>
              <a:rPr lang="en-GB" sz="1400" dirty="0"/>
              <a:t>•	</a:t>
            </a:r>
            <a:r>
              <a:rPr lang="en-GB" sz="1400" dirty="0" err="1"/>
              <a:t>obnova</a:t>
            </a:r>
            <a:r>
              <a:rPr lang="en-GB" sz="1400" dirty="0"/>
              <a:t> a </a:t>
            </a:r>
            <a:r>
              <a:rPr lang="en-GB" sz="1400" dirty="0" err="1"/>
              <a:t>modernizácia</a:t>
            </a:r>
            <a:r>
              <a:rPr lang="en-GB" sz="1400" dirty="0"/>
              <a:t> </a:t>
            </a:r>
            <a:r>
              <a:rPr lang="en-GB" sz="1400" dirty="0" err="1"/>
              <a:t>mobilných</a:t>
            </a:r>
            <a:r>
              <a:rPr lang="en-GB" sz="1400" dirty="0"/>
              <a:t> </a:t>
            </a:r>
            <a:r>
              <a:rPr lang="en-GB" sz="1400" dirty="0" err="1"/>
              <a:t>prostriedkov</a:t>
            </a:r>
            <a:r>
              <a:rPr lang="en-GB" sz="1400" dirty="0"/>
              <a:t> </a:t>
            </a:r>
            <a:r>
              <a:rPr lang="en-GB" sz="1400" dirty="0" err="1"/>
              <a:t>dráhovej</a:t>
            </a:r>
            <a:r>
              <a:rPr lang="en-GB" sz="1400" dirty="0"/>
              <a:t> MHD (</a:t>
            </a:r>
            <a:r>
              <a:rPr lang="en-GB" sz="1400" dirty="0" err="1"/>
              <a:t>električky</a:t>
            </a:r>
            <a:r>
              <a:rPr lang="en-GB" sz="1400" dirty="0"/>
              <a:t> a </a:t>
            </a:r>
            <a:r>
              <a:rPr lang="en-GB" sz="1400" dirty="0" err="1"/>
              <a:t>trolejbusy</a:t>
            </a:r>
            <a:r>
              <a:rPr lang="en-GB" sz="1400" dirty="0"/>
              <a:t>) a </a:t>
            </a:r>
            <a:r>
              <a:rPr lang="en-GB" sz="1400" dirty="0" err="1"/>
              <a:t>vozidiel</a:t>
            </a:r>
            <a:r>
              <a:rPr lang="en-GB" sz="1400" dirty="0"/>
              <a:t> </a:t>
            </a:r>
            <a:r>
              <a:rPr lang="en-GB" sz="1400" dirty="0" err="1"/>
              <a:t>zabezpečujúcich</a:t>
            </a:r>
            <a:r>
              <a:rPr lang="en-GB" sz="1400" dirty="0"/>
              <a:t> MHD a </a:t>
            </a:r>
            <a:r>
              <a:rPr lang="en-GB" sz="1400" dirty="0" err="1"/>
              <a:t>prímestskú</a:t>
            </a:r>
            <a:r>
              <a:rPr lang="en-GB" sz="1400" dirty="0"/>
              <a:t> </a:t>
            </a:r>
            <a:r>
              <a:rPr lang="en-GB" sz="1400" dirty="0" err="1"/>
              <a:t>dopravu</a:t>
            </a:r>
            <a:r>
              <a:rPr lang="en-GB" sz="1400" dirty="0"/>
              <a:t> (</a:t>
            </a:r>
            <a:r>
              <a:rPr lang="en-GB" sz="1400" dirty="0" err="1"/>
              <a:t>autobusy</a:t>
            </a:r>
            <a:r>
              <a:rPr lang="en-GB" sz="1400" dirty="0"/>
              <a:t> </a:t>
            </a:r>
            <a:r>
              <a:rPr lang="en-GB" sz="1400" dirty="0" err="1"/>
              <a:t>na</a:t>
            </a:r>
            <a:r>
              <a:rPr lang="en-GB" sz="1400" dirty="0"/>
              <a:t> </a:t>
            </a:r>
            <a:r>
              <a:rPr lang="en-GB" sz="1400" dirty="0" err="1"/>
              <a:t>alternatívny</a:t>
            </a:r>
            <a:r>
              <a:rPr lang="en-GB" sz="1400" dirty="0"/>
              <a:t> </a:t>
            </a:r>
            <a:r>
              <a:rPr lang="en-GB" sz="1400" dirty="0" err="1"/>
              <a:t>pohon</a:t>
            </a:r>
            <a:r>
              <a:rPr lang="en-GB" sz="1400" dirty="0"/>
              <a:t> </a:t>
            </a:r>
            <a:r>
              <a:rPr lang="en-GB" sz="1400" dirty="0" err="1"/>
              <a:t>vrátane</a:t>
            </a:r>
            <a:r>
              <a:rPr lang="en-GB" sz="1400" dirty="0"/>
              <a:t> </a:t>
            </a:r>
            <a:r>
              <a:rPr lang="en-GB" sz="1400" dirty="0" err="1"/>
              <a:t>súvisiacej</a:t>
            </a:r>
            <a:r>
              <a:rPr lang="en-GB" sz="1400" dirty="0"/>
              <a:t> </a:t>
            </a:r>
            <a:r>
              <a:rPr lang="en-GB" sz="1400" dirty="0" err="1"/>
              <a:t>plniacej</a:t>
            </a:r>
            <a:r>
              <a:rPr lang="en-GB" sz="1400" dirty="0"/>
              <a:t> a </a:t>
            </a:r>
            <a:r>
              <a:rPr lang="en-GB" sz="1400" dirty="0" err="1"/>
              <a:t>nabíjacej</a:t>
            </a:r>
            <a:r>
              <a:rPr lang="en-GB" sz="1400" dirty="0"/>
              <a:t> </a:t>
            </a:r>
            <a:r>
              <a:rPr lang="en-GB" sz="1400" dirty="0" err="1"/>
              <a:t>infraštruktúry</a:t>
            </a:r>
            <a:r>
              <a:rPr lang="en-GB" sz="1400" dirty="0"/>
              <a:t>);</a:t>
            </a:r>
          </a:p>
          <a:p>
            <a:pPr lvl="0">
              <a:lnSpc>
                <a:spcPct val="100000"/>
              </a:lnSpc>
              <a:spcBef>
                <a:spcPts val="0"/>
              </a:spcBef>
            </a:pPr>
            <a:r>
              <a:rPr lang="en-GB" sz="1400" dirty="0"/>
              <a:t>•	</a:t>
            </a:r>
            <a:r>
              <a:rPr lang="en-GB" sz="1400" dirty="0" err="1"/>
              <a:t>výstavba</a:t>
            </a:r>
            <a:r>
              <a:rPr lang="en-GB" sz="1400" dirty="0"/>
              <a:t> a </a:t>
            </a:r>
            <a:r>
              <a:rPr lang="en-GB" sz="1400" dirty="0" err="1"/>
              <a:t>modernizácia</a:t>
            </a:r>
            <a:r>
              <a:rPr lang="en-GB" sz="1400" dirty="0"/>
              <a:t> </a:t>
            </a:r>
            <a:r>
              <a:rPr lang="en-GB" sz="1400" dirty="0" err="1"/>
              <a:t>infraštruktúry</a:t>
            </a:r>
            <a:r>
              <a:rPr lang="en-GB" sz="1400" dirty="0"/>
              <a:t> </a:t>
            </a:r>
            <a:r>
              <a:rPr lang="en-GB" sz="1400" dirty="0" err="1"/>
              <a:t>verejnej</a:t>
            </a:r>
            <a:r>
              <a:rPr lang="en-GB" sz="1400" dirty="0"/>
              <a:t> </a:t>
            </a:r>
            <a:r>
              <a:rPr lang="en-GB" sz="1400" dirty="0" err="1"/>
              <a:t>osobnej</a:t>
            </a:r>
            <a:r>
              <a:rPr lang="en-GB" sz="1400" dirty="0"/>
              <a:t> </a:t>
            </a:r>
            <a:r>
              <a:rPr lang="en-GB" sz="1400" dirty="0" err="1"/>
              <a:t>dopravy</a:t>
            </a:r>
            <a:r>
              <a:rPr lang="en-GB" sz="1400" dirty="0"/>
              <a:t> (</a:t>
            </a:r>
            <a:r>
              <a:rPr lang="en-GB" sz="1400" dirty="0" err="1"/>
              <a:t>napr</a:t>
            </a:r>
            <a:r>
              <a:rPr lang="en-GB" sz="1400" dirty="0"/>
              <a:t>. </a:t>
            </a:r>
            <a:r>
              <a:rPr lang="en-GB" sz="1400" dirty="0" err="1"/>
              <a:t>prestupných</a:t>
            </a:r>
            <a:r>
              <a:rPr lang="en-GB" sz="1400" dirty="0"/>
              <a:t> </a:t>
            </a:r>
            <a:r>
              <a:rPr lang="en-GB" sz="1400" dirty="0" err="1"/>
              <a:t>terminálov</a:t>
            </a:r>
            <a:r>
              <a:rPr lang="en-GB" sz="1400" dirty="0"/>
              <a:t> a </a:t>
            </a:r>
            <a:r>
              <a:rPr lang="en-GB" sz="1400" dirty="0" err="1"/>
              <a:t>záchytných</a:t>
            </a:r>
            <a:r>
              <a:rPr lang="en-GB" sz="1400" dirty="0"/>
              <a:t> </a:t>
            </a:r>
            <a:r>
              <a:rPr lang="en-GB" sz="1400" dirty="0" err="1"/>
              <a:t>parkovísk</a:t>
            </a:r>
            <a:r>
              <a:rPr lang="en-GB" sz="1400" dirty="0"/>
              <a:t>, </a:t>
            </a:r>
            <a:r>
              <a:rPr lang="en-GB" sz="1400" dirty="0" err="1"/>
              <a:t>zavádzanie</a:t>
            </a:r>
            <a:r>
              <a:rPr lang="en-GB" sz="1400" dirty="0"/>
              <a:t> </a:t>
            </a:r>
            <a:r>
              <a:rPr lang="en-GB" sz="1400" dirty="0" err="1"/>
              <a:t>opatrení</a:t>
            </a:r>
            <a:r>
              <a:rPr lang="en-GB" sz="1400" dirty="0"/>
              <a:t> </a:t>
            </a:r>
            <a:r>
              <a:rPr lang="en-GB" sz="1400" dirty="0" err="1"/>
              <a:t>preferencie</a:t>
            </a:r>
            <a:r>
              <a:rPr lang="en-GB" sz="1400" dirty="0"/>
              <a:t> </a:t>
            </a:r>
            <a:r>
              <a:rPr lang="en-GB" sz="1400" dirty="0" err="1"/>
              <a:t>verejnej</a:t>
            </a:r>
            <a:r>
              <a:rPr lang="en-GB" sz="1400" dirty="0"/>
              <a:t> </a:t>
            </a:r>
            <a:r>
              <a:rPr lang="en-GB" sz="1400" dirty="0" err="1"/>
              <a:t>osobnej</a:t>
            </a:r>
            <a:r>
              <a:rPr lang="en-GB" sz="1400" dirty="0"/>
              <a:t> </a:t>
            </a:r>
            <a:r>
              <a:rPr lang="en-GB" sz="1400" dirty="0" err="1"/>
              <a:t>dopravy</a:t>
            </a:r>
            <a:r>
              <a:rPr lang="en-GB" sz="1400" dirty="0"/>
              <a:t>);</a:t>
            </a:r>
          </a:p>
          <a:p>
            <a:pPr lvl="0">
              <a:lnSpc>
                <a:spcPct val="100000"/>
              </a:lnSpc>
              <a:spcBef>
                <a:spcPts val="0"/>
              </a:spcBef>
            </a:pPr>
            <a:r>
              <a:rPr lang="en-GB" sz="1400" dirty="0"/>
              <a:t>•	</a:t>
            </a:r>
            <a:r>
              <a:rPr lang="en-GB" sz="1400" dirty="0" err="1"/>
              <a:t>vybudovanie</a:t>
            </a:r>
            <a:r>
              <a:rPr lang="en-GB" sz="1400" dirty="0"/>
              <a:t> a </a:t>
            </a:r>
            <a:r>
              <a:rPr lang="en-GB" sz="1400" dirty="0" err="1"/>
              <a:t>modernizácia</a:t>
            </a:r>
            <a:r>
              <a:rPr lang="en-GB" sz="1400" dirty="0"/>
              <a:t> </a:t>
            </a:r>
            <a:r>
              <a:rPr lang="en-GB" sz="1400" dirty="0" err="1"/>
              <a:t>technickej</a:t>
            </a:r>
            <a:r>
              <a:rPr lang="en-GB" sz="1400" dirty="0"/>
              <a:t> </a:t>
            </a:r>
            <a:r>
              <a:rPr lang="en-GB" sz="1400" dirty="0" err="1"/>
              <a:t>základne</a:t>
            </a:r>
            <a:r>
              <a:rPr lang="en-GB" sz="1400" dirty="0"/>
              <a:t> </a:t>
            </a:r>
            <a:r>
              <a:rPr lang="en-GB" sz="1400" dirty="0" err="1"/>
              <a:t>na</a:t>
            </a:r>
            <a:r>
              <a:rPr lang="en-GB" sz="1400" dirty="0"/>
              <a:t> </a:t>
            </a:r>
            <a:r>
              <a:rPr lang="en-GB" sz="1400" dirty="0" err="1"/>
              <a:t>opravu</a:t>
            </a:r>
            <a:r>
              <a:rPr lang="en-GB" sz="1400" dirty="0"/>
              <a:t> a </a:t>
            </a:r>
            <a:r>
              <a:rPr lang="en-GB" sz="1400" dirty="0" err="1"/>
              <a:t>údržbu</a:t>
            </a:r>
            <a:r>
              <a:rPr lang="en-GB" sz="1400" dirty="0"/>
              <a:t> </a:t>
            </a:r>
            <a:r>
              <a:rPr lang="en-GB" sz="1400" dirty="0" err="1"/>
              <a:t>vozového</a:t>
            </a:r>
            <a:r>
              <a:rPr lang="en-GB" sz="1400" dirty="0"/>
              <a:t> </a:t>
            </a:r>
            <a:r>
              <a:rPr lang="en-GB" sz="1400" dirty="0" err="1"/>
              <a:t>parku</a:t>
            </a:r>
            <a:r>
              <a:rPr lang="en-GB" sz="1400" dirty="0"/>
              <a:t> MHD;</a:t>
            </a:r>
          </a:p>
          <a:p>
            <a:pPr lvl="0">
              <a:lnSpc>
                <a:spcPct val="100000"/>
              </a:lnSpc>
              <a:spcBef>
                <a:spcPts val="0"/>
              </a:spcBef>
            </a:pPr>
            <a:r>
              <a:rPr lang="en-GB" sz="1400" dirty="0"/>
              <a:t>•	</a:t>
            </a:r>
            <a:r>
              <a:rPr lang="en-GB" sz="1400" dirty="0" err="1"/>
              <a:t>zabezpečenie</a:t>
            </a:r>
            <a:r>
              <a:rPr lang="en-GB" sz="1400" dirty="0"/>
              <a:t> </a:t>
            </a:r>
            <a:r>
              <a:rPr lang="en-GB" sz="1400" dirty="0" err="1"/>
              <a:t>tarifných</a:t>
            </a:r>
            <a:r>
              <a:rPr lang="en-GB" sz="1400" dirty="0"/>
              <a:t>, </a:t>
            </a:r>
            <a:r>
              <a:rPr lang="en-GB" sz="1400" dirty="0" err="1"/>
              <a:t>informačných</a:t>
            </a:r>
            <a:r>
              <a:rPr lang="en-GB" sz="1400" dirty="0"/>
              <a:t> a </a:t>
            </a:r>
            <a:r>
              <a:rPr lang="en-GB" sz="1400" dirty="0" err="1"/>
              <a:t>dispečerských</a:t>
            </a:r>
            <a:r>
              <a:rPr lang="en-GB" sz="1400" dirty="0"/>
              <a:t> </a:t>
            </a:r>
            <a:r>
              <a:rPr lang="en-GB" sz="1400" dirty="0" err="1"/>
              <a:t>systémov</a:t>
            </a:r>
            <a:r>
              <a:rPr lang="en-GB" sz="1400" dirty="0"/>
              <a:t>;</a:t>
            </a:r>
          </a:p>
          <a:p>
            <a:pPr lvl="0">
              <a:lnSpc>
                <a:spcPct val="100000"/>
              </a:lnSpc>
              <a:spcBef>
                <a:spcPts val="0"/>
              </a:spcBef>
            </a:pPr>
            <a:r>
              <a:rPr lang="en-GB" sz="1400" dirty="0"/>
              <a:t>•	</a:t>
            </a:r>
            <a:r>
              <a:rPr lang="en-GB" sz="1400" dirty="0" err="1"/>
              <a:t>zavedenie</a:t>
            </a:r>
            <a:r>
              <a:rPr lang="en-GB" sz="1400" dirty="0"/>
              <a:t> </a:t>
            </a:r>
            <a:r>
              <a:rPr lang="en-GB" sz="1400" dirty="0" err="1"/>
              <a:t>pravidelnej</a:t>
            </a:r>
            <a:r>
              <a:rPr lang="en-GB" sz="1400" dirty="0"/>
              <a:t> </a:t>
            </a:r>
            <a:r>
              <a:rPr lang="en-GB" sz="1400" dirty="0" err="1"/>
              <a:t>osobnej</a:t>
            </a:r>
            <a:r>
              <a:rPr lang="en-GB" sz="1400" dirty="0"/>
              <a:t> </a:t>
            </a:r>
            <a:r>
              <a:rPr lang="en-GB" sz="1400" dirty="0" err="1"/>
              <a:t>lodnej</a:t>
            </a:r>
            <a:r>
              <a:rPr lang="en-GB" sz="1400" dirty="0"/>
              <a:t> </a:t>
            </a:r>
            <a:r>
              <a:rPr lang="en-GB" sz="1400" dirty="0" err="1"/>
              <a:t>dopravy</a:t>
            </a:r>
            <a:r>
              <a:rPr lang="en-GB" sz="1400" dirty="0"/>
              <a:t> </a:t>
            </a:r>
            <a:r>
              <a:rPr lang="en-GB" sz="1400" dirty="0" err="1"/>
              <a:t>po</a:t>
            </a:r>
            <a:r>
              <a:rPr lang="en-GB" sz="1400" dirty="0"/>
              <a:t> </a:t>
            </a:r>
            <a:r>
              <a:rPr lang="en-GB" sz="1400" dirty="0" err="1"/>
              <a:t>Dunaji</a:t>
            </a:r>
            <a:r>
              <a:rPr lang="en-GB" sz="1400" dirty="0"/>
              <a:t> (</a:t>
            </a:r>
            <a:r>
              <a:rPr lang="en-GB" sz="1400" dirty="0" err="1"/>
              <a:t>Dunajbus</a:t>
            </a:r>
            <a:r>
              <a:rPr lang="en-GB" sz="1400" dirty="0"/>
              <a:t>).</a:t>
            </a:r>
          </a:p>
          <a:p>
            <a:pPr>
              <a:lnSpc>
                <a:spcPct val="100000"/>
              </a:lnSpc>
              <a:spcBef>
                <a:spcPts val="0"/>
              </a:spcBef>
            </a:pPr>
            <a:endParaRPr lang="sk-SK" sz="1800" b="1" dirty="0"/>
          </a:p>
          <a:p>
            <a:pPr>
              <a:lnSpc>
                <a:spcPct val="100000"/>
              </a:lnSpc>
              <a:spcBef>
                <a:spcPts val="0"/>
              </a:spcBef>
            </a:pPr>
            <a:r>
              <a:rPr lang="sk-SK" sz="1800" b="1" dirty="0"/>
              <a:t>Oprávnení prijímatelia pre opatrenie 2.8.3.: </a:t>
            </a:r>
            <a:r>
              <a:rPr lang="sk-SK" dirty="0"/>
              <a:t>VÚC a mestá a obce mimo UMR (cyklistická doprava);</a:t>
            </a:r>
          </a:p>
          <a:p>
            <a:pPr>
              <a:lnSpc>
                <a:spcPct val="100000"/>
              </a:lnSpc>
              <a:spcBef>
                <a:spcPts val="0"/>
              </a:spcBef>
            </a:pPr>
            <a:endParaRPr lang="sk-SK" sz="1800" b="1" dirty="0" smtClean="0"/>
          </a:p>
          <a:p>
            <a:pPr>
              <a:lnSpc>
                <a:spcPct val="100000"/>
              </a:lnSpc>
              <a:spcBef>
                <a:spcPts val="0"/>
              </a:spcBef>
            </a:pPr>
            <a:endParaRPr lang="sk-SK" sz="1800" b="1" dirty="0" smtClean="0"/>
          </a:p>
          <a:p>
            <a:pPr>
              <a:lnSpc>
                <a:spcPct val="100000"/>
              </a:lnSpc>
              <a:spcBef>
                <a:spcPts val="0"/>
              </a:spcBef>
            </a:pPr>
            <a:r>
              <a:rPr lang="sk-SK" sz="1800" b="1" dirty="0" smtClean="0">
                <a:solidFill>
                  <a:srgbClr val="C00000"/>
                </a:solidFill>
              </a:rPr>
              <a:t>Predpokladaná </a:t>
            </a:r>
            <a:r>
              <a:rPr lang="sk-SK" sz="1800" b="1" dirty="0">
                <a:solidFill>
                  <a:srgbClr val="C00000"/>
                </a:solidFill>
              </a:rPr>
              <a:t>alokácia </a:t>
            </a:r>
            <a:r>
              <a:rPr lang="sk-SK" sz="1800" b="1" dirty="0" smtClean="0">
                <a:solidFill>
                  <a:srgbClr val="C00000"/>
                </a:solidFill>
              </a:rPr>
              <a:t>pre opatrenie </a:t>
            </a:r>
            <a:r>
              <a:rPr lang="sk-SK" sz="1800" b="1" dirty="0" smtClean="0">
                <a:solidFill>
                  <a:srgbClr val="C00000"/>
                </a:solidFill>
              </a:rPr>
              <a:t>2.8.3. </a:t>
            </a:r>
            <a:r>
              <a:rPr lang="sk-SK" sz="1800" b="1" dirty="0" smtClean="0">
                <a:solidFill>
                  <a:srgbClr val="C00000"/>
                </a:solidFill>
              </a:rPr>
              <a:t>– </a:t>
            </a:r>
            <a:r>
              <a:rPr lang="sk-SK" sz="1800" b="1" dirty="0">
                <a:solidFill>
                  <a:srgbClr val="C00000"/>
                </a:solidFill>
              </a:rPr>
              <a:t>3</a:t>
            </a:r>
            <a:r>
              <a:rPr lang="sk-SK" sz="1800" b="1" dirty="0" smtClean="0">
                <a:solidFill>
                  <a:srgbClr val="C00000"/>
                </a:solidFill>
              </a:rPr>
              <a:t>00 </a:t>
            </a:r>
            <a:r>
              <a:rPr lang="sk-SK" sz="1800" b="1" dirty="0" smtClean="0">
                <a:solidFill>
                  <a:srgbClr val="C00000"/>
                </a:solidFill>
              </a:rPr>
              <a:t>1</a:t>
            </a:r>
            <a:r>
              <a:rPr lang="sk-SK" sz="1800" b="1" dirty="0" smtClean="0">
                <a:solidFill>
                  <a:srgbClr val="C00000"/>
                </a:solidFill>
              </a:rPr>
              <a:t>00 </a:t>
            </a:r>
            <a:r>
              <a:rPr lang="sk-SK" sz="1800" b="1" dirty="0">
                <a:solidFill>
                  <a:srgbClr val="C00000"/>
                </a:solidFill>
              </a:rPr>
              <a:t>000 €</a:t>
            </a:r>
            <a:endParaRPr lang="sk-SK" sz="1800" b="1" kern="600" spc="20" dirty="0">
              <a:solidFill>
                <a:srgbClr val="004C96"/>
              </a:solidFill>
            </a:endParaRPr>
          </a:p>
          <a:p>
            <a:pPr>
              <a:lnSpc>
                <a:spcPct val="100000"/>
              </a:lnSpc>
              <a:spcBef>
                <a:spcPts val="0"/>
              </a:spcBef>
            </a:pPr>
            <a:endParaRPr lang="sk-SK" sz="1800" b="1" kern="600" spc="20" dirty="0" smtClean="0">
              <a:solidFill>
                <a:srgbClr val="004C96"/>
              </a:solidFill>
            </a:endParaRPr>
          </a:p>
          <a:p>
            <a:pPr>
              <a:lnSpc>
                <a:spcPct val="100000"/>
              </a:lnSpc>
              <a:spcBef>
                <a:spcPts val="0"/>
              </a:spcBef>
            </a:pPr>
            <a:endParaRPr lang="sk-SK" sz="1800" b="1" kern="600" spc="20" dirty="0" smtClean="0">
              <a:solidFill>
                <a:srgbClr val="004C96"/>
              </a:solidFill>
            </a:endParaRPr>
          </a:p>
        </p:txBody>
      </p:sp>
    </p:spTree>
    <p:extLst>
      <p:ext uri="{BB962C8B-B14F-4D97-AF65-F5344CB8AC3E}">
        <p14:creationId xmlns:p14="http://schemas.microsoft.com/office/powerpoint/2010/main" val="3128743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text 4"/>
          <p:cNvSpPr>
            <a:spLocks noGrp="1"/>
          </p:cNvSpPr>
          <p:nvPr>
            <p:ph type="body" sz="quarter" idx="26"/>
          </p:nvPr>
        </p:nvSpPr>
        <p:spPr>
          <a:xfrm>
            <a:off x="1" y="17417"/>
            <a:ext cx="12192000" cy="6217920"/>
          </a:xfrm>
        </p:spPr>
        <p:txBody>
          <a:bodyPr/>
          <a:lstStyle/>
          <a:p>
            <a:pPr>
              <a:lnSpc>
                <a:spcPct val="100000"/>
              </a:lnSpc>
              <a:spcBef>
                <a:spcPts val="0"/>
              </a:spcBef>
            </a:pPr>
            <a:endParaRPr lang="sk-SK" sz="2000" b="1" kern="600" spc="20" dirty="0" smtClean="0">
              <a:solidFill>
                <a:srgbClr val="004C96"/>
              </a:solidFill>
            </a:endParaRPr>
          </a:p>
          <a:p>
            <a:pPr>
              <a:lnSpc>
                <a:spcPct val="100000"/>
              </a:lnSpc>
              <a:spcBef>
                <a:spcPts val="0"/>
              </a:spcBef>
            </a:pPr>
            <a:endParaRPr lang="sk-SK" sz="1800" b="1" kern="600" spc="20" dirty="0" smtClean="0">
              <a:solidFill>
                <a:srgbClr val="004C96"/>
              </a:solidFill>
            </a:endParaRPr>
          </a:p>
          <a:p>
            <a:pPr>
              <a:lnSpc>
                <a:spcPct val="100000"/>
              </a:lnSpc>
              <a:spcBef>
                <a:spcPts val="0"/>
              </a:spcBef>
            </a:pPr>
            <a:endParaRPr lang="sk-SK" sz="1800" b="1" kern="600" spc="20" dirty="0" smtClean="0">
              <a:solidFill>
                <a:srgbClr val="004C96"/>
              </a:solidFill>
            </a:endParaRPr>
          </a:p>
        </p:txBody>
      </p:sp>
      <p:sp>
        <p:nvSpPr>
          <p:cNvPr id="2" name="BlokTextu 1"/>
          <p:cNvSpPr txBox="1"/>
          <p:nvPr/>
        </p:nvSpPr>
        <p:spPr>
          <a:xfrm>
            <a:off x="1166949" y="2220686"/>
            <a:ext cx="9204960" cy="707886"/>
          </a:xfrm>
          <a:prstGeom prst="rect">
            <a:avLst/>
          </a:prstGeom>
          <a:noFill/>
        </p:spPr>
        <p:txBody>
          <a:bodyPr wrap="square" rtlCol="0">
            <a:spAutoFit/>
          </a:bodyPr>
          <a:lstStyle/>
          <a:p>
            <a:pPr algn="ctr"/>
            <a:r>
              <a:rPr lang="sk-SK" sz="4000" b="1" smtClean="0"/>
              <a:t>ĎAKUJEM  ZA  POZORNOSŤ</a:t>
            </a:r>
            <a:endParaRPr lang="sk-SK" sz="4000" b="1" dirty="0"/>
          </a:p>
        </p:txBody>
      </p:sp>
    </p:spTree>
    <p:extLst>
      <p:ext uri="{BB962C8B-B14F-4D97-AF65-F5344CB8AC3E}">
        <p14:creationId xmlns:p14="http://schemas.microsoft.com/office/powerpoint/2010/main" val="865946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ástupný objekt pre text 18"/>
          <p:cNvSpPr>
            <a:spLocks noGrp="1"/>
          </p:cNvSpPr>
          <p:nvPr>
            <p:ph type="body" sz="quarter" idx="19"/>
          </p:nvPr>
        </p:nvSpPr>
        <p:spPr>
          <a:xfrm>
            <a:off x="82296" y="1806932"/>
            <a:ext cx="6071616" cy="3992977"/>
          </a:xfrm>
          <a:solidFill>
            <a:schemeClr val="bg1"/>
          </a:solidFill>
        </p:spPr>
        <p:txBody>
          <a:bodyPr/>
          <a:lstStyle/>
          <a:p>
            <a:pPr algn="ctr"/>
            <a:r>
              <a:rPr lang="sk-SK" sz="3200" dirty="0">
                <a:solidFill>
                  <a:srgbClr val="004C96"/>
                </a:solidFill>
              </a:rPr>
              <a:t>P</a:t>
            </a:r>
            <a:r>
              <a:rPr lang="sk-SK" sz="3200" dirty="0" smtClean="0">
                <a:solidFill>
                  <a:srgbClr val="004C96"/>
                </a:solidFill>
              </a:rPr>
              <a:t>rogram </a:t>
            </a:r>
            <a:r>
              <a:rPr lang="sk-SK" sz="3200" dirty="0">
                <a:solidFill>
                  <a:srgbClr val="004C96"/>
                </a:solidFill>
              </a:rPr>
              <a:t>Slovensko 2021 – 2027 </a:t>
            </a:r>
            <a:endParaRPr lang="sk-SK" sz="3200" dirty="0" smtClean="0">
              <a:solidFill>
                <a:srgbClr val="004C96"/>
              </a:solidFill>
            </a:endParaRPr>
          </a:p>
          <a:p>
            <a:pPr algn="ctr"/>
            <a:r>
              <a:rPr lang="sk-SK" sz="2800" b="1" dirty="0" smtClean="0">
                <a:solidFill>
                  <a:schemeClr val="accent6">
                    <a:lumMod val="75000"/>
                  </a:schemeClr>
                </a:solidFill>
              </a:rPr>
              <a:t>Cieľ politiky 2: </a:t>
            </a:r>
          </a:p>
          <a:p>
            <a:r>
              <a:rPr lang="sk-SK" sz="2000" b="1" kern="600" spc="20" dirty="0" smtClean="0">
                <a:solidFill>
                  <a:schemeClr val="accent6">
                    <a:lumMod val="75000"/>
                  </a:schemeClr>
                </a:solidFill>
              </a:rPr>
              <a:t>Zelenšia, </a:t>
            </a:r>
            <a:r>
              <a:rPr lang="sk-SK" sz="2000" b="1" kern="600" spc="20" dirty="0" err="1" smtClean="0">
                <a:solidFill>
                  <a:schemeClr val="accent6">
                    <a:lumMod val="75000"/>
                  </a:schemeClr>
                </a:solidFill>
              </a:rPr>
              <a:t>nízkouhlíková</a:t>
            </a:r>
            <a:r>
              <a:rPr lang="sk-SK" sz="2000" b="1" kern="600" spc="20" dirty="0" smtClean="0">
                <a:solidFill>
                  <a:schemeClr val="accent6">
                    <a:lumMod val="75000"/>
                  </a:schemeClr>
                </a:solidFill>
              </a:rPr>
              <a:t> s prechodom na </a:t>
            </a:r>
            <a:r>
              <a:rPr lang="sk-SK" sz="2000" b="1" kern="600" spc="20" dirty="0">
                <a:solidFill>
                  <a:schemeClr val="accent6">
                    <a:lumMod val="75000"/>
                  </a:schemeClr>
                </a:solidFill>
              </a:rPr>
              <a:t>hospodárstvo s </a:t>
            </a:r>
            <a:r>
              <a:rPr lang="sk-SK" sz="2000" b="1" kern="600" spc="20" dirty="0" smtClean="0">
                <a:solidFill>
                  <a:schemeClr val="accent6">
                    <a:lumMod val="75000"/>
                  </a:schemeClr>
                </a:solidFill>
              </a:rPr>
              <a:t>nulovým čistým obsahom </a:t>
            </a:r>
            <a:r>
              <a:rPr lang="sk-SK" sz="2000" b="1" kern="600" spc="20" dirty="0">
                <a:solidFill>
                  <a:schemeClr val="accent6">
                    <a:lumMod val="75000"/>
                  </a:schemeClr>
                </a:solidFill>
              </a:rPr>
              <a:t>uhlíka a </a:t>
            </a:r>
            <a:r>
              <a:rPr lang="sk-SK" sz="2000" b="1" kern="600" spc="20" dirty="0" smtClean="0">
                <a:solidFill>
                  <a:schemeClr val="accent6">
                    <a:lumMod val="75000"/>
                  </a:schemeClr>
                </a:solidFill>
              </a:rPr>
              <a:t>odolná Európa </a:t>
            </a:r>
            <a:r>
              <a:rPr lang="sk-SK" sz="2000" b="1" kern="600" spc="20" dirty="0">
                <a:solidFill>
                  <a:schemeClr val="accent6">
                    <a:lumMod val="75000"/>
                  </a:schemeClr>
                </a:solidFill>
              </a:rPr>
              <a:t>vďaka presadzovaniu čistej a spravodlivej transformácie, zelených a modrých investícií, obehového hospodárstva, zmierňovania zmeny klímy a </a:t>
            </a:r>
            <a:r>
              <a:rPr lang="sk-SK" sz="2000" b="1" kern="600" spc="20" dirty="0" smtClean="0">
                <a:solidFill>
                  <a:schemeClr val="accent6">
                    <a:lumMod val="75000"/>
                  </a:schemeClr>
                </a:solidFill>
              </a:rPr>
              <a:t>adaptácie </a:t>
            </a:r>
            <a:r>
              <a:rPr lang="sk-SK" sz="2000" b="1" kern="600" spc="20" dirty="0">
                <a:solidFill>
                  <a:schemeClr val="accent6">
                    <a:lumMod val="75000"/>
                  </a:schemeClr>
                </a:solidFill>
              </a:rPr>
              <a:t>na ňu, predchádzania rizikám a </a:t>
            </a:r>
            <a:r>
              <a:rPr lang="sk-SK" sz="2000" b="1" kern="600" spc="20" dirty="0" smtClean="0">
                <a:solidFill>
                  <a:schemeClr val="accent6">
                    <a:lumMod val="75000"/>
                  </a:schemeClr>
                </a:solidFill>
              </a:rPr>
              <a:t>ich riadenia a </a:t>
            </a:r>
            <a:r>
              <a:rPr lang="sk-SK" sz="2000" b="1" kern="600" spc="20" dirty="0">
                <a:solidFill>
                  <a:schemeClr val="accent6">
                    <a:lumMod val="75000"/>
                  </a:schemeClr>
                </a:solidFill>
              </a:rPr>
              <a:t>udržateľnej </a:t>
            </a:r>
            <a:r>
              <a:rPr lang="sk-SK" sz="2000" b="1" kern="600" spc="20" dirty="0" smtClean="0">
                <a:solidFill>
                  <a:schemeClr val="accent6">
                    <a:lumMod val="75000"/>
                  </a:schemeClr>
                </a:solidFill>
              </a:rPr>
              <a:t>mestskej </a:t>
            </a:r>
            <a:r>
              <a:rPr lang="sk-SK" sz="2000" b="1" kern="600" spc="20" dirty="0">
                <a:solidFill>
                  <a:schemeClr val="accent6">
                    <a:lumMod val="75000"/>
                  </a:schemeClr>
                </a:solidFill>
              </a:rPr>
              <a:t>mobility</a:t>
            </a:r>
          </a:p>
        </p:txBody>
      </p:sp>
      <p:sp>
        <p:nvSpPr>
          <p:cNvPr id="21" name="Zástupný text 3">
            <a:extLst>
              <a:ext uri="{FF2B5EF4-FFF2-40B4-BE49-F238E27FC236}">
                <a16:creationId xmlns:a16="http://schemas.microsoft.com/office/drawing/2014/main" id="{1DEEF92A-D1A4-4B09-B719-967F372559F9}"/>
              </a:ext>
            </a:extLst>
          </p:cNvPr>
          <p:cNvSpPr txBox="1">
            <a:spLocks/>
          </p:cNvSpPr>
          <p:nvPr/>
        </p:nvSpPr>
        <p:spPr>
          <a:xfrm>
            <a:off x="1490677" y="5219920"/>
            <a:ext cx="4235450" cy="371475"/>
          </a:xfrm>
          <a:prstGeom prst="rect">
            <a:avLst/>
          </a:prstGeom>
        </p:spPr>
        <p:txBody>
          <a:bodyPr>
            <a:normAutofit fontScale="70000" lnSpcReduction="20000"/>
          </a:bodyPr>
          <a:lstStyle>
            <a:lvl1pPr marL="0" indent="0" algn="l" defTabSz="914400" rtl="0" eaLnBrk="1" latinLnBrk="0" hangingPunct="1">
              <a:lnSpc>
                <a:spcPct val="120000"/>
              </a:lnSpc>
              <a:spcBef>
                <a:spcPts val="600"/>
              </a:spcBef>
              <a:buFontTx/>
              <a:buNone/>
              <a:defRPr sz="2400" kern="1200">
                <a:solidFill>
                  <a:srgbClr val="222222"/>
                </a:solidFill>
                <a:latin typeface="+mn-lt"/>
                <a:ea typeface="+mn-ea"/>
                <a:cs typeface="+mn-cs"/>
              </a:defRPr>
            </a:lvl1pPr>
            <a:lvl2pPr marL="0" indent="0" algn="l" defTabSz="914400" rtl="0" eaLnBrk="1" latinLnBrk="0" hangingPunct="1">
              <a:lnSpc>
                <a:spcPct val="120000"/>
              </a:lnSpc>
              <a:spcBef>
                <a:spcPts val="500"/>
              </a:spcBef>
              <a:buFontTx/>
              <a:buNone/>
              <a:defRPr sz="2000" kern="1200">
                <a:solidFill>
                  <a:srgbClr val="222222"/>
                </a:solidFill>
                <a:latin typeface="+mn-lt"/>
                <a:ea typeface="+mn-ea"/>
                <a:cs typeface="+mn-cs"/>
              </a:defRPr>
            </a:lvl2pPr>
            <a:lvl3pPr marL="0" indent="0" algn="l" defTabSz="914400" rtl="0" eaLnBrk="1" latinLnBrk="0" hangingPunct="1">
              <a:lnSpc>
                <a:spcPct val="120000"/>
              </a:lnSpc>
              <a:spcBef>
                <a:spcPts val="500"/>
              </a:spcBef>
              <a:buFontTx/>
              <a:buNone/>
              <a:defRPr sz="1800" kern="1200">
                <a:solidFill>
                  <a:srgbClr val="222222"/>
                </a:solidFill>
                <a:latin typeface="+mn-lt"/>
                <a:ea typeface="+mn-ea"/>
                <a:cs typeface="+mn-cs"/>
              </a:defRPr>
            </a:lvl3pPr>
            <a:lvl4pPr marL="0" indent="0" algn="l" defTabSz="914400" rtl="0" eaLnBrk="1" latinLnBrk="0" hangingPunct="1">
              <a:lnSpc>
                <a:spcPct val="120000"/>
              </a:lnSpc>
              <a:spcBef>
                <a:spcPts val="500"/>
              </a:spcBef>
              <a:buFontTx/>
              <a:buNone/>
              <a:defRPr sz="1400" kern="1200">
                <a:solidFill>
                  <a:srgbClr val="222222"/>
                </a:solidFill>
                <a:latin typeface="+mn-lt"/>
                <a:ea typeface="+mn-ea"/>
                <a:cs typeface="+mn-cs"/>
              </a:defRPr>
            </a:lvl4pPr>
            <a:lvl5pPr marL="0" indent="0" algn="l" defTabSz="914400" rtl="0" eaLnBrk="1" latinLnBrk="0" hangingPunct="1">
              <a:lnSpc>
                <a:spcPct val="120000"/>
              </a:lnSpc>
              <a:spcBef>
                <a:spcPts val="500"/>
              </a:spcBef>
              <a:buFontTx/>
              <a:buNone/>
              <a:defRPr sz="1200" kern="1200">
                <a:solidFill>
                  <a:srgbClr val="22222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k-SK" dirty="0">
              <a:solidFill>
                <a:srgbClr val="FF0000"/>
              </a:solidFill>
            </a:endParaRPr>
          </a:p>
        </p:txBody>
      </p:sp>
    </p:spTree>
    <p:extLst>
      <p:ext uri="{BB962C8B-B14F-4D97-AF65-F5344CB8AC3E}">
        <p14:creationId xmlns:p14="http://schemas.microsoft.com/office/powerpoint/2010/main" val="982088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text 4"/>
          <p:cNvSpPr>
            <a:spLocks noGrp="1"/>
          </p:cNvSpPr>
          <p:nvPr>
            <p:ph type="body" sz="quarter" idx="26"/>
          </p:nvPr>
        </p:nvSpPr>
        <p:spPr>
          <a:xfrm>
            <a:off x="69669" y="1624054"/>
            <a:ext cx="12122331" cy="6727996"/>
          </a:xfrm>
        </p:spPr>
        <p:txBody>
          <a:bodyPr/>
          <a:lstStyle/>
          <a:p>
            <a:pPr marL="1527175" indent="-1527175" algn="just"/>
            <a:r>
              <a:rPr lang="sk-SK" sz="2800" b="1" kern="600" spc="20" dirty="0" smtClean="0">
                <a:solidFill>
                  <a:srgbClr val="FF0000"/>
                </a:solidFill>
              </a:rPr>
              <a:t>Priorita 1: </a:t>
            </a:r>
            <a:r>
              <a:rPr lang="sk-SK" sz="2400" b="1" kern="600" spc="20" dirty="0" smtClean="0">
                <a:solidFill>
                  <a:schemeClr val="tx1"/>
                </a:solidFill>
              </a:rPr>
              <a:t>ENERGETICKY </a:t>
            </a:r>
            <a:r>
              <a:rPr lang="sk-SK" sz="2400" b="1" kern="600" spc="20" dirty="0">
                <a:solidFill>
                  <a:schemeClr val="tx1"/>
                </a:solidFill>
              </a:rPr>
              <a:t>EFEKTÍVNE NÍZKOUHLÍKOVÉ </a:t>
            </a:r>
            <a:r>
              <a:rPr lang="sk-SK" sz="2400" b="1" kern="600" spc="20" dirty="0" smtClean="0">
                <a:solidFill>
                  <a:schemeClr val="tx1"/>
                </a:solidFill>
              </a:rPr>
              <a:t>HOSPODÁRSTVO </a:t>
            </a:r>
            <a:r>
              <a:rPr lang="sk-SK" sz="2800" b="1" kern="600" spc="20" dirty="0" smtClean="0">
                <a:solidFill>
                  <a:schemeClr val="tx1"/>
                </a:solidFill>
              </a:rPr>
              <a:t>–</a:t>
            </a:r>
            <a:r>
              <a:rPr lang="sk-SK" sz="2800" b="1" kern="600" spc="20" dirty="0" smtClean="0">
                <a:solidFill>
                  <a:srgbClr val="004C96"/>
                </a:solidFill>
              </a:rPr>
              <a:t> </a:t>
            </a:r>
            <a:r>
              <a:rPr lang="sk-SK" sz="2800" b="1" kern="600" spc="20" dirty="0" smtClean="0">
                <a:solidFill>
                  <a:schemeClr val="accent6">
                    <a:lumMod val="75000"/>
                  </a:schemeClr>
                </a:solidFill>
              </a:rPr>
              <a:t>1,04 mld. €</a:t>
            </a:r>
          </a:p>
          <a:p>
            <a:pPr marL="1519238" indent="-1519238" algn="just"/>
            <a:r>
              <a:rPr lang="sk-SK" sz="2800" b="1" kern="600" spc="20" dirty="0" smtClean="0">
                <a:solidFill>
                  <a:srgbClr val="FF0000"/>
                </a:solidFill>
              </a:rPr>
              <a:t>Priorita 2:   </a:t>
            </a:r>
            <a:r>
              <a:rPr lang="sk-SK" sz="2400" b="1" kern="600" spc="20" dirty="0">
                <a:solidFill>
                  <a:schemeClr val="tx1"/>
                </a:solidFill>
              </a:rPr>
              <a:t>ŽIVOTNÉ PROSTREDIE – </a:t>
            </a:r>
            <a:r>
              <a:rPr lang="sk-SK" sz="2800" b="1" kern="600" spc="20" dirty="0" smtClean="0">
                <a:solidFill>
                  <a:schemeClr val="accent6">
                    <a:lumMod val="75000"/>
                  </a:schemeClr>
                </a:solidFill>
              </a:rPr>
              <a:t>2,11 mld. €</a:t>
            </a:r>
          </a:p>
          <a:p>
            <a:pPr algn="just"/>
            <a:r>
              <a:rPr lang="sk-SK" sz="2800" b="1" kern="600" spc="20" dirty="0" smtClean="0">
                <a:solidFill>
                  <a:srgbClr val="FF0000"/>
                </a:solidFill>
              </a:rPr>
              <a:t>Priorita 3:   </a:t>
            </a:r>
            <a:r>
              <a:rPr lang="sk-SK" sz="2400" b="1" kern="600" spc="20" dirty="0">
                <a:solidFill>
                  <a:schemeClr val="tx1"/>
                </a:solidFill>
              </a:rPr>
              <a:t>UDRŽATEĽNÁ MESTSKÁ MOBILITA – </a:t>
            </a:r>
            <a:r>
              <a:rPr lang="sk-SK" sz="2800" b="1" kern="600" spc="20" dirty="0" smtClean="0">
                <a:solidFill>
                  <a:schemeClr val="accent6">
                    <a:lumMod val="75000"/>
                  </a:schemeClr>
                </a:solidFill>
              </a:rPr>
              <a:t>750 mil. €</a:t>
            </a:r>
          </a:p>
          <a:p>
            <a:pPr algn="just"/>
            <a:endParaRPr lang="sk-SK" sz="800" b="1" kern="600" spc="20" dirty="0" smtClean="0">
              <a:solidFill>
                <a:srgbClr val="004C96"/>
              </a:solidFill>
            </a:endParaRPr>
          </a:p>
          <a:p>
            <a:pPr marL="1519238" indent="-1519238" algn="just"/>
            <a:r>
              <a:rPr lang="sk-SK" sz="2800" b="1" u="sng" kern="600" spc="20" dirty="0" smtClean="0">
                <a:solidFill>
                  <a:srgbClr val="FF0000"/>
                </a:solidFill>
              </a:rPr>
              <a:t>Celková alokácia pre Cieľ politiky 2 - 3,9 mld. €</a:t>
            </a:r>
          </a:p>
          <a:p>
            <a:pPr marL="1519238" indent="-1519238" algn="just"/>
            <a:endParaRPr lang="sk-SK" sz="800" b="1" u="sng" kern="600" spc="20" dirty="0">
              <a:solidFill>
                <a:srgbClr val="FF0000"/>
              </a:solidFill>
            </a:endParaRPr>
          </a:p>
          <a:p>
            <a:pPr marL="1519238" indent="-1519238" algn="just"/>
            <a:r>
              <a:rPr lang="sk-SK" sz="2800" b="1" u="sng" kern="600" spc="20" dirty="0">
                <a:solidFill>
                  <a:srgbClr val="FF0000"/>
                </a:solidFill>
              </a:rPr>
              <a:t>Celková alokácia </a:t>
            </a:r>
            <a:r>
              <a:rPr lang="sk-SK" sz="2800" b="1" u="sng" kern="600" spc="20" dirty="0" smtClean="0">
                <a:solidFill>
                  <a:srgbClr val="FF0000"/>
                </a:solidFill>
              </a:rPr>
              <a:t>pre Program </a:t>
            </a:r>
            <a:r>
              <a:rPr lang="sk-SK" sz="2800" b="1" u="sng" kern="600" spc="20" dirty="0">
                <a:solidFill>
                  <a:srgbClr val="FF0000"/>
                </a:solidFill>
              </a:rPr>
              <a:t>Slovensko - 12, </a:t>
            </a:r>
            <a:r>
              <a:rPr lang="sk-SK" sz="2800" b="1" u="sng" kern="600" spc="20" dirty="0" smtClean="0">
                <a:solidFill>
                  <a:srgbClr val="FF0000"/>
                </a:solidFill>
              </a:rPr>
              <a:t>6 </a:t>
            </a:r>
            <a:r>
              <a:rPr lang="sk-SK" sz="2800" b="1" u="sng" kern="600" spc="20" dirty="0">
                <a:solidFill>
                  <a:srgbClr val="FF0000"/>
                </a:solidFill>
              </a:rPr>
              <a:t>mld. </a:t>
            </a:r>
            <a:r>
              <a:rPr lang="sk-SK" sz="2800" b="1" u="sng" kern="600" spc="20" dirty="0" smtClean="0">
                <a:solidFill>
                  <a:srgbClr val="FF0000"/>
                </a:solidFill>
              </a:rPr>
              <a:t>€ </a:t>
            </a:r>
            <a:r>
              <a:rPr lang="sk-SK" sz="2800" kern="600" spc="20" dirty="0" smtClean="0">
                <a:solidFill>
                  <a:srgbClr val="FF0000"/>
                </a:solidFill>
              </a:rPr>
              <a:t>vrátane (FST)</a:t>
            </a:r>
          </a:p>
          <a:p>
            <a:pPr marL="1519238" indent="-1519238" algn="just"/>
            <a:r>
              <a:rPr lang="sk-SK" sz="2800" kern="600" spc="20" dirty="0">
                <a:solidFill>
                  <a:srgbClr val="FF0000"/>
                </a:solidFill>
              </a:rPr>
              <a:t>	</a:t>
            </a:r>
            <a:r>
              <a:rPr lang="sk-SK" sz="2800" kern="600" spc="20" dirty="0" smtClean="0">
                <a:solidFill>
                  <a:srgbClr val="FF0000"/>
                </a:solidFill>
              </a:rPr>
              <a:t>						</a:t>
            </a:r>
            <a:endParaRPr lang="sk-SK" sz="2000" b="1" kern="600" spc="20" dirty="0" smtClean="0">
              <a:solidFill>
                <a:srgbClr val="004C96"/>
              </a:solidFill>
            </a:endParaRPr>
          </a:p>
          <a:p>
            <a:pPr algn="just"/>
            <a:endParaRPr lang="sk-SK" b="1" kern="600" spc="20" dirty="0">
              <a:solidFill>
                <a:srgbClr val="004C96"/>
              </a:solidFill>
            </a:endParaRPr>
          </a:p>
          <a:p>
            <a:pPr marL="171450" indent="-171450" algn="just">
              <a:buFont typeface="Arial" panose="020B0604020202020204" pitchFamily="34" charset="0"/>
              <a:buChar char="•"/>
            </a:pPr>
            <a:endParaRPr lang="sk-SK" b="1" dirty="0">
              <a:solidFill>
                <a:srgbClr val="004C96"/>
              </a:solidFill>
            </a:endParaRPr>
          </a:p>
          <a:p>
            <a:pPr algn="just"/>
            <a:endParaRPr lang="sk-SK" dirty="0" smtClean="0">
              <a:solidFill>
                <a:srgbClr val="FF0000"/>
              </a:solidFill>
            </a:endParaRPr>
          </a:p>
          <a:p>
            <a:pPr algn="just"/>
            <a:endParaRPr lang="sk-SK" dirty="0">
              <a:solidFill>
                <a:srgbClr val="FF0000"/>
              </a:solidFill>
            </a:endParaRPr>
          </a:p>
          <a:p>
            <a:pPr algn="just"/>
            <a:endParaRPr lang="sk-SK" dirty="0" smtClean="0">
              <a:solidFill>
                <a:srgbClr val="FF0000"/>
              </a:solidFill>
            </a:endParaRPr>
          </a:p>
          <a:p>
            <a:pPr algn="just"/>
            <a:endParaRPr lang="sk-SK" dirty="0">
              <a:solidFill>
                <a:srgbClr val="FF0000"/>
              </a:solidFill>
            </a:endParaRPr>
          </a:p>
        </p:txBody>
      </p:sp>
    </p:spTree>
    <p:extLst>
      <p:ext uri="{BB962C8B-B14F-4D97-AF65-F5344CB8AC3E}">
        <p14:creationId xmlns:p14="http://schemas.microsoft.com/office/powerpoint/2010/main" val="2087163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text 4"/>
          <p:cNvSpPr>
            <a:spLocks noGrp="1"/>
          </p:cNvSpPr>
          <p:nvPr>
            <p:ph type="body" sz="quarter" idx="26"/>
          </p:nvPr>
        </p:nvSpPr>
        <p:spPr>
          <a:xfrm>
            <a:off x="182880" y="-209005"/>
            <a:ext cx="11982994" cy="7632859"/>
          </a:xfrm>
        </p:spPr>
        <p:txBody>
          <a:bodyPr/>
          <a:lstStyle/>
          <a:p>
            <a:pPr>
              <a:lnSpc>
                <a:spcPct val="100000"/>
              </a:lnSpc>
              <a:spcBef>
                <a:spcPts val="0"/>
              </a:spcBef>
            </a:pPr>
            <a:endParaRPr lang="sk-SK" sz="2000" b="1" kern="600" spc="20" dirty="0" smtClean="0">
              <a:solidFill>
                <a:srgbClr val="004C96"/>
              </a:solidFill>
            </a:endParaRPr>
          </a:p>
          <a:p>
            <a:pPr algn="ctr">
              <a:lnSpc>
                <a:spcPct val="100000"/>
              </a:lnSpc>
              <a:spcBef>
                <a:spcPts val="0"/>
              </a:spcBef>
            </a:pPr>
            <a:r>
              <a:rPr lang="sk-SK" sz="3200" b="1" kern="600" spc="20" dirty="0" smtClean="0">
                <a:solidFill>
                  <a:schemeClr val="accent6">
                    <a:lumMod val="75000"/>
                  </a:schemeClr>
                </a:solidFill>
              </a:rPr>
              <a:t>Priorita 2: </a:t>
            </a:r>
            <a:r>
              <a:rPr lang="sk-SK" sz="3200" b="1" kern="600" spc="20" dirty="0">
                <a:solidFill>
                  <a:schemeClr val="accent6">
                    <a:lumMod val="75000"/>
                  </a:schemeClr>
                </a:solidFill>
              </a:rPr>
              <a:t>ŽIVOTNÉ PROSTREDIE</a:t>
            </a:r>
          </a:p>
          <a:p>
            <a:pPr algn="ctr">
              <a:lnSpc>
                <a:spcPct val="100000"/>
              </a:lnSpc>
              <a:spcBef>
                <a:spcPts val="0"/>
              </a:spcBef>
            </a:pPr>
            <a:endParaRPr lang="sk-SK" sz="1800" b="1" kern="600" spc="20" dirty="0">
              <a:solidFill>
                <a:srgbClr val="004C96"/>
              </a:solidFill>
            </a:endParaRPr>
          </a:p>
          <a:p>
            <a:pPr algn="ctr">
              <a:lnSpc>
                <a:spcPct val="100000"/>
              </a:lnSpc>
              <a:spcBef>
                <a:spcPts val="0"/>
              </a:spcBef>
            </a:pPr>
            <a:endParaRPr lang="sk-SK" sz="2400" b="1" kern="600" spc="20" dirty="0" smtClean="0">
              <a:solidFill>
                <a:srgbClr val="FF0000"/>
              </a:solidFill>
            </a:endParaRPr>
          </a:p>
          <a:p>
            <a:pPr algn="ctr">
              <a:lnSpc>
                <a:spcPct val="100000"/>
              </a:lnSpc>
              <a:spcBef>
                <a:spcPts val="0"/>
              </a:spcBef>
            </a:pPr>
            <a:r>
              <a:rPr lang="sk-SK" sz="2400" b="1" kern="600" spc="20" dirty="0" smtClean="0">
                <a:solidFill>
                  <a:srgbClr val="FF0000"/>
                </a:solidFill>
              </a:rPr>
              <a:t>Špecifický </a:t>
            </a:r>
            <a:r>
              <a:rPr lang="sk-SK" sz="2400" b="1" kern="600" spc="20" dirty="0">
                <a:solidFill>
                  <a:srgbClr val="FF0000"/>
                </a:solidFill>
              </a:rPr>
              <a:t>cieľ </a:t>
            </a:r>
            <a:r>
              <a:rPr lang="sk-SK" sz="2400" b="1" kern="600" spc="20" dirty="0" smtClean="0">
                <a:solidFill>
                  <a:srgbClr val="FF0000"/>
                </a:solidFill>
              </a:rPr>
              <a:t>2.7:</a:t>
            </a:r>
          </a:p>
          <a:p>
            <a:pPr algn="ctr">
              <a:lnSpc>
                <a:spcPct val="100000"/>
              </a:lnSpc>
              <a:spcBef>
                <a:spcPts val="0"/>
              </a:spcBef>
            </a:pPr>
            <a:r>
              <a:rPr lang="sk-SK" sz="1800" b="1" kern="600" spc="20" dirty="0">
                <a:solidFill>
                  <a:srgbClr val="FF0000"/>
                </a:solidFill>
              </a:rPr>
              <a:t> POSILNENIE OCHRANY A ZACHOVANIA PRÍRODY, BIODIVERZITY A ZELENEJ INFRAŠTRUKTÚRY, A TO AJ V MESTSKÝCH OBLASTIACH, A ZNÍŽENIA VŠETKÝCH FORIEM </a:t>
            </a:r>
            <a:r>
              <a:rPr lang="sk-SK" sz="1800" b="1" kern="600" spc="20" dirty="0" smtClean="0">
                <a:solidFill>
                  <a:srgbClr val="FF0000"/>
                </a:solidFill>
              </a:rPr>
              <a:t>ZNEČISTENIA</a:t>
            </a:r>
          </a:p>
          <a:p>
            <a:pPr algn="ctr">
              <a:lnSpc>
                <a:spcPct val="100000"/>
              </a:lnSpc>
              <a:spcBef>
                <a:spcPts val="0"/>
              </a:spcBef>
            </a:pPr>
            <a:endParaRPr lang="sk-SK" sz="1800" b="1" kern="600" spc="20" dirty="0" smtClean="0">
              <a:solidFill>
                <a:srgbClr val="004C96"/>
              </a:solidFill>
            </a:endParaRPr>
          </a:p>
          <a:p>
            <a:pPr>
              <a:lnSpc>
                <a:spcPct val="100000"/>
              </a:lnSpc>
              <a:spcBef>
                <a:spcPts val="0"/>
              </a:spcBef>
            </a:pPr>
            <a:r>
              <a:rPr lang="sk-SK" sz="1600" b="1" dirty="0"/>
              <a:t>Uvedený špecifický cieľ bude napĺňaný prostredníctvom nasledujúcich aktivít</a:t>
            </a:r>
            <a:r>
              <a:rPr lang="sk-SK" sz="1600" b="1" dirty="0" smtClean="0"/>
              <a:t>:</a:t>
            </a:r>
          </a:p>
          <a:p>
            <a:pPr>
              <a:lnSpc>
                <a:spcPct val="100000"/>
              </a:lnSpc>
              <a:spcBef>
                <a:spcPts val="0"/>
              </a:spcBef>
            </a:pPr>
            <a:endParaRPr lang="sk-SK" sz="1800" b="1" kern="600" spc="20" dirty="0" smtClean="0">
              <a:solidFill>
                <a:srgbClr val="004C96"/>
              </a:solidFill>
            </a:endParaRPr>
          </a:p>
          <a:p>
            <a:pPr>
              <a:lnSpc>
                <a:spcPct val="100000"/>
              </a:lnSpc>
              <a:spcBef>
                <a:spcPts val="0"/>
              </a:spcBef>
            </a:pPr>
            <a:r>
              <a:rPr lang="sk-SK" sz="1600" b="1" dirty="0" smtClean="0">
                <a:solidFill>
                  <a:schemeClr val="accent5">
                    <a:lumMod val="75000"/>
                  </a:schemeClr>
                </a:solidFill>
              </a:rPr>
              <a:t>2.7.1</a:t>
            </a:r>
            <a:r>
              <a:rPr lang="sk-SK" sz="1600" b="1" dirty="0">
                <a:solidFill>
                  <a:schemeClr val="accent5">
                    <a:lumMod val="75000"/>
                  </a:schemeClr>
                </a:solidFill>
              </a:rPr>
              <a:t>. Vypracovanie a realizácia schválených dokumentov manažmentu osobitne chránených častí prírody a krajiny </a:t>
            </a:r>
          </a:p>
          <a:p>
            <a:pPr>
              <a:lnSpc>
                <a:spcPct val="100000"/>
              </a:lnSpc>
              <a:spcBef>
                <a:spcPts val="0"/>
              </a:spcBef>
            </a:pPr>
            <a:endParaRPr lang="sk-SK" sz="1600" b="1" dirty="0"/>
          </a:p>
          <a:p>
            <a:pPr>
              <a:lnSpc>
                <a:spcPct val="100000"/>
              </a:lnSpc>
              <a:spcBef>
                <a:spcPts val="0"/>
              </a:spcBef>
            </a:pPr>
            <a:r>
              <a:rPr lang="sk-SK" sz="1600" b="1" dirty="0" smtClean="0">
                <a:solidFill>
                  <a:schemeClr val="accent5">
                    <a:lumMod val="75000"/>
                  </a:schemeClr>
                </a:solidFill>
              </a:rPr>
              <a:t>2.7.2</a:t>
            </a:r>
            <a:r>
              <a:rPr lang="sk-SK" sz="1600" b="1" dirty="0">
                <a:solidFill>
                  <a:schemeClr val="accent5">
                    <a:lumMod val="75000"/>
                  </a:schemeClr>
                </a:solidFill>
              </a:rPr>
              <a:t>. Mapovanie a monitoring biotopov a druhov a monitoring cieľov ochrany prírody a biodiverzity</a:t>
            </a:r>
          </a:p>
          <a:p>
            <a:pPr>
              <a:lnSpc>
                <a:spcPct val="100000"/>
              </a:lnSpc>
              <a:spcBef>
                <a:spcPts val="0"/>
              </a:spcBef>
            </a:pPr>
            <a:endParaRPr lang="sk-SK" sz="1600" b="1" dirty="0"/>
          </a:p>
          <a:p>
            <a:pPr>
              <a:lnSpc>
                <a:spcPct val="100000"/>
              </a:lnSpc>
              <a:spcBef>
                <a:spcPts val="0"/>
              </a:spcBef>
            </a:pPr>
            <a:r>
              <a:rPr lang="sk-SK" sz="1600" b="1" dirty="0" smtClean="0">
                <a:solidFill>
                  <a:schemeClr val="accent5">
                    <a:lumMod val="75000"/>
                  </a:schemeClr>
                </a:solidFill>
              </a:rPr>
              <a:t>2.7.3.A</a:t>
            </a:r>
            <a:r>
              <a:rPr lang="sk-SK" sz="1600" b="1" dirty="0">
                <a:solidFill>
                  <a:schemeClr val="accent5">
                    <a:lumMod val="75000"/>
                  </a:schemeClr>
                </a:solidFill>
              </a:rPr>
              <a:t>. Podpora biologickej a krajinnej diverzity a kvality ekosystémových služieb prostredníctvom udržovania a budovania zelenej a modrej infraštruktúry a prevencie a manažmentu inváznych nepôvodných </a:t>
            </a:r>
            <a:r>
              <a:rPr lang="sk-SK" sz="1600" b="1" dirty="0" smtClean="0">
                <a:solidFill>
                  <a:schemeClr val="accent5">
                    <a:lumMod val="75000"/>
                  </a:schemeClr>
                </a:solidFill>
              </a:rPr>
              <a:t>druhov </a:t>
            </a:r>
            <a:r>
              <a:rPr lang="sk-SK" sz="1600" b="1" dirty="0" smtClean="0"/>
              <a:t>– oprávnená aktivita ITI</a:t>
            </a:r>
          </a:p>
          <a:p>
            <a:pPr algn="just">
              <a:lnSpc>
                <a:spcPct val="100000"/>
              </a:lnSpc>
              <a:spcBef>
                <a:spcPts val="0"/>
              </a:spcBef>
            </a:pPr>
            <a:r>
              <a:rPr lang="sk-SK" sz="1400" dirty="0"/>
              <a:t>O</a:t>
            </a:r>
            <a:r>
              <a:rPr lang="sk-SK" sz="1400" dirty="0" smtClean="0"/>
              <a:t>patrenia budú zamerané </a:t>
            </a:r>
            <a:r>
              <a:rPr lang="sk-SK" sz="1400" dirty="0"/>
              <a:t>na zachovanie a obnovu biodiverzity a ekosystémov najmä mimo chránených </a:t>
            </a:r>
            <a:r>
              <a:rPr lang="sk-SK" sz="1400" dirty="0" smtClean="0"/>
              <a:t>území - na </a:t>
            </a:r>
            <a:r>
              <a:rPr lang="sk-SK" sz="1400" dirty="0"/>
              <a:t>zlepšenie stavu biotopov a druhov mimo vodných </a:t>
            </a:r>
            <a:r>
              <a:rPr lang="sk-SK" sz="1400" dirty="0" smtClean="0"/>
              <a:t>tokov,</a:t>
            </a:r>
            <a:r>
              <a:rPr lang="sk-SK" sz="1400" dirty="0"/>
              <a:t> </a:t>
            </a:r>
            <a:r>
              <a:rPr lang="sk-SK" sz="1400" dirty="0" smtClean="0"/>
              <a:t>na </a:t>
            </a:r>
            <a:r>
              <a:rPr lang="sk-SK" sz="1400" dirty="0"/>
              <a:t>poľnohospodárskej a lesnej pôde tam, kde táto činnosť nebude dostatočne pokrytá Spoločnou poľnohospodárskou </a:t>
            </a:r>
            <a:r>
              <a:rPr lang="sk-SK" sz="1400" dirty="0" smtClean="0"/>
              <a:t>politikou, pri </a:t>
            </a:r>
            <a:r>
              <a:rPr lang="sk-SK" sz="1400" dirty="0"/>
              <a:t>cestných a železničných koridoroch tam, kde to bude potrebné z pohľadu ochrany prírody a biodiverzity, ako aj v oblasti </a:t>
            </a:r>
            <a:r>
              <a:rPr lang="sk-SK" sz="1400" dirty="0" smtClean="0"/>
              <a:t>sídiel</a:t>
            </a:r>
            <a:endParaRPr lang="sk-SK" sz="1400" b="1" dirty="0" smtClean="0"/>
          </a:p>
          <a:p>
            <a:pPr algn="just">
              <a:lnSpc>
                <a:spcPct val="100000"/>
              </a:lnSpc>
              <a:spcBef>
                <a:spcPts val="0"/>
              </a:spcBef>
            </a:pPr>
            <a:r>
              <a:rPr lang="sk-SK" sz="1400" dirty="0"/>
              <a:t>Súčasťou opatrenia je aj podpora realizácie prvkov zelenej a modrej infraštruktúry na miestnej úrovni, najmä ako súčasti spoločných zariadení a opatrení v projektoch pozemkových úprav (MÚSES). Príkladom sú koridory prepájajúce ekologicky významné územia dôležité aj pre migráciu druhov. Podporované bude aj spracovanie dokumentov pre vybudovanie systému krajinného plánovania a udržania krajinných štruktúr a obnovy ekosystémov a hodnotenia ich služieb</a:t>
            </a:r>
            <a:r>
              <a:rPr lang="sk-SK" sz="1400" dirty="0" smtClean="0"/>
              <a:t>. </a:t>
            </a:r>
            <a:endParaRPr lang="sk-SK" sz="1400" dirty="0" smtClean="0"/>
          </a:p>
          <a:p>
            <a:pPr>
              <a:lnSpc>
                <a:spcPct val="100000"/>
              </a:lnSpc>
              <a:spcBef>
                <a:spcPts val="0"/>
              </a:spcBef>
            </a:pPr>
            <a:r>
              <a:rPr lang="sk-SK" b="1" u="sng" dirty="0" smtClean="0"/>
              <a:t>Oprávnení príjemcovia pre opatrenie 2.7.3.A. : </a:t>
            </a:r>
            <a:r>
              <a:rPr lang="sk-SK" dirty="0" smtClean="0"/>
              <a:t>	- vlastníci </a:t>
            </a:r>
            <a:r>
              <a:rPr lang="sk-SK" dirty="0"/>
              <a:t>alebo užívatelia pozemkov mimo chránených </a:t>
            </a:r>
            <a:r>
              <a:rPr lang="sk-SK" dirty="0" smtClean="0"/>
              <a:t>území; </a:t>
            </a:r>
            <a:r>
              <a:rPr lang="sk-SK" dirty="0" smtClean="0"/>
              <a:t>štátne </a:t>
            </a:r>
            <a:r>
              <a:rPr lang="sk-SK" dirty="0" smtClean="0"/>
              <a:t>rozpočtové </a:t>
            </a:r>
            <a:r>
              <a:rPr lang="sk-SK" dirty="0"/>
              <a:t>alebo štátne príspevkové </a:t>
            </a:r>
            <a:r>
              <a:rPr lang="sk-SK" dirty="0" smtClean="0"/>
              <a:t>organizácie; </a:t>
            </a:r>
            <a:r>
              <a:rPr lang="sk-SK" dirty="0" smtClean="0"/>
              <a:t> subjekty </a:t>
            </a:r>
            <a:r>
              <a:rPr lang="sk-SK" dirty="0"/>
              <a:t>územnej samosprávy</a:t>
            </a:r>
            <a:r>
              <a:rPr lang="en-GB" dirty="0"/>
              <a:t>.</a:t>
            </a:r>
            <a:endParaRPr lang="sk-SK" dirty="0"/>
          </a:p>
          <a:p>
            <a:pPr>
              <a:lnSpc>
                <a:spcPct val="100000"/>
              </a:lnSpc>
              <a:spcBef>
                <a:spcPts val="0"/>
              </a:spcBef>
            </a:pPr>
            <a:endParaRPr lang="sk-SK" b="1" kern="600" spc="20" dirty="0" smtClean="0">
              <a:solidFill>
                <a:srgbClr val="004C96"/>
              </a:solidFill>
            </a:endParaRPr>
          </a:p>
          <a:p>
            <a:pPr>
              <a:lnSpc>
                <a:spcPct val="100000"/>
              </a:lnSpc>
              <a:spcBef>
                <a:spcPts val="0"/>
              </a:spcBef>
            </a:pPr>
            <a:endParaRPr lang="sk-SK" b="1" kern="600" spc="20" dirty="0" smtClean="0">
              <a:solidFill>
                <a:srgbClr val="004C96"/>
              </a:solidFill>
            </a:endParaRPr>
          </a:p>
          <a:p>
            <a:pPr>
              <a:lnSpc>
                <a:spcPct val="100000"/>
              </a:lnSpc>
              <a:spcBef>
                <a:spcPts val="0"/>
              </a:spcBef>
            </a:pPr>
            <a:r>
              <a:rPr lang="sk-SK" sz="1800" b="1" dirty="0">
                <a:solidFill>
                  <a:srgbClr val="C00000"/>
                </a:solidFill>
              </a:rPr>
              <a:t>Predpokladaná alokácia pre opatrenie </a:t>
            </a:r>
            <a:r>
              <a:rPr lang="sk-SK" sz="1800" b="1" dirty="0" smtClean="0">
                <a:solidFill>
                  <a:srgbClr val="C00000"/>
                </a:solidFill>
              </a:rPr>
              <a:t>2.7.3.A –  </a:t>
            </a:r>
            <a:r>
              <a:rPr lang="sk-SK" sz="1800" b="1" dirty="0">
                <a:solidFill>
                  <a:srgbClr val="C00000"/>
                </a:solidFill>
              </a:rPr>
              <a:t>18 760 000 €</a:t>
            </a:r>
          </a:p>
          <a:p>
            <a:pPr>
              <a:lnSpc>
                <a:spcPct val="100000"/>
              </a:lnSpc>
              <a:spcBef>
                <a:spcPts val="0"/>
              </a:spcBef>
            </a:pPr>
            <a:endParaRPr lang="sk-SK" b="1" kern="600" spc="20" dirty="0" smtClean="0">
              <a:solidFill>
                <a:srgbClr val="004C96"/>
              </a:solidFill>
            </a:endParaRPr>
          </a:p>
          <a:p>
            <a:pPr>
              <a:lnSpc>
                <a:spcPct val="100000"/>
              </a:lnSpc>
              <a:spcBef>
                <a:spcPts val="0"/>
              </a:spcBef>
            </a:pPr>
            <a:endParaRPr lang="sk-SK" sz="1600" b="1" dirty="0" smtClean="0"/>
          </a:p>
          <a:p>
            <a:pPr>
              <a:lnSpc>
                <a:spcPct val="100000"/>
              </a:lnSpc>
              <a:spcBef>
                <a:spcPts val="0"/>
              </a:spcBef>
            </a:pPr>
            <a:endParaRPr lang="sk-SK" sz="1600" b="1" dirty="0" smtClean="0"/>
          </a:p>
        </p:txBody>
      </p:sp>
    </p:spTree>
    <p:extLst>
      <p:ext uri="{BB962C8B-B14F-4D97-AF65-F5344CB8AC3E}">
        <p14:creationId xmlns:p14="http://schemas.microsoft.com/office/powerpoint/2010/main" val="3194601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text 4"/>
          <p:cNvSpPr>
            <a:spLocks noGrp="1"/>
          </p:cNvSpPr>
          <p:nvPr>
            <p:ph type="body" sz="quarter" idx="26"/>
          </p:nvPr>
        </p:nvSpPr>
        <p:spPr>
          <a:xfrm>
            <a:off x="69669" y="-130629"/>
            <a:ext cx="12122331" cy="7817525"/>
          </a:xfrm>
        </p:spPr>
        <p:txBody>
          <a:bodyPr/>
          <a:lstStyle/>
          <a:p>
            <a:pPr>
              <a:lnSpc>
                <a:spcPct val="100000"/>
              </a:lnSpc>
              <a:spcBef>
                <a:spcPts val="0"/>
              </a:spcBef>
            </a:pPr>
            <a:endParaRPr lang="sk-SK" sz="2000" b="1" kern="600" spc="20" dirty="0" smtClean="0">
              <a:solidFill>
                <a:srgbClr val="004C96"/>
              </a:solidFill>
            </a:endParaRPr>
          </a:p>
          <a:p>
            <a:pPr algn="ctr">
              <a:lnSpc>
                <a:spcPct val="100000"/>
              </a:lnSpc>
              <a:spcBef>
                <a:spcPts val="0"/>
              </a:spcBef>
            </a:pPr>
            <a:r>
              <a:rPr lang="sk-SK" sz="3200" b="1" kern="600" spc="20" dirty="0" smtClean="0">
                <a:solidFill>
                  <a:schemeClr val="accent6">
                    <a:lumMod val="75000"/>
                  </a:schemeClr>
                </a:solidFill>
              </a:rPr>
              <a:t>Priorita 2: </a:t>
            </a:r>
            <a:r>
              <a:rPr lang="sk-SK" sz="3200" b="1" kern="600" spc="20" dirty="0">
                <a:solidFill>
                  <a:schemeClr val="accent6">
                    <a:lumMod val="75000"/>
                  </a:schemeClr>
                </a:solidFill>
              </a:rPr>
              <a:t>ŽIVOTNÉ </a:t>
            </a:r>
            <a:r>
              <a:rPr lang="sk-SK" sz="3200" b="1" kern="600" spc="20" dirty="0" smtClean="0">
                <a:solidFill>
                  <a:schemeClr val="accent6">
                    <a:lumMod val="75000"/>
                  </a:schemeClr>
                </a:solidFill>
              </a:rPr>
              <a:t>PROSTREDIE</a:t>
            </a:r>
            <a:endParaRPr lang="sk-SK" sz="1800" b="1" kern="600" spc="20" dirty="0" smtClean="0">
              <a:solidFill>
                <a:srgbClr val="004C96"/>
              </a:solidFill>
            </a:endParaRPr>
          </a:p>
          <a:p>
            <a:pPr algn="ctr">
              <a:lnSpc>
                <a:spcPct val="100000"/>
              </a:lnSpc>
              <a:spcBef>
                <a:spcPts val="0"/>
              </a:spcBef>
            </a:pPr>
            <a:r>
              <a:rPr lang="sk-SK" sz="2800" b="1" kern="600" spc="20" dirty="0">
                <a:solidFill>
                  <a:srgbClr val="FF0000"/>
                </a:solidFill>
              </a:rPr>
              <a:t>Špecifický cieľ 2.7:</a:t>
            </a:r>
          </a:p>
          <a:p>
            <a:pPr algn="ctr">
              <a:lnSpc>
                <a:spcPct val="100000"/>
              </a:lnSpc>
              <a:spcBef>
                <a:spcPts val="0"/>
              </a:spcBef>
            </a:pPr>
            <a:endParaRPr lang="sk-SK" sz="1800" b="1" kern="600" spc="20" dirty="0">
              <a:solidFill>
                <a:srgbClr val="FF0000"/>
              </a:solidFill>
            </a:endParaRPr>
          </a:p>
          <a:p>
            <a:pPr algn="ctr">
              <a:lnSpc>
                <a:spcPct val="100000"/>
              </a:lnSpc>
              <a:spcBef>
                <a:spcPts val="0"/>
              </a:spcBef>
            </a:pPr>
            <a:r>
              <a:rPr lang="sk-SK" sz="1800" b="1" kern="600" spc="20" dirty="0" smtClean="0">
                <a:solidFill>
                  <a:srgbClr val="FF0000"/>
                </a:solidFill>
              </a:rPr>
              <a:t> </a:t>
            </a:r>
            <a:endParaRPr lang="sk-SK" sz="1800" b="1" kern="600" spc="20" dirty="0" smtClean="0">
              <a:solidFill>
                <a:srgbClr val="004C96"/>
              </a:solidFill>
            </a:endParaRPr>
          </a:p>
          <a:p>
            <a:pPr>
              <a:lnSpc>
                <a:spcPct val="100000"/>
              </a:lnSpc>
              <a:spcBef>
                <a:spcPts val="0"/>
              </a:spcBef>
            </a:pPr>
            <a:r>
              <a:rPr lang="sk-SK" sz="1800" b="1" dirty="0">
                <a:solidFill>
                  <a:schemeClr val="accent5">
                    <a:lumMod val="75000"/>
                  </a:schemeClr>
                </a:solidFill>
              </a:rPr>
              <a:t>2.7.3.B. Podpora budovania prvkov zelenej a modrej infraštruktúry v mestách a mestských </a:t>
            </a:r>
            <a:r>
              <a:rPr lang="sk-SK" sz="1800" b="1" dirty="0" smtClean="0">
                <a:solidFill>
                  <a:schemeClr val="accent5">
                    <a:lumMod val="75000"/>
                  </a:schemeClr>
                </a:solidFill>
              </a:rPr>
              <a:t>oblastiach </a:t>
            </a:r>
            <a:r>
              <a:rPr lang="sk-SK" sz="1800" b="1" dirty="0" smtClean="0"/>
              <a:t>– oprávnená aktivita ITI</a:t>
            </a:r>
            <a:endParaRPr lang="sk-SK" sz="1800" b="1" dirty="0"/>
          </a:p>
          <a:p>
            <a:pPr>
              <a:lnSpc>
                <a:spcPct val="100000"/>
              </a:lnSpc>
              <a:spcBef>
                <a:spcPts val="0"/>
              </a:spcBef>
            </a:pPr>
            <a:r>
              <a:rPr lang="sk-SK" sz="1400" dirty="0"/>
              <a:t>O</a:t>
            </a:r>
            <a:r>
              <a:rPr lang="sk-SK" sz="1400" dirty="0" smtClean="0"/>
              <a:t>patrenia sa budú realizovať v</a:t>
            </a:r>
            <a:r>
              <a:rPr lang="sk-SK" sz="1400" dirty="0"/>
              <a:t> mestách a v mestských oblastiach budovaním prvkov zelenej (využívanie vegetácie) a modrej infraštruktúry (využívanie vodných prvkov - napr. umelo vytvorené vodné prvky – fontány, pitné fontánky a </a:t>
            </a:r>
            <a:r>
              <a:rPr lang="sk-SK" sz="1400" dirty="0" err="1"/>
              <a:t>rosiče</a:t>
            </a:r>
            <a:r>
              <a:rPr lang="sk-SK" sz="1400" dirty="0"/>
              <a:t> vzduchu) s cieľom zníženia efektu mestských teplotných ostrovov, zvýšenia estetickej funkcie a posilnenia zelených prvkov. Pozitívnym vedľajším efektom realizovaných aktivít bude adaptácie urbanizovaného prostredia na negatívne dôsledky zmeny klímy. Príkladom sú riešenia zamerané na mestské parky, verejné priestranstvá a mestskú zeleň a </a:t>
            </a:r>
            <a:r>
              <a:rPr lang="sk-SK" sz="1400" dirty="0" err="1"/>
              <a:t>vnútrobloky</a:t>
            </a:r>
            <a:r>
              <a:rPr lang="sk-SK" sz="1400" dirty="0"/>
              <a:t> sídlisk</a:t>
            </a:r>
            <a:r>
              <a:rPr lang="sk-SK" sz="1400" dirty="0" smtClean="0"/>
              <a:t>. </a:t>
            </a:r>
          </a:p>
          <a:p>
            <a:pPr>
              <a:lnSpc>
                <a:spcPct val="100000"/>
              </a:lnSpc>
              <a:spcBef>
                <a:spcPts val="0"/>
              </a:spcBef>
            </a:pPr>
            <a:r>
              <a:rPr lang="sk-SK" b="1" u="sng" dirty="0"/>
              <a:t>Oprávnení </a:t>
            </a:r>
            <a:r>
              <a:rPr lang="sk-SK" b="1" u="sng" dirty="0" smtClean="0"/>
              <a:t>prijímatelia pre opatrenie 2.7.3.B.:  </a:t>
            </a:r>
            <a:r>
              <a:rPr lang="sk-SK" dirty="0" smtClean="0"/>
              <a:t>	- vlastníci </a:t>
            </a:r>
            <a:r>
              <a:rPr lang="sk-SK" dirty="0"/>
              <a:t>alebo užívatelia pozemkov mimo chránených </a:t>
            </a:r>
            <a:r>
              <a:rPr lang="sk-SK" dirty="0" smtClean="0"/>
              <a:t>území; </a:t>
            </a:r>
            <a:r>
              <a:rPr lang="sk-SK" dirty="0" smtClean="0"/>
              <a:t>štátne </a:t>
            </a:r>
            <a:r>
              <a:rPr lang="sk-SK" dirty="0"/>
              <a:t>rozpočtové alebo štátne príspevkové </a:t>
            </a:r>
            <a:r>
              <a:rPr lang="sk-SK" dirty="0" smtClean="0"/>
              <a:t>organizácie; </a:t>
            </a:r>
            <a:r>
              <a:rPr lang="sk-SK" dirty="0" smtClean="0"/>
              <a:t> subjekty </a:t>
            </a:r>
            <a:r>
              <a:rPr lang="sk-SK" dirty="0"/>
              <a:t>územnej samosprávy</a:t>
            </a:r>
            <a:r>
              <a:rPr lang="sk-SK" dirty="0" smtClean="0"/>
              <a:t>.</a:t>
            </a:r>
          </a:p>
          <a:p>
            <a:pPr>
              <a:lnSpc>
                <a:spcPct val="100000"/>
              </a:lnSpc>
              <a:spcBef>
                <a:spcPts val="0"/>
              </a:spcBef>
            </a:pPr>
            <a:r>
              <a:rPr lang="sk-SK" sz="1800" b="1" dirty="0" smtClean="0">
                <a:solidFill>
                  <a:srgbClr val="C00000"/>
                </a:solidFill>
              </a:rPr>
              <a:t>Predpokladaná </a:t>
            </a:r>
            <a:r>
              <a:rPr lang="sk-SK" sz="1800" b="1" dirty="0">
                <a:solidFill>
                  <a:srgbClr val="C00000"/>
                </a:solidFill>
              </a:rPr>
              <a:t>alokácia </a:t>
            </a:r>
            <a:r>
              <a:rPr lang="sk-SK" sz="1800" b="1" dirty="0" smtClean="0">
                <a:solidFill>
                  <a:srgbClr val="C00000"/>
                </a:solidFill>
              </a:rPr>
              <a:t>pre opatrenie 2.7.3.B– </a:t>
            </a:r>
            <a:r>
              <a:rPr lang="sk-SK" sz="1800" b="1" dirty="0">
                <a:solidFill>
                  <a:srgbClr val="C00000"/>
                </a:solidFill>
              </a:rPr>
              <a:t>28 140 000 </a:t>
            </a:r>
            <a:r>
              <a:rPr lang="sk-SK" sz="1800" b="1" dirty="0" smtClean="0">
                <a:solidFill>
                  <a:srgbClr val="C00000"/>
                </a:solidFill>
              </a:rPr>
              <a:t>€</a:t>
            </a:r>
            <a:endParaRPr lang="sk-SK" sz="1800" b="1" kern="600" spc="20" dirty="0" smtClean="0">
              <a:solidFill>
                <a:srgbClr val="004C96"/>
              </a:solidFill>
            </a:endParaRPr>
          </a:p>
          <a:p>
            <a:pPr>
              <a:lnSpc>
                <a:spcPct val="100000"/>
              </a:lnSpc>
              <a:spcBef>
                <a:spcPts val="0"/>
              </a:spcBef>
            </a:pPr>
            <a:r>
              <a:rPr lang="sk-SK" sz="1800" b="1" dirty="0" smtClean="0">
                <a:solidFill>
                  <a:schemeClr val="accent5">
                    <a:lumMod val="75000"/>
                  </a:schemeClr>
                </a:solidFill>
              </a:rPr>
              <a:t>2.7.4</a:t>
            </a:r>
            <a:r>
              <a:rPr lang="sk-SK" sz="1800" b="1" dirty="0">
                <a:solidFill>
                  <a:schemeClr val="accent5">
                    <a:lumMod val="75000"/>
                  </a:schemeClr>
                </a:solidFill>
              </a:rPr>
              <a:t>. Zabezpečenie kontinuity vodných tokov a ich revitalizácie za účelom podpory biodiverzity </a:t>
            </a:r>
          </a:p>
          <a:p>
            <a:pPr>
              <a:lnSpc>
                <a:spcPct val="100000"/>
              </a:lnSpc>
              <a:spcBef>
                <a:spcPts val="0"/>
              </a:spcBef>
            </a:pPr>
            <a:r>
              <a:rPr lang="sk-SK" sz="1800" b="1" dirty="0" smtClean="0">
                <a:solidFill>
                  <a:schemeClr val="accent5">
                    <a:lumMod val="75000"/>
                  </a:schemeClr>
                </a:solidFill>
              </a:rPr>
              <a:t>2.7.5</a:t>
            </a:r>
            <a:r>
              <a:rPr lang="sk-SK" sz="1800" b="1" dirty="0">
                <a:solidFill>
                  <a:schemeClr val="accent5">
                    <a:lumMod val="75000"/>
                  </a:schemeClr>
                </a:solidFill>
              </a:rPr>
              <a:t>. Podpora environmentálneho povedomia aj prostredníctvom environmentálnych </a:t>
            </a:r>
            <a:r>
              <a:rPr lang="sk-SK" sz="1800" b="1" dirty="0" smtClean="0">
                <a:solidFill>
                  <a:schemeClr val="accent5">
                    <a:lumMod val="75000"/>
                  </a:schemeClr>
                </a:solidFill>
              </a:rPr>
              <a:t>centier</a:t>
            </a:r>
            <a:endParaRPr lang="sk-SK" sz="1800" b="1" dirty="0">
              <a:solidFill>
                <a:schemeClr val="accent5">
                  <a:lumMod val="75000"/>
                </a:schemeClr>
              </a:solidFill>
            </a:endParaRPr>
          </a:p>
          <a:p>
            <a:pPr>
              <a:lnSpc>
                <a:spcPct val="100000"/>
              </a:lnSpc>
              <a:spcBef>
                <a:spcPts val="0"/>
              </a:spcBef>
            </a:pPr>
            <a:r>
              <a:rPr lang="sk-SK" sz="1800" b="1" dirty="0" smtClean="0">
                <a:solidFill>
                  <a:schemeClr val="accent5">
                    <a:lumMod val="75000"/>
                  </a:schemeClr>
                </a:solidFill>
              </a:rPr>
              <a:t>2.7.6</a:t>
            </a:r>
            <a:r>
              <a:rPr lang="sk-SK" sz="1800" b="1" dirty="0">
                <a:solidFill>
                  <a:schemeClr val="accent5">
                    <a:lumMod val="75000"/>
                  </a:schemeClr>
                </a:solidFill>
              </a:rPr>
              <a:t>. Zabezpečenie prieskumu, sanácie a monitorovania environmentálnych </a:t>
            </a:r>
            <a:r>
              <a:rPr lang="sk-SK" sz="1800" b="1" dirty="0" smtClean="0">
                <a:solidFill>
                  <a:schemeClr val="accent5">
                    <a:lumMod val="75000"/>
                  </a:schemeClr>
                </a:solidFill>
              </a:rPr>
              <a:t>záťaží</a:t>
            </a:r>
            <a:endParaRPr lang="sk-SK" sz="1800" b="1" dirty="0">
              <a:solidFill>
                <a:schemeClr val="accent5">
                  <a:lumMod val="75000"/>
                </a:schemeClr>
              </a:solidFill>
            </a:endParaRPr>
          </a:p>
          <a:p>
            <a:pPr>
              <a:lnSpc>
                <a:spcPct val="100000"/>
              </a:lnSpc>
              <a:spcBef>
                <a:spcPts val="0"/>
              </a:spcBef>
            </a:pPr>
            <a:r>
              <a:rPr lang="sk-SK" sz="1800" b="1" dirty="0" smtClean="0">
                <a:solidFill>
                  <a:schemeClr val="accent5">
                    <a:lumMod val="75000"/>
                  </a:schemeClr>
                </a:solidFill>
              </a:rPr>
              <a:t>2.7.7</a:t>
            </a:r>
            <a:r>
              <a:rPr lang="sk-SK" sz="1800" b="1" dirty="0">
                <a:solidFill>
                  <a:schemeClr val="accent5">
                    <a:lumMod val="75000"/>
                  </a:schemeClr>
                </a:solidFill>
              </a:rPr>
              <a:t>. Technické, technologické a ekonomické opatrenia na zníženie emisií znečisťujúcich látok do ovzdušia z veľkých a stredných stacionárnych </a:t>
            </a:r>
            <a:r>
              <a:rPr lang="sk-SK" sz="1800" b="1" dirty="0" smtClean="0">
                <a:solidFill>
                  <a:schemeClr val="accent5">
                    <a:lumMod val="75000"/>
                  </a:schemeClr>
                </a:solidFill>
              </a:rPr>
              <a:t>zdrojov </a:t>
            </a:r>
            <a:endParaRPr lang="sk-SK" sz="1800" b="1" dirty="0"/>
          </a:p>
          <a:p>
            <a:pPr>
              <a:lnSpc>
                <a:spcPct val="100000"/>
              </a:lnSpc>
              <a:spcBef>
                <a:spcPts val="0"/>
              </a:spcBef>
            </a:pPr>
            <a:r>
              <a:rPr lang="sk-SK" sz="1400" dirty="0" smtClean="0"/>
              <a:t>Opatrenia </a:t>
            </a:r>
            <a:r>
              <a:rPr lang="sk-SK" sz="1400" dirty="0" smtClean="0"/>
              <a:t>budú </a:t>
            </a:r>
            <a:r>
              <a:rPr lang="sk-SK" sz="1400" dirty="0"/>
              <a:t>realizované na stacionárnych zdrojoch znečisťovania ovzdušia, ktorých výsledkom bude zníženie emisií látok znečisťujúcich ovzdušie v súlade so smernicou o národných emisných stropoch a/alebo smernice o kvalite okolitého ovzdušia a čistejšom ovzduší v Európe. V rámci týchto opatrení bude predmetom podpory najmä inštalovanie a modernizácia technológií na znižovanie emisií znečisťujúcich látok do ovzdušia, hlavne odlučovacích zariadení a iných koncových technológií, ako aj realizácia zmien technologických postupov za účelom zníženia emisií znečisťujúcich látok do ovzdušia. </a:t>
            </a:r>
            <a:endParaRPr lang="sk-SK" sz="1400" dirty="0" smtClean="0"/>
          </a:p>
          <a:p>
            <a:pPr>
              <a:lnSpc>
                <a:spcPct val="100000"/>
              </a:lnSpc>
              <a:spcBef>
                <a:spcPts val="0"/>
              </a:spcBef>
            </a:pPr>
            <a:r>
              <a:rPr lang="sk-SK" sz="1400" dirty="0" smtClean="0"/>
              <a:t>Pri </a:t>
            </a:r>
            <a:r>
              <a:rPr lang="sk-SK" sz="1400" dirty="0"/>
              <a:t>vymedzení predmetu podpory bude zároveň dôsledne uplatňovaný princíp „znečisťovateľ platí“, čo znamená, že podporované budú opatrenia nad rámec noriem EÚ (napr. nad rámec limitov BAT) alebo na včasné prispôsobenie sa budúcim normám EÚ</a:t>
            </a:r>
            <a:r>
              <a:rPr lang="sk-SK" sz="1400" dirty="0" smtClean="0"/>
              <a:t>. </a:t>
            </a:r>
            <a:endParaRPr lang="sk-SK" sz="1400" dirty="0" smtClean="0"/>
          </a:p>
          <a:p>
            <a:pPr>
              <a:lnSpc>
                <a:spcPct val="100000"/>
              </a:lnSpc>
              <a:spcBef>
                <a:spcPts val="0"/>
              </a:spcBef>
            </a:pPr>
            <a:r>
              <a:rPr lang="sk-SK" b="1" u="sng" dirty="0" smtClean="0"/>
              <a:t>Oprávnení prijímatelia pre opatrenie 2.7.7.:  </a:t>
            </a:r>
            <a:r>
              <a:rPr lang="sk-SK" dirty="0" smtClean="0"/>
              <a:t>- prevádzkovatelia </a:t>
            </a:r>
            <a:r>
              <a:rPr lang="sk-SK" dirty="0"/>
              <a:t>zdrojov znečisťovania ovzdušia</a:t>
            </a:r>
            <a:r>
              <a:rPr lang="en-GB" dirty="0" smtClean="0"/>
              <a:t>.</a:t>
            </a:r>
            <a:endParaRPr lang="sk-SK" sz="1800" b="1" dirty="0" smtClean="0">
              <a:solidFill>
                <a:srgbClr val="C00000"/>
              </a:solidFill>
            </a:endParaRPr>
          </a:p>
          <a:p>
            <a:pPr>
              <a:lnSpc>
                <a:spcPct val="100000"/>
              </a:lnSpc>
              <a:spcBef>
                <a:spcPts val="0"/>
              </a:spcBef>
            </a:pPr>
            <a:endParaRPr lang="sk-SK" sz="1800" b="1" dirty="0">
              <a:solidFill>
                <a:srgbClr val="C00000"/>
              </a:solidFill>
            </a:endParaRPr>
          </a:p>
          <a:p>
            <a:pPr>
              <a:lnSpc>
                <a:spcPct val="100000"/>
              </a:lnSpc>
              <a:spcBef>
                <a:spcPts val="0"/>
              </a:spcBef>
            </a:pPr>
            <a:r>
              <a:rPr lang="sk-SK" sz="1800" b="1" dirty="0" smtClean="0">
                <a:solidFill>
                  <a:srgbClr val="C00000"/>
                </a:solidFill>
              </a:rPr>
              <a:t>P</a:t>
            </a:r>
            <a:r>
              <a:rPr lang="sk-SK" sz="1800" b="1" dirty="0" smtClean="0">
                <a:solidFill>
                  <a:srgbClr val="C00000"/>
                </a:solidFill>
              </a:rPr>
              <a:t>redpokladaná </a:t>
            </a:r>
            <a:r>
              <a:rPr lang="sk-SK" sz="1800" b="1" dirty="0">
                <a:solidFill>
                  <a:srgbClr val="C00000"/>
                </a:solidFill>
              </a:rPr>
              <a:t>alokácia </a:t>
            </a:r>
            <a:r>
              <a:rPr lang="sk-SK" sz="1800" b="1" dirty="0" smtClean="0">
                <a:solidFill>
                  <a:srgbClr val="C00000"/>
                </a:solidFill>
              </a:rPr>
              <a:t>pre opatrenie 2.7.7.– 12 800 </a:t>
            </a:r>
            <a:r>
              <a:rPr lang="sk-SK" sz="1800" b="1" dirty="0">
                <a:solidFill>
                  <a:srgbClr val="C00000"/>
                </a:solidFill>
              </a:rPr>
              <a:t>000 €</a:t>
            </a:r>
            <a:endParaRPr lang="sk-SK" sz="1800" b="1" kern="600" spc="20" dirty="0">
              <a:solidFill>
                <a:srgbClr val="004C96"/>
              </a:solidFill>
            </a:endParaRPr>
          </a:p>
          <a:p>
            <a:pPr>
              <a:lnSpc>
                <a:spcPct val="100000"/>
              </a:lnSpc>
              <a:spcBef>
                <a:spcPts val="0"/>
              </a:spcBef>
            </a:pPr>
            <a:endParaRPr lang="sk-SK" sz="1800" b="1" dirty="0"/>
          </a:p>
          <a:p>
            <a:pPr>
              <a:lnSpc>
                <a:spcPct val="100000"/>
              </a:lnSpc>
              <a:spcBef>
                <a:spcPts val="0"/>
              </a:spcBef>
            </a:pPr>
            <a:endParaRPr lang="sk-SK" sz="1800" b="1" kern="600" spc="20" dirty="0" smtClean="0">
              <a:solidFill>
                <a:srgbClr val="004C96"/>
              </a:solidFill>
            </a:endParaRPr>
          </a:p>
          <a:p>
            <a:pPr>
              <a:lnSpc>
                <a:spcPct val="100000"/>
              </a:lnSpc>
              <a:spcBef>
                <a:spcPts val="0"/>
              </a:spcBef>
            </a:pPr>
            <a:endParaRPr lang="sk-SK" sz="1800" b="1" kern="600" spc="20" dirty="0" smtClean="0">
              <a:solidFill>
                <a:srgbClr val="004C96"/>
              </a:solidFill>
            </a:endParaRPr>
          </a:p>
        </p:txBody>
      </p:sp>
    </p:spTree>
    <p:extLst>
      <p:ext uri="{BB962C8B-B14F-4D97-AF65-F5344CB8AC3E}">
        <p14:creationId xmlns:p14="http://schemas.microsoft.com/office/powerpoint/2010/main" val="1470619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text 4"/>
          <p:cNvSpPr>
            <a:spLocks noGrp="1"/>
          </p:cNvSpPr>
          <p:nvPr>
            <p:ph type="body" sz="quarter" idx="26"/>
          </p:nvPr>
        </p:nvSpPr>
        <p:spPr>
          <a:xfrm>
            <a:off x="1" y="17417"/>
            <a:ext cx="12192000" cy="7571303"/>
          </a:xfrm>
        </p:spPr>
        <p:txBody>
          <a:bodyPr/>
          <a:lstStyle/>
          <a:p>
            <a:pPr>
              <a:lnSpc>
                <a:spcPct val="100000"/>
              </a:lnSpc>
              <a:spcBef>
                <a:spcPts val="0"/>
              </a:spcBef>
            </a:pPr>
            <a:endParaRPr lang="sk-SK" sz="2000" b="1" kern="600" spc="20" dirty="0" smtClean="0">
              <a:solidFill>
                <a:srgbClr val="004C96"/>
              </a:solidFill>
            </a:endParaRPr>
          </a:p>
          <a:p>
            <a:pPr algn="ctr">
              <a:lnSpc>
                <a:spcPct val="100000"/>
              </a:lnSpc>
              <a:spcBef>
                <a:spcPts val="0"/>
              </a:spcBef>
            </a:pPr>
            <a:r>
              <a:rPr lang="sk-SK" sz="3200" b="1" kern="600" spc="20" dirty="0" smtClean="0">
                <a:solidFill>
                  <a:schemeClr val="accent6">
                    <a:lumMod val="75000"/>
                  </a:schemeClr>
                </a:solidFill>
              </a:rPr>
              <a:t>Priorita 2: </a:t>
            </a:r>
            <a:r>
              <a:rPr lang="sk-SK" sz="3200" b="1" kern="600" spc="20" dirty="0">
                <a:solidFill>
                  <a:schemeClr val="accent6">
                    <a:lumMod val="75000"/>
                  </a:schemeClr>
                </a:solidFill>
              </a:rPr>
              <a:t>ŽIVOTNÉ </a:t>
            </a:r>
            <a:r>
              <a:rPr lang="sk-SK" sz="3200" b="1" kern="600" spc="20" dirty="0" smtClean="0">
                <a:solidFill>
                  <a:schemeClr val="accent6">
                    <a:lumMod val="75000"/>
                  </a:schemeClr>
                </a:solidFill>
              </a:rPr>
              <a:t>PROSTREDIE</a:t>
            </a:r>
            <a:endParaRPr lang="sk-SK" sz="1800" b="1" kern="600" spc="20" dirty="0" smtClean="0">
              <a:solidFill>
                <a:srgbClr val="004C96"/>
              </a:solidFill>
            </a:endParaRPr>
          </a:p>
          <a:p>
            <a:pPr algn="ctr">
              <a:lnSpc>
                <a:spcPct val="100000"/>
              </a:lnSpc>
              <a:spcBef>
                <a:spcPts val="0"/>
              </a:spcBef>
            </a:pPr>
            <a:r>
              <a:rPr lang="sk-SK" sz="2800" b="1" kern="600" spc="20" dirty="0">
                <a:solidFill>
                  <a:srgbClr val="FF0000"/>
                </a:solidFill>
              </a:rPr>
              <a:t>Špecifický cieľ 2.7:</a:t>
            </a:r>
          </a:p>
          <a:p>
            <a:pPr algn="ctr">
              <a:lnSpc>
                <a:spcPct val="100000"/>
              </a:lnSpc>
              <a:spcBef>
                <a:spcPts val="0"/>
              </a:spcBef>
            </a:pPr>
            <a:r>
              <a:rPr lang="sk-SK" sz="1800" b="1" kern="600" spc="20" dirty="0">
                <a:solidFill>
                  <a:srgbClr val="FF0000"/>
                </a:solidFill>
              </a:rPr>
              <a:t> </a:t>
            </a:r>
            <a:endParaRPr lang="sk-SK" sz="1800" b="1" dirty="0" smtClean="0"/>
          </a:p>
          <a:p>
            <a:pPr>
              <a:lnSpc>
                <a:spcPct val="100000"/>
              </a:lnSpc>
              <a:spcBef>
                <a:spcPts val="0"/>
              </a:spcBef>
            </a:pPr>
            <a:r>
              <a:rPr lang="sk-SK" sz="1800" b="1" dirty="0">
                <a:solidFill>
                  <a:schemeClr val="accent5">
                    <a:lumMod val="75000"/>
                  </a:schemeClr>
                </a:solidFill>
              </a:rPr>
              <a:t>2.7.8. Zníženie emisií látok znečisťujúcich ovzdušie prostredníctvom náhrady kotlov na tuhé fosílne palivá v domácnostiach za kotly na zemný plyn vrátane informačných aktivít zameraných na zlepšenie kvality </a:t>
            </a:r>
            <a:r>
              <a:rPr lang="sk-SK" sz="1800" b="1" dirty="0" smtClean="0">
                <a:solidFill>
                  <a:schemeClr val="accent5">
                    <a:lumMod val="75000"/>
                  </a:schemeClr>
                </a:solidFill>
              </a:rPr>
              <a:t>ovzdušia</a:t>
            </a:r>
          </a:p>
          <a:p>
            <a:pPr lvl="0">
              <a:lnSpc>
                <a:spcPct val="100000"/>
              </a:lnSpc>
              <a:spcBef>
                <a:spcPts val="0"/>
              </a:spcBef>
            </a:pPr>
            <a:r>
              <a:rPr lang="sk-SK" sz="1400" dirty="0"/>
              <a:t>Opatrenie bude primárne zamerané na podporu domácností v súvislosti s výmenou zastaraných / nevhodných kotlov na tuhé fosílne palivá za kotly na zemný plyn prioritne v zónach a aglomeráciách s vysokou koncentráciou PM častíc v ovzduší. Špecificky bude potrebné zamerať opatrenia na nízko-príjmové domácnosti čeliace energetickej </a:t>
            </a:r>
            <a:r>
              <a:rPr lang="sk-SK" sz="1400" dirty="0" smtClean="0"/>
              <a:t>chudobe. Zvyšovanie </a:t>
            </a:r>
            <a:r>
              <a:rPr lang="sk-SK" sz="1400" dirty="0"/>
              <a:t>povedomia verejnosti a cieľových skupín, najmä v súvislosti s problematikou lokálnych kúrenísk, ktoré sú významným zdrojom znečistenia ovzdušia, sú významnou podpornou aktivitou. Informačné aktivity v oblasti ochrany ovzdušia, orientované na prax a požiadavky na technologické postupy z hľadiska zabezpečenia ochrany ovzdušia v súlade s legislatívou EÚ, prispejú k uplatňovaniu prístupov zameraných na znižovanie znečistenia ovzdušia a zlepšenie jeho kvality</a:t>
            </a:r>
            <a:r>
              <a:rPr lang="sk-SK" dirty="0" smtClean="0"/>
              <a:t>. </a:t>
            </a:r>
            <a:endParaRPr lang="sk-SK" dirty="0" smtClean="0"/>
          </a:p>
          <a:p>
            <a:pPr lvl="0">
              <a:lnSpc>
                <a:spcPct val="100000"/>
              </a:lnSpc>
              <a:spcBef>
                <a:spcPts val="0"/>
              </a:spcBef>
            </a:pPr>
            <a:r>
              <a:rPr lang="sk-SK" b="1" u="sng" dirty="0" smtClean="0"/>
              <a:t>Oprávnení </a:t>
            </a:r>
            <a:r>
              <a:rPr lang="sk-SK" b="1" u="sng" dirty="0" smtClean="0"/>
              <a:t>prijímatelia pre opatrenie 2.7.8:</a:t>
            </a:r>
            <a:r>
              <a:rPr lang="sk-SK" b="1" dirty="0" smtClean="0"/>
              <a:t> </a:t>
            </a:r>
            <a:r>
              <a:rPr lang="sk-SK" dirty="0" smtClean="0"/>
              <a:t>- </a:t>
            </a:r>
            <a:r>
              <a:rPr lang="sk-SK" dirty="0"/>
              <a:t>subjekty ústrednej správy s pôsobnosťou v oblasti tvorby a ochrany životného </a:t>
            </a:r>
            <a:r>
              <a:rPr lang="sk-SK" dirty="0" smtClean="0"/>
              <a:t>prostredia; subjekty </a:t>
            </a:r>
            <a:r>
              <a:rPr lang="sk-SK" dirty="0"/>
              <a:t>územnej </a:t>
            </a:r>
            <a:r>
              <a:rPr lang="sk-SK" dirty="0" smtClean="0"/>
              <a:t>samosprávy; vyššie </a:t>
            </a:r>
            <a:r>
              <a:rPr lang="sk-SK" dirty="0"/>
              <a:t>územné celky;</a:t>
            </a:r>
          </a:p>
          <a:p>
            <a:pPr lvl="0">
              <a:lnSpc>
                <a:spcPct val="100000"/>
              </a:lnSpc>
              <a:spcBef>
                <a:spcPts val="0"/>
              </a:spcBef>
            </a:pPr>
            <a:r>
              <a:rPr lang="sk-SK" dirty="0" smtClean="0"/>
              <a:t>			</a:t>
            </a:r>
            <a:r>
              <a:rPr lang="sk-SK" dirty="0" smtClean="0"/>
              <a:t>vlastníci </a:t>
            </a:r>
            <a:r>
              <a:rPr lang="sk-SK" dirty="0" smtClean="0"/>
              <a:t>rod. </a:t>
            </a:r>
            <a:r>
              <a:rPr lang="sk-SK" dirty="0"/>
              <a:t>domov, ako aj </a:t>
            </a:r>
            <a:r>
              <a:rPr lang="sk-SK" dirty="0" smtClean="0"/>
              <a:t>spoloč</a:t>
            </a:r>
            <a:r>
              <a:rPr lang="sk-SK" dirty="0" smtClean="0"/>
              <a:t>enstvá</a:t>
            </a:r>
            <a:r>
              <a:rPr lang="sk-SK" dirty="0" smtClean="0"/>
              <a:t> vlast</a:t>
            </a:r>
            <a:r>
              <a:rPr lang="sk-SK" dirty="0" smtClean="0"/>
              <a:t>níkov</a:t>
            </a:r>
            <a:r>
              <a:rPr lang="sk-SK" dirty="0" smtClean="0"/>
              <a:t> </a:t>
            </a:r>
            <a:r>
              <a:rPr lang="sk-SK" dirty="0"/>
              <a:t>bytov a </a:t>
            </a:r>
            <a:r>
              <a:rPr lang="sk-SK" dirty="0" smtClean="0"/>
              <a:t>nebyt</a:t>
            </a:r>
            <a:r>
              <a:rPr lang="sk-SK" dirty="0" smtClean="0"/>
              <a:t>ových</a:t>
            </a:r>
            <a:r>
              <a:rPr lang="sk-SK" dirty="0" smtClean="0"/>
              <a:t> </a:t>
            </a:r>
            <a:r>
              <a:rPr lang="sk-SK" dirty="0"/>
              <a:t>priestorov/správcovia </a:t>
            </a:r>
            <a:r>
              <a:rPr lang="sk-SK" dirty="0" smtClean="0"/>
              <a:t>byt. </a:t>
            </a:r>
            <a:r>
              <a:rPr lang="sk-SK" dirty="0"/>
              <a:t>domov, </a:t>
            </a:r>
            <a:r>
              <a:rPr lang="sk-SK" dirty="0" smtClean="0"/>
              <a:t>domác.</a:t>
            </a:r>
            <a:endParaRPr lang="sk-SK" dirty="0"/>
          </a:p>
          <a:p>
            <a:pPr algn="just">
              <a:lnSpc>
                <a:spcPct val="100000"/>
              </a:lnSpc>
              <a:spcBef>
                <a:spcPts val="0"/>
              </a:spcBef>
            </a:pPr>
            <a:endParaRPr lang="sk-SK" dirty="0" smtClean="0"/>
          </a:p>
          <a:p>
            <a:pPr algn="just">
              <a:lnSpc>
                <a:spcPct val="100000"/>
              </a:lnSpc>
              <a:spcBef>
                <a:spcPts val="0"/>
              </a:spcBef>
            </a:pPr>
            <a:r>
              <a:rPr lang="sk-SK" sz="1800" b="1" dirty="0" smtClean="0">
                <a:solidFill>
                  <a:srgbClr val="C00000"/>
                </a:solidFill>
              </a:rPr>
              <a:t>Predpokladaná </a:t>
            </a:r>
            <a:r>
              <a:rPr lang="sk-SK" sz="1800" b="1" dirty="0">
                <a:solidFill>
                  <a:srgbClr val="C00000"/>
                </a:solidFill>
              </a:rPr>
              <a:t>alokácia </a:t>
            </a:r>
            <a:r>
              <a:rPr lang="sk-SK" sz="1800" b="1" dirty="0" smtClean="0">
                <a:solidFill>
                  <a:srgbClr val="C00000"/>
                </a:solidFill>
              </a:rPr>
              <a:t>pre opatrenie 2.7.8. – 12 800 </a:t>
            </a:r>
            <a:r>
              <a:rPr lang="sk-SK" sz="1800" b="1" dirty="0">
                <a:solidFill>
                  <a:srgbClr val="C00000"/>
                </a:solidFill>
              </a:rPr>
              <a:t>000 </a:t>
            </a:r>
            <a:r>
              <a:rPr lang="sk-SK" sz="1800" b="1" dirty="0" smtClean="0">
                <a:solidFill>
                  <a:srgbClr val="C00000"/>
                </a:solidFill>
              </a:rPr>
              <a:t>€</a:t>
            </a:r>
            <a:endParaRPr lang="sk-SK" sz="1800" b="1" dirty="0"/>
          </a:p>
          <a:p>
            <a:pPr>
              <a:lnSpc>
                <a:spcPct val="100000"/>
              </a:lnSpc>
              <a:spcBef>
                <a:spcPts val="0"/>
              </a:spcBef>
            </a:pPr>
            <a:r>
              <a:rPr lang="sk-SK" sz="1800" b="1" dirty="0" smtClean="0">
                <a:solidFill>
                  <a:schemeClr val="accent5">
                    <a:lumMod val="75000"/>
                  </a:schemeClr>
                </a:solidFill>
              </a:rPr>
              <a:t>2.7.9</a:t>
            </a:r>
            <a:r>
              <a:rPr lang="sk-SK" sz="1800" b="1" dirty="0">
                <a:solidFill>
                  <a:schemeClr val="accent5">
                    <a:lumMod val="75000"/>
                  </a:schemeClr>
                </a:solidFill>
              </a:rPr>
              <a:t>. Zlepšovanie systému monitorovania kvality ovzdušia na národnej, lokálnej/ regionálnej úrovni, monitorovania vplyvu znečistenia ovzdušia na ekosystémy, riadenia kvality ovzdušia, vrátane vybudovania nového informačného systému o </a:t>
            </a:r>
            <a:r>
              <a:rPr lang="sk-SK" sz="1800" b="1" dirty="0" smtClean="0">
                <a:solidFill>
                  <a:schemeClr val="accent5">
                    <a:lumMod val="75000"/>
                  </a:schemeClr>
                </a:solidFill>
              </a:rPr>
              <a:t>emisiách</a:t>
            </a:r>
          </a:p>
          <a:p>
            <a:pPr>
              <a:lnSpc>
                <a:spcPct val="100000"/>
              </a:lnSpc>
              <a:spcBef>
                <a:spcPts val="0"/>
              </a:spcBef>
            </a:pPr>
            <a:r>
              <a:rPr lang="sk-SK" sz="1400" dirty="0" smtClean="0"/>
              <a:t>Opatrenie bude </a:t>
            </a:r>
            <a:r>
              <a:rPr lang="sk-SK" sz="1400" dirty="0"/>
              <a:t>zamerané na aktualizáciu a modernizáciu monitorovacieho systému kvality ovzdušia sú dôležité pre výkon opatrení na zlepšovanie kvality ovzdušia. Súčasťou podporovaných aktivít bude obnova prístrojového vybavenia, ale aj rozšírenie monitorovania o ďalšie znečisťujúce látky (napr. častice </a:t>
            </a:r>
            <a:r>
              <a:rPr lang="sk-SK" sz="1400" dirty="0" err="1"/>
              <a:t>black</a:t>
            </a:r>
            <a:r>
              <a:rPr lang="sk-SK" sz="1400" dirty="0"/>
              <a:t> </a:t>
            </a:r>
            <a:r>
              <a:rPr lang="sk-SK" sz="1400" dirty="0" err="1"/>
              <a:t>carbon</a:t>
            </a:r>
            <a:r>
              <a:rPr lang="sk-SK" sz="1400" dirty="0"/>
              <a:t>, častice PM0,1) a doplnenie monitorovania vplyvu znečistenia na ekosystémy, t. j. monitorovanie niektorých ďalších ukazovateľov a zraniteľných ekosystémov v zmysle smernice Európskeho parlamentu a Rady (EÚ) 2016/2284. Predmetom podpory bude tiež zriadenie elektronickej databázy o malých zdrojoch znečisťovania ovzdušia a databázy o vykurovacích zariadeniach v domácnostiach. </a:t>
            </a:r>
            <a:endParaRPr lang="sk-SK" sz="1400" dirty="0" smtClean="0"/>
          </a:p>
          <a:p>
            <a:pPr>
              <a:lnSpc>
                <a:spcPct val="100000"/>
              </a:lnSpc>
              <a:spcBef>
                <a:spcPts val="0"/>
              </a:spcBef>
            </a:pPr>
            <a:r>
              <a:rPr lang="sk-SK" b="1" u="sng" dirty="0"/>
              <a:t>Oprávnení </a:t>
            </a:r>
            <a:r>
              <a:rPr lang="sk-SK" b="1" u="sng" dirty="0" smtClean="0"/>
              <a:t>prijímatelia pre opatrenie 2.7.9: </a:t>
            </a:r>
            <a:r>
              <a:rPr lang="sk-SK" dirty="0"/>
              <a:t> </a:t>
            </a:r>
            <a:r>
              <a:rPr lang="sk-SK" dirty="0" smtClean="0"/>
              <a:t>- </a:t>
            </a:r>
            <a:r>
              <a:rPr lang="sk-SK" dirty="0" smtClean="0"/>
              <a:t>subjekty </a:t>
            </a:r>
            <a:r>
              <a:rPr lang="sk-SK" dirty="0"/>
              <a:t>územnej </a:t>
            </a:r>
            <a:r>
              <a:rPr lang="sk-SK" dirty="0" smtClean="0"/>
              <a:t>samosprávy; subjekty </a:t>
            </a:r>
            <a:r>
              <a:rPr lang="sk-SK" dirty="0"/>
              <a:t>ústrednej </a:t>
            </a:r>
            <a:r>
              <a:rPr lang="sk-SK" dirty="0" smtClean="0"/>
              <a:t>správy; neziskové </a:t>
            </a:r>
            <a:r>
              <a:rPr lang="sk-SK" dirty="0"/>
              <a:t>organizácie poskytujúce všeobecne prospešné služby s </a:t>
            </a:r>
            <a:r>
              <a:rPr lang="sk-SK" dirty="0" err="1"/>
              <a:t>gestorstvom</a:t>
            </a:r>
            <a:r>
              <a:rPr lang="sk-SK" dirty="0"/>
              <a:t> vecne príslušného útvaru MŽP SR v oblasti ochrany ovzdušia</a:t>
            </a:r>
            <a:r>
              <a:rPr lang="sk-SK" dirty="0" smtClean="0"/>
              <a:t>;</a:t>
            </a:r>
            <a:endParaRPr lang="sk-SK" sz="1800" b="1" dirty="0" smtClean="0">
              <a:solidFill>
                <a:srgbClr val="C00000"/>
              </a:solidFill>
            </a:endParaRPr>
          </a:p>
          <a:p>
            <a:pPr>
              <a:lnSpc>
                <a:spcPct val="100000"/>
              </a:lnSpc>
              <a:spcBef>
                <a:spcPts val="0"/>
              </a:spcBef>
            </a:pPr>
            <a:endParaRPr lang="sk-SK" sz="1800" b="1" dirty="0" smtClean="0">
              <a:solidFill>
                <a:srgbClr val="C00000"/>
              </a:solidFill>
            </a:endParaRPr>
          </a:p>
          <a:p>
            <a:pPr>
              <a:lnSpc>
                <a:spcPct val="100000"/>
              </a:lnSpc>
              <a:spcBef>
                <a:spcPts val="0"/>
              </a:spcBef>
            </a:pPr>
            <a:r>
              <a:rPr lang="sk-SK" sz="1800" b="1" dirty="0" smtClean="0">
                <a:solidFill>
                  <a:srgbClr val="C00000"/>
                </a:solidFill>
              </a:rPr>
              <a:t>Predpokladaná </a:t>
            </a:r>
            <a:r>
              <a:rPr lang="sk-SK" sz="1800" b="1" dirty="0">
                <a:solidFill>
                  <a:srgbClr val="C00000"/>
                </a:solidFill>
              </a:rPr>
              <a:t>alokácia pre opatrenie 2.7.8. </a:t>
            </a:r>
            <a:r>
              <a:rPr lang="sk-SK" sz="1800" b="1" dirty="0" smtClean="0">
                <a:solidFill>
                  <a:srgbClr val="C00000"/>
                </a:solidFill>
              </a:rPr>
              <a:t>– 19 300 </a:t>
            </a:r>
            <a:r>
              <a:rPr lang="sk-SK" sz="1800" b="1" dirty="0">
                <a:solidFill>
                  <a:srgbClr val="C00000"/>
                </a:solidFill>
              </a:rPr>
              <a:t>000 €</a:t>
            </a:r>
            <a:endParaRPr lang="sk-SK" sz="1800" b="1" kern="600" spc="20" dirty="0">
              <a:solidFill>
                <a:srgbClr val="004C96"/>
              </a:solidFill>
            </a:endParaRPr>
          </a:p>
          <a:p>
            <a:pPr>
              <a:lnSpc>
                <a:spcPct val="100000"/>
              </a:lnSpc>
              <a:spcBef>
                <a:spcPts val="0"/>
              </a:spcBef>
            </a:pPr>
            <a:endParaRPr lang="sk-SK" sz="1800" b="1" dirty="0" smtClean="0"/>
          </a:p>
          <a:p>
            <a:pPr>
              <a:lnSpc>
                <a:spcPct val="100000"/>
              </a:lnSpc>
              <a:spcBef>
                <a:spcPts val="0"/>
              </a:spcBef>
            </a:pPr>
            <a:endParaRPr lang="sk-SK" sz="1800" b="1" kern="600" spc="20" dirty="0" smtClean="0">
              <a:solidFill>
                <a:srgbClr val="004C96"/>
              </a:solidFill>
            </a:endParaRPr>
          </a:p>
          <a:p>
            <a:pPr>
              <a:lnSpc>
                <a:spcPct val="100000"/>
              </a:lnSpc>
              <a:spcBef>
                <a:spcPts val="0"/>
              </a:spcBef>
            </a:pPr>
            <a:endParaRPr lang="sk-SK" sz="1800" b="1" kern="600" spc="20" dirty="0" smtClean="0">
              <a:solidFill>
                <a:srgbClr val="004C96"/>
              </a:solidFill>
            </a:endParaRPr>
          </a:p>
        </p:txBody>
      </p:sp>
    </p:spTree>
    <p:extLst>
      <p:ext uri="{BB962C8B-B14F-4D97-AF65-F5344CB8AC3E}">
        <p14:creationId xmlns:p14="http://schemas.microsoft.com/office/powerpoint/2010/main" val="1026331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text 4"/>
          <p:cNvSpPr>
            <a:spLocks noGrp="1"/>
          </p:cNvSpPr>
          <p:nvPr>
            <p:ph type="body" sz="quarter" idx="26"/>
          </p:nvPr>
        </p:nvSpPr>
        <p:spPr>
          <a:xfrm>
            <a:off x="87085" y="17417"/>
            <a:ext cx="11965577" cy="4585871"/>
          </a:xfrm>
        </p:spPr>
        <p:txBody>
          <a:bodyPr/>
          <a:lstStyle/>
          <a:p>
            <a:pPr>
              <a:lnSpc>
                <a:spcPct val="100000"/>
              </a:lnSpc>
              <a:spcBef>
                <a:spcPts val="0"/>
              </a:spcBef>
            </a:pPr>
            <a:endParaRPr lang="sk-SK" sz="2000" b="1" kern="600" spc="20" dirty="0" smtClean="0">
              <a:solidFill>
                <a:srgbClr val="004C96"/>
              </a:solidFill>
            </a:endParaRPr>
          </a:p>
          <a:p>
            <a:pPr algn="ctr">
              <a:lnSpc>
                <a:spcPct val="100000"/>
              </a:lnSpc>
              <a:spcBef>
                <a:spcPts val="0"/>
              </a:spcBef>
            </a:pPr>
            <a:r>
              <a:rPr lang="sk-SK" sz="3200" b="1" kern="600" spc="20" dirty="0" smtClean="0">
                <a:solidFill>
                  <a:schemeClr val="accent6">
                    <a:lumMod val="75000"/>
                  </a:schemeClr>
                </a:solidFill>
              </a:rPr>
              <a:t>Priorita 2: </a:t>
            </a:r>
            <a:r>
              <a:rPr lang="sk-SK" sz="3200" b="1" kern="600" spc="20" dirty="0">
                <a:solidFill>
                  <a:schemeClr val="accent6">
                    <a:lumMod val="75000"/>
                  </a:schemeClr>
                </a:solidFill>
              </a:rPr>
              <a:t>ŽIVOTNÉ </a:t>
            </a:r>
            <a:r>
              <a:rPr lang="sk-SK" sz="3200" b="1" kern="600" spc="20" dirty="0" smtClean="0">
                <a:solidFill>
                  <a:schemeClr val="accent6">
                    <a:lumMod val="75000"/>
                  </a:schemeClr>
                </a:solidFill>
              </a:rPr>
              <a:t>PROSTREDIE</a:t>
            </a:r>
            <a:endParaRPr lang="sk-SK" sz="1800" b="1" kern="600" spc="20" dirty="0" smtClean="0">
              <a:solidFill>
                <a:srgbClr val="004C96"/>
              </a:solidFill>
            </a:endParaRPr>
          </a:p>
          <a:p>
            <a:pPr algn="ctr">
              <a:lnSpc>
                <a:spcPct val="100000"/>
              </a:lnSpc>
              <a:spcBef>
                <a:spcPts val="0"/>
              </a:spcBef>
            </a:pPr>
            <a:r>
              <a:rPr lang="sk-SK" sz="2800" b="1" kern="600" spc="20" dirty="0">
                <a:solidFill>
                  <a:srgbClr val="FF0000"/>
                </a:solidFill>
              </a:rPr>
              <a:t>Špecifický cieľ 2.7:</a:t>
            </a:r>
          </a:p>
          <a:p>
            <a:pPr algn="ctr">
              <a:lnSpc>
                <a:spcPct val="100000"/>
              </a:lnSpc>
              <a:spcBef>
                <a:spcPts val="0"/>
              </a:spcBef>
            </a:pPr>
            <a:r>
              <a:rPr lang="sk-SK" sz="1800" b="1" kern="600" spc="20" dirty="0">
                <a:solidFill>
                  <a:srgbClr val="FF0000"/>
                </a:solidFill>
              </a:rPr>
              <a:t> </a:t>
            </a:r>
            <a:endParaRPr lang="sk-SK" sz="1800" b="1" dirty="0" smtClean="0"/>
          </a:p>
          <a:p>
            <a:pPr>
              <a:lnSpc>
                <a:spcPct val="100000"/>
              </a:lnSpc>
              <a:spcBef>
                <a:spcPts val="0"/>
              </a:spcBef>
            </a:pPr>
            <a:endParaRPr lang="sk-SK" sz="1800" b="1" dirty="0" smtClean="0"/>
          </a:p>
          <a:p>
            <a:pPr>
              <a:lnSpc>
                <a:spcPct val="100000"/>
              </a:lnSpc>
              <a:spcBef>
                <a:spcPts val="0"/>
              </a:spcBef>
            </a:pPr>
            <a:endParaRPr lang="sk-SK" sz="1800" b="1" dirty="0"/>
          </a:p>
          <a:p>
            <a:pPr>
              <a:lnSpc>
                <a:spcPct val="100000"/>
              </a:lnSpc>
              <a:spcBef>
                <a:spcPts val="0"/>
              </a:spcBef>
            </a:pPr>
            <a:r>
              <a:rPr lang="sk-SK" sz="1800" b="1" dirty="0" smtClean="0">
                <a:solidFill>
                  <a:schemeClr val="accent5">
                    <a:lumMod val="75000"/>
                  </a:schemeClr>
                </a:solidFill>
              </a:rPr>
              <a:t>2.7.10</a:t>
            </a:r>
            <a:r>
              <a:rPr lang="sk-SK" sz="1800" b="1" dirty="0">
                <a:solidFill>
                  <a:schemeClr val="accent5">
                    <a:lumMod val="75000"/>
                  </a:schemeClr>
                </a:solidFill>
              </a:rPr>
              <a:t>. Eliminácia fragmentácie krajiny rozrastania zastavaných plôch prostredníctvom revitalizácie zanedbaných a nevyužívaných území v intravilánoch </a:t>
            </a:r>
            <a:r>
              <a:rPr lang="sk-SK" sz="1800" b="1" dirty="0" smtClean="0">
                <a:solidFill>
                  <a:schemeClr val="accent5">
                    <a:lumMod val="75000"/>
                  </a:schemeClr>
                </a:solidFill>
              </a:rPr>
              <a:t>sídiel</a:t>
            </a:r>
          </a:p>
          <a:p>
            <a:pPr>
              <a:lnSpc>
                <a:spcPct val="100000"/>
              </a:lnSpc>
              <a:spcBef>
                <a:spcPts val="0"/>
              </a:spcBef>
            </a:pPr>
            <a:r>
              <a:rPr lang="sk-SK" sz="1400" dirty="0" smtClean="0"/>
              <a:t>Podpora </a:t>
            </a:r>
            <a:r>
              <a:rPr lang="sk-SK" sz="1400" dirty="0"/>
              <a:t>bude smerovať do území, ktoré sú v správe alebo vlastníctve verejného sektora, majú usporiadané majetkové a prevádzkové vzťahy, ponúknu riešenia na vysokej úrovni environmentálnych kritérií (adaptácia na zmenu klímy, inovatívne architektonické riešenia) a významne dopomôžu k celkovému zapojeniu území do ekonomického, sociálneho a spoločenského kvalitatívneho rastu. Využitie pre verejný záujem bude zásadnou podmienkou podpory. </a:t>
            </a:r>
            <a:r>
              <a:rPr lang="sk-SK" sz="1400" dirty="0" smtClean="0"/>
              <a:t> Žiadúcim </a:t>
            </a:r>
            <a:r>
              <a:rPr lang="sk-SK" sz="1400" dirty="0"/>
              <a:t>parametrom bude zabezpečenie doplnkovej podpory prevádzky aktivít v obnovených priestoroch a územiach.</a:t>
            </a:r>
          </a:p>
          <a:p>
            <a:pPr>
              <a:lnSpc>
                <a:spcPct val="100000"/>
              </a:lnSpc>
              <a:spcBef>
                <a:spcPts val="0"/>
              </a:spcBef>
            </a:pPr>
            <a:endParaRPr lang="sk-SK" sz="1800" b="1" dirty="0"/>
          </a:p>
          <a:p>
            <a:pPr>
              <a:lnSpc>
                <a:spcPct val="100000"/>
              </a:lnSpc>
              <a:spcBef>
                <a:spcPts val="0"/>
              </a:spcBef>
            </a:pPr>
            <a:r>
              <a:rPr lang="sk-SK" sz="1800" b="1" dirty="0">
                <a:solidFill>
                  <a:srgbClr val="C00000"/>
                </a:solidFill>
              </a:rPr>
              <a:t>Predpokladaná alokácia </a:t>
            </a:r>
            <a:r>
              <a:rPr lang="sk-SK" sz="1800" b="1" dirty="0" smtClean="0">
                <a:solidFill>
                  <a:srgbClr val="C00000"/>
                </a:solidFill>
              </a:rPr>
              <a:t>pre opatrenie 2.7.10. – 21 500 </a:t>
            </a:r>
            <a:r>
              <a:rPr lang="sk-SK" sz="1800" b="1" dirty="0">
                <a:solidFill>
                  <a:srgbClr val="C00000"/>
                </a:solidFill>
              </a:rPr>
              <a:t>000 €</a:t>
            </a:r>
            <a:endParaRPr lang="sk-SK" sz="1800" b="1" kern="600" spc="20" dirty="0">
              <a:solidFill>
                <a:srgbClr val="004C96"/>
              </a:solidFill>
            </a:endParaRPr>
          </a:p>
          <a:p>
            <a:pPr>
              <a:lnSpc>
                <a:spcPct val="100000"/>
              </a:lnSpc>
              <a:spcBef>
                <a:spcPts val="0"/>
              </a:spcBef>
            </a:pPr>
            <a:endParaRPr lang="sk-SK" sz="1800" b="1" kern="600" spc="20" dirty="0" smtClean="0">
              <a:solidFill>
                <a:srgbClr val="004C96"/>
              </a:solidFill>
            </a:endParaRPr>
          </a:p>
          <a:p>
            <a:pPr>
              <a:lnSpc>
                <a:spcPct val="100000"/>
              </a:lnSpc>
              <a:spcBef>
                <a:spcPts val="0"/>
              </a:spcBef>
            </a:pPr>
            <a:endParaRPr lang="sk-SK" sz="1800" b="1" kern="600" spc="20" dirty="0" smtClean="0">
              <a:solidFill>
                <a:srgbClr val="004C96"/>
              </a:solidFill>
            </a:endParaRPr>
          </a:p>
        </p:txBody>
      </p:sp>
    </p:spTree>
    <p:extLst>
      <p:ext uri="{BB962C8B-B14F-4D97-AF65-F5344CB8AC3E}">
        <p14:creationId xmlns:p14="http://schemas.microsoft.com/office/powerpoint/2010/main" val="2761237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Zástupný objekt pre text 4"/>
          <p:cNvSpPr>
            <a:spLocks noGrp="1"/>
          </p:cNvSpPr>
          <p:nvPr>
            <p:ph type="body" sz="quarter" idx="26"/>
          </p:nvPr>
        </p:nvSpPr>
        <p:spPr>
          <a:xfrm>
            <a:off x="191589" y="17417"/>
            <a:ext cx="11861074" cy="6998839"/>
          </a:xfrm>
        </p:spPr>
        <p:txBody>
          <a:bodyPr/>
          <a:lstStyle/>
          <a:p>
            <a:pPr>
              <a:lnSpc>
                <a:spcPct val="100000"/>
              </a:lnSpc>
              <a:spcBef>
                <a:spcPts val="0"/>
              </a:spcBef>
            </a:pPr>
            <a:endParaRPr lang="sk-SK" sz="2000" b="1" kern="600" spc="20" dirty="0" smtClean="0">
              <a:solidFill>
                <a:srgbClr val="004C96"/>
              </a:solidFill>
            </a:endParaRPr>
          </a:p>
          <a:p>
            <a:pPr algn="ctr">
              <a:lnSpc>
                <a:spcPct val="100000"/>
              </a:lnSpc>
              <a:spcBef>
                <a:spcPts val="0"/>
              </a:spcBef>
            </a:pPr>
            <a:r>
              <a:rPr lang="sk-SK" sz="3200" b="1" kern="600" spc="20" dirty="0" smtClean="0">
                <a:solidFill>
                  <a:schemeClr val="accent6">
                    <a:lumMod val="75000"/>
                  </a:schemeClr>
                </a:solidFill>
              </a:rPr>
              <a:t>Priorita </a:t>
            </a:r>
            <a:r>
              <a:rPr lang="sk-SK" sz="3200" b="1" kern="600" spc="20" dirty="0" smtClean="0">
                <a:solidFill>
                  <a:schemeClr val="accent6">
                    <a:lumMod val="75000"/>
                  </a:schemeClr>
                </a:solidFill>
              </a:rPr>
              <a:t>3: UDRŽATEĽNÁ MESTSKÁ MOBILITA</a:t>
            </a:r>
            <a:endParaRPr lang="sk-SK" sz="1800" b="1" kern="600" spc="20" dirty="0" smtClean="0">
              <a:solidFill>
                <a:srgbClr val="004C96"/>
              </a:solidFill>
            </a:endParaRPr>
          </a:p>
          <a:p>
            <a:pPr algn="ctr">
              <a:lnSpc>
                <a:spcPct val="100000"/>
              </a:lnSpc>
              <a:spcBef>
                <a:spcPts val="0"/>
              </a:spcBef>
            </a:pPr>
            <a:r>
              <a:rPr lang="sk-SK" sz="2800" b="1" kern="600" spc="20" dirty="0">
                <a:solidFill>
                  <a:srgbClr val="FF0000"/>
                </a:solidFill>
              </a:rPr>
              <a:t>Špecifický cieľ </a:t>
            </a:r>
            <a:r>
              <a:rPr lang="sk-SK" sz="2800" b="1" kern="600" spc="20" dirty="0" smtClean="0">
                <a:solidFill>
                  <a:srgbClr val="FF0000"/>
                </a:solidFill>
              </a:rPr>
              <a:t>2.8:</a:t>
            </a:r>
            <a:endParaRPr lang="sk-SK" sz="2800" b="1" kern="600" spc="20" dirty="0">
              <a:solidFill>
                <a:srgbClr val="FF0000"/>
              </a:solidFill>
            </a:endParaRPr>
          </a:p>
          <a:p>
            <a:pPr algn="ctr">
              <a:lnSpc>
                <a:spcPct val="100000"/>
              </a:lnSpc>
              <a:spcBef>
                <a:spcPts val="0"/>
              </a:spcBef>
            </a:pPr>
            <a:r>
              <a:rPr lang="sk-SK" sz="1800" b="1" kern="600" spc="20" dirty="0">
                <a:solidFill>
                  <a:srgbClr val="FF0000"/>
                </a:solidFill>
              </a:rPr>
              <a:t> </a:t>
            </a:r>
            <a:endParaRPr lang="sk-SK" sz="1800" b="1" dirty="0" smtClean="0"/>
          </a:p>
          <a:p>
            <a:pPr>
              <a:lnSpc>
                <a:spcPct val="100000"/>
              </a:lnSpc>
              <a:spcBef>
                <a:spcPts val="0"/>
              </a:spcBef>
            </a:pPr>
            <a:endParaRPr lang="sk-SK" sz="1800" b="1" dirty="0" smtClean="0"/>
          </a:p>
          <a:p>
            <a:pPr>
              <a:lnSpc>
                <a:spcPct val="100000"/>
              </a:lnSpc>
              <a:spcBef>
                <a:spcPts val="0"/>
              </a:spcBef>
            </a:pPr>
            <a:endParaRPr lang="sk-SK" sz="1800" b="1" dirty="0"/>
          </a:p>
          <a:p>
            <a:pPr>
              <a:lnSpc>
                <a:spcPct val="100000"/>
              </a:lnSpc>
              <a:spcBef>
                <a:spcPts val="0"/>
              </a:spcBef>
            </a:pPr>
            <a:r>
              <a:rPr lang="sk-SK" sz="1800" b="1" dirty="0" smtClean="0">
                <a:solidFill>
                  <a:schemeClr val="accent5">
                    <a:lumMod val="75000"/>
                  </a:schemeClr>
                </a:solidFill>
              </a:rPr>
              <a:t>2.8.1. Rozvoj verejnej dopravy – </a:t>
            </a:r>
            <a:r>
              <a:rPr lang="sk-SK" sz="1800" b="1" dirty="0" smtClean="0">
                <a:solidFill>
                  <a:schemeClr val="tx1"/>
                </a:solidFill>
              </a:rPr>
              <a:t>oprávnená aktivita ITI</a:t>
            </a:r>
            <a:endParaRPr lang="sk-SK" sz="1800" b="1" dirty="0" smtClean="0">
              <a:solidFill>
                <a:schemeClr val="tx1"/>
              </a:solidFill>
            </a:endParaRPr>
          </a:p>
          <a:p>
            <a:pPr algn="just">
              <a:lnSpc>
                <a:spcPct val="100000"/>
              </a:lnSpc>
              <a:spcBef>
                <a:spcPts val="0"/>
              </a:spcBef>
            </a:pPr>
            <a:r>
              <a:rPr lang="sk-SK" sz="1400" dirty="0" smtClean="0"/>
              <a:t>V mestách a mestských oblastiach, v ktorých tvorí nosnú sieť verejnej osobnej dopravy autobusová doprava, bude financovaná aj obnova vozidlového parku autobusov </a:t>
            </a:r>
            <a:r>
              <a:rPr lang="sk-SK" sz="1400" dirty="0" err="1" smtClean="0"/>
              <a:t>nízkopodlažnými</a:t>
            </a:r>
            <a:r>
              <a:rPr lang="sk-SK" sz="1400" dirty="0" smtClean="0"/>
              <a:t> ekologickými vozidlami</a:t>
            </a:r>
            <a:r>
              <a:rPr lang="sk-SK" sz="1400" baseline="30000" dirty="0" smtClean="0"/>
              <a:t> </a:t>
            </a:r>
            <a:r>
              <a:rPr lang="sk-SK" sz="1400" dirty="0"/>
              <a:t>s alternatívnym pohonom spolu s budovaním zodpovedajúcej nabíjacej a plniacej infraštruktúry. Vozidlový park autobusov je značne zastaraný (priemerný vek 12 rokov), bez inovatívnych </a:t>
            </a:r>
            <a:r>
              <a:rPr lang="sk-SK" sz="1400" dirty="0" err="1"/>
              <a:t>smart</a:t>
            </a:r>
            <a:r>
              <a:rPr lang="sk-SK" sz="1400" dirty="0"/>
              <a:t> riešení, pričom staré autobusy produkujú výrazne viac škodlivých látok a hluku ako vozidlá s alternatívnym pohonom. Strategický plán rozvoja dopravy SR do roku 2030 definuje ako jedno z opatrení na zníženie znečistenia ovzdušia v mestách a v mestských oblastiach práve obnovu vozidlového parku ekologickými autobusmi. </a:t>
            </a:r>
            <a:endParaRPr lang="sk-SK" sz="1400" dirty="0" smtClean="0"/>
          </a:p>
          <a:p>
            <a:pPr>
              <a:lnSpc>
                <a:spcPct val="100000"/>
              </a:lnSpc>
              <a:spcBef>
                <a:spcPts val="0"/>
              </a:spcBef>
            </a:pPr>
            <a:r>
              <a:rPr lang="sk-SK" sz="1400" b="1" u="sng" dirty="0" smtClean="0"/>
              <a:t>Súvisiace aktivity:</a:t>
            </a:r>
          </a:p>
          <a:p>
            <a:pPr>
              <a:lnSpc>
                <a:spcPct val="100000"/>
              </a:lnSpc>
              <a:spcBef>
                <a:spcPts val="0"/>
              </a:spcBef>
            </a:pPr>
            <a:r>
              <a:rPr lang="sk-SK" sz="1400" dirty="0" smtClean="0"/>
              <a:t>•</a:t>
            </a:r>
            <a:r>
              <a:rPr lang="sk-SK" sz="1400" dirty="0"/>
              <a:t>	výstavba a modernizácia tratí dráhovej MHD vrátane prvkov preferencie MHD;</a:t>
            </a:r>
          </a:p>
          <a:p>
            <a:pPr>
              <a:lnSpc>
                <a:spcPct val="100000"/>
              </a:lnSpc>
              <a:spcBef>
                <a:spcPts val="0"/>
              </a:spcBef>
            </a:pPr>
            <a:r>
              <a:rPr lang="sk-SK" sz="1400" dirty="0"/>
              <a:t>•	obnova a modernizácia mobilných prostriedkov dráhovej MHD (električky a trolejbusy) a vozidiel zabezpečujúcich MHD a prímestskú dopravu (autobusy na alternatívny pohon vrátane súvisiacej plniacej a nabíjacej infraštruktúry;</a:t>
            </a:r>
          </a:p>
          <a:p>
            <a:pPr>
              <a:lnSpc>
                <a:spcPct val="100000"/>
              </a:lnSpc>
              <a:spcBef>
                <a:spcPts val="0"/>
              </a:spcBef>
            </a:pPr>
            <a:r>
              <a:rPr lang="sk-SK" sz="1400" dirty="0"/>
              <a:t>•	výstavba a modernizácia infraštruktúry verejnej osobnej dopravy (napr. prestupných terminálov a záchytných parkovísk, zavádzanie opatrení preferencie verejnej osobnej dopravy);</a:t>
            </a:r>
          </a:p>
          <a:p>
            <a:pPr>
              <a:lnSpc>
                <a:spcPct val="100000"/>
              </a:lnSpc>
              <a:spcBef>
                <a:spcPts val="0"/>
              </a:spcBef>
            </a:pPr>
            <a:r>
              <a:rPr lang="sk-SK" sz="1400" dirty="0"/>
              <a:t>•	vybudovanie a modernizácia technickej základne na opravu a údržbu vozového parku MHD;</a:t>
            </a:r>
          </a:p>
          <a:p>
            <a:pPr>
              <a:lnSpc>
                <a:spcPct val="100000"/>
              </a:lnSpc>
              <a:spcBef>
                <a:spcPts val="0"/>
              </a:spcBef>
            </a:pPr>
            <a:r>
              <a:rPr lang="sk-SK" sz="1400" dirty="0"/>
              <a:t>•	zabezpečenie tarifných, informačných a dispečerských systémov;</a:t>
            </a:r>
          </a:p>
          <a:p>
            <a:pPr>
              <a:lnSpc>
                <a:spcPct val="100000"/>
              </a:lnSpc>
              <a:spcBef>
                <a:spcPts val="0"/>
              </a:spcBef>
            </a:pPr>
            <a:endParaRPr lang="sk-SK" b="1" u="sng" dirty="0" smtClean="0"/>
          </a:p>
          <a:p>
            <a:pPr>
              <a:lnSpc>
                <a:spcPct val="100000"/>
              </a:lnSpc>
              <a:spcBef>
                <a:spcPts val="0"/>
              </a:spcBef>
            </a:pPr>
            <a:r>
              <a:rPr lang="sk-SK" b="1" u="sng" dirty="0" smtClean="0"/>
              <a:t>Oprávnení </a:t>
            </a:r>
            <a:r>
              <a:rPr lang="sk-SK" b="1" u="sng" dirty="0"/>
              <a:t>prijímatelia pre opatrenie </a:t>
            </a:r>
            <a:r>
              <a:rPr lang="sk-SK" b="1" u="sng" dirty="0" smtClean="0"/>
              <a:t>2.8.1.: </a:t>
            </a:r>
            <a:r>
              <a:rPr lang="sk-SK" dirty="0"/>
              <a:t>VÚC, mestá a obce (verejná osobná doprava);</a:t>
            </a:r>
          </a:p>
          <a:p>
            <a:pPr>
              <a:lnSpc>
                <a:spcPct val="100000"/>
              </a:lnSpc>
              <a:spcBef>
                <a:spcPts val="0"/>
              </a:spcBef>
            </a:pPr>
            <a:endParaRPr lang="sk-SK" b="1" u="sng" dirty="0"/>
          </a:p>
          <a:p>
            <a:pPr>
              <a:lnSpc>
                <a:spcPct val="100000"/>
              </a:lnSpc>
              <a:spcBef>
                <a:spcPts val="0"/>
              </a:spcBef>
            </a:pPr>
            <a:endParaRPr lang="sk-SK" sz="1800" b="1" dirty="0"/>
          </a:p>
          <a:p>
            <a:pPr>
              <a:lnSpc>
                <a:spcPct val="100000"/>
              </a:lnSpc>
              <a:spcBef>
                <a:spcPts val="0"/>
              </a:spcBef>
            </a:pPr>
            <a:r>
              <a:rPr lang="sk-SK" sz="1800" b="1" dirty="0">
                <a:solidFill>
                  <a:srgbClr val="C00000"/>
                </a:solidFill>
              </a:rPr>
              <a:t>Predpokladaná alokácia </a:t>
            </a:r>
            <a:r>
              <a:rPr lang="sk-SK" sz="1800" b="1" dirty="0" smtClean="0">
                <a:solidFill>
                  <a:srgbClr val="C00000"/>
                </a:solidFill>
              </a:rPr>
              <a:t>pre opatrenie </a:t>
            </a:r>
            <a:r>
              <a:rPr lang="sk-SK" sz="1800" b="1" dirty="0" smtClean="0">
                <a:solidFill>
                  <a:srgbClr val="C00000"/>
                </a:solidFill>
              </a:rPr>
              <a:t>2.8.1. </a:t>
            </a:r>
            <a:r>
              <a:rPr lang="sk-SK" sz="1800" b="1" dirty="0" smtClean="0">
                <a:solidFill>
                  <a:srgbClr val="C00000"/>
                </a:solidFill>
              </a:rPr>
              <a:t>– </a:t>
            </a:r>
            <a:r>
              <a:rPr lang="sk-SK" sz="1800" b="1" dirty="0" smtClean="0">
                <a:solidFill>
                  <a:srgbClr val="C00000"/>
                </a:solidFill>
              </a:rPr>
              <a:t>350</a:t>
            </a:r>
            <a:r>
              <a:rPr lang="sk-SK" sz="1800" b="1" dirty="0" smtClean="0">
                <a:solidFill>
                  <a:srgbClr val="C00000"/>
                </a:solidFill>
              </a:rPr>
              <a:t> </a:t>
            </a:r>
            <a:r>
              <a:rPr lang="sk-SK" sz="1800" b="1" dirty="0" smtClean="0">
                <a:solidFill>
                  <a:srgbClr val="C00000"/>
                </a:solidFill>
              </a:rPr>
              <a:t>500 </a:t>
            </a:r>
            <a:r>
              <a:rPr lang="sk-SK" sz="1800" b="1" dirty="0">
                <a:solidFill>
                  <a:srgbClr val="C00000"/>
                </a:solidFill>
              </a:rPr>
              <a:t>000 €</a:t>
            </a:r>
            <a:endParaRPr lang="sk-SK" sz="1800" b="1" kern="600" spc="20" dirty="0">
              <a:solidFill>
                <a:srgbClr val="004C96"/>
              </a:solidFill>
            </a:endParaRPr>
          </a:p>
          <a:p>
            <a:pPr>
              <a:lnSpc>
                <a:spcPct val="100000"/>
              </a:lnSpc>
              <a:spcBef>
                <a:spcPts val="0"/>
              </a:spcBef>
            </a:pPr>
            <a:endParaRPr lang="sk-SK" sz="1800" b="1" kern="600" spc="20" dirty="0" smtClean="0">
              <a:solidFill>
                <a:srgbClr val="004C96"/>
              </a:solidFill>
            </a:endParaRPr>
          </a:p>
          <a:p>
            <a:pPr>
              <a:lnSpc>
                <a:spcPct val="100000"/>
              </a:lnSpc>
              <a:spcBef>
                <a:spcPts val="0"/>
              </a:spcBef>
            </a:pPr>
            <a:endParaRPr lang="sk-SK" sz="1800" b="1" kern="600" spc="20" dirty="0" smtClean="0">
              <a:solidFill>
                <a:srgbClr val="004C96"/>
              </a:solidFill>
            </a:endParaRPr>
          </a:p>
        </p:txBody>
      </p:sp>
    </p:spTree>
    <p:extLst>
      <p:ext uri="{BB962C8B-B14F-4D97-AF65-F5344CB8AC3E}">
        <p14:creationId xmlns:p14="http://schemas.microsoft.com/office/powerpoint/2010/main" val="24255873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text 4"/>
          <p:cNvSpPr>
            <a:spLocks noGrp="1"/>
          </p:cNvSpPr>
          <p:nvPr>
            <p:ph type="body" sz="quarter" idx="26"/>
          </p:nvPr>
        </p:nvSpPr>
        <p:spPr>
          <a:xfrm>
            <a:off x="1" y="17417"/>
            <a:ext cx="12192000" cy="5398401"/>
          </a:xfrm>
        </p:spPr>
        <p:txBody>
          <a:bodyPr/>
          <a:lstStyle/>
          <a:p>
            <a:pPr>
              <a:lnSpc>
                <a:spcPct val="100000"/>
              </a:lnSpc>
              <a:spcBef>
                <a:spcPts val="0"/>
              </a:spcBef>
            </a:pPr>
            <a:endParaRPr lang="sk-SK" sz="2000" b="1" kern="600" spc="20" dirty="0" smtClean="0">
              <a:solidFill>
                <a:srgbClr val="004C96"/>
              </a:solidFill>
            </a:endParaRPr>
          </a:p>
          <a:p>
            <a:pPr algn="ctr">
              <a:lnSpc>
                <a:spcPct val="100000"/>
              </a:lnSpc>
              <a:spcBef>
                <a:spcPts val="0"/>
              </a:spcBef>
            </a:pPr>
            <a:r>
              <a:rPr lang="sk-SK" sz="3200" b="1" kern="600" spc="20" dirty="0" smtClean="0">
                <a:solidFill>
                  <a:schemeClr val="accent6">
                    <a:lumMod val="75000"/>
                  </a:schemeClr>
                </a:solidFill>
              </a:rPr>
              <a:t>Priorita </a:t>
            </a:r>
            <a:r>
              <a:rPr lang="sk-SK" sz="3200" b="1" kern="600" spc="20" dirty="0" smtClean="0">
                <a:solidFill>
                  <a:schemeClr val="accent6">
                    <a:lumMod val="75000"/>
                  </a:schemeClr>
                </a:solidFill>
              </a:rPr>
              <a:t>3: UDRŽATEĽNÁ MESTSKÁ MOBILITA</a:t>
            </a:r>
            <a:endParaRPr lang="sk-SK" sz="1800" b="1" kern="600" spc="20" dirty="0" smtClean="0">
              <a:solidFill>
                <a:srgbClr val="004C96"/>
              </a:solidFill>
            </a:endParaRPr>
          </a:p>
          <a:p>
            <a:pPr algn="ctr">
              <a:lnSpc>
                <a:spcPct val="100000"/>
              </a:lnSpc>
              <a:spcBef>
                <a:spcPts val="0"/>
              </a:spcBef>
            </a:pPr>
            <a:r>
              <a:rPr lang="sk-SK" sz="2800" b="1" kern="600" spc="20" dirty="0">
                <a:solidFill>
                  <a:srgbClr val="FF0000"/>
                </a:solidFill>
              </a:rPr>
              <a:t>Špecifický cieľ </a:t>
            </a:r>
            <a:r>
              <a:rPr lang="sk-SK" sz="2800" b="1" kern="600" spc="20" dirty="0" smtClean="0">
                <a:solidFill>
                  <a:srgbClr val="FF0000"/>
                </a:solidFill>
              </a:rPr>
              <a:t>2.8:</a:t>
            </a:r>
            <a:endParaRPr lang="sk-SK" sz="2800" b="1" kern="600" spc="20" dirty="0">
              <a:solidFill>
                <a:srgbClr val="FF0000"/>
              </a:solidFill>
            </a:endParaRPr>
          </a:p>
          <a:p>
            <a:pPr algn="ctr">
              <a:lnSpc>
                <a:spcPct val="100000"/>
              </a:lnSpc>
              <a:spcBef>
                <a:spcPts val="0"/>
              </a:spcBef>
            </a:pPr>
            <a:r>
              <a:rPr lang="sk-SK" sz="1800" b="1" kern="600" spc="20" dirty="0">
                <a:solidFill>
                  <a:srgbClr val="FF0000"/>
                </a:solidFill>
              </a:rPr>
              <a:t> </a:t>
            </a:r>
            <a:endParaRPr lang="sk-SK" sz="1800" b="1" dirty="0" smtClean="0"/>
          </a:p>
          <a:p>
            <a:pPr>
              <a:lnSpc>
                <a:spcPct val="100000"/>
              </a:lnSpc>
              <a:spcBef>
                <a:spcPts val="0"/>
              </a:spcBef>
            </a:pPr>
            <a:endParaRPr lang="sk-SK" sz="1800" b="1" dirty="0" smtClean="0"/>
          </a:p>
          <a:p>
            <a:pPr>
              <a:lnSpc>
                <a:spcPct val="100000"/>
              </a:lnSpc>
              <a:spcBef>
                <a:spcPts val="0"/>
              </a:spcBef>
            </a:pPr>
            <a:endParaRPr lang="sk-SK" sz="1800" b="1" dirty="0"/>
          </a:p>
          <a:p>
            <a:pPr>
              <a:lnSpc>
                <a:spcPct val="100000"/>
              </a:lnSpc>
              <a:spcBef>
                <a:spcPts val="0"/>
              </a:spcBef>
            </a:pPr>
            <a:r>
              <a:rPr lang="sk-SK" sz="1800" b="1" dirty="0" smtClean="0">
                <a:solidFill>
                  <a:schemeClr val="accent5">
                    <a:lumMod val="75000"/>
                  </a:schemeClr>
                </a:solidFill>
              </a:rPr>
              <a:t>2.8.2. Rozvoj verejnej dopravy – </a:t>
            </a:r>
            <a:r>
              <a:rPr lang="sk-SK" sz="1800" b="1" dirty="0" smtClean="0">
                <a:solidFill>
                  <a:schemeClr val="tx1"/>
                </a:solidFill>
              </a:rPr>
              <a:t>oprávnená aktivita ITI</a:t>
            </a:r>
            <a:endParaRPr lang="sk-SK" sz="1800" b="1" dirty="0" smtClean="0">
              <a:solidFill>
                <a:schemeClr val="tx1"/>
              </a:solidFill>
            </a:endParaRPr>
          </a:p>
          <a:p>
            <a:pPr>
              <a:lnSpc>
                <a:spcPct val="100000"/>
              </a:lnSpc>
              <a:spcBef>
                <a:spcPts val="0"/>
              </a:spcBef>
            </a:pPr>
            <a:r>
              <a:rPr lang="sk-SK" sz="1400" dirty="0"/>
              <a:t>Intervencie budú smerovať do tvorby a revitalizácie multifunkčných verejných priestorov, rozširovania a modernizácie siete chodníkov a cyklistických komunikácii, </a:t>
            </a:r>
            <a:r>
              <a:rPr lang="sk-SK" sz="1400" dirty="0" err="1"/>
              <a:t>cyklopruhov</a:t>
            </a:r>
            <a:r>
              <a:rPr lang="sk-SK" sz="1400" dirty="0"/>
              <a:t> ciest s upokojenou dopravou, do systémov zdieľaných bicyklov (</a:t>
            </a:r>
            <a:r>
              <a:rPr lang="sk-SK" sz="1400" dirty="0" err="1"/>
              <a:t>bikesharing</a:t>
            </a:r>
            <a:r>
              <a:rPr lang="sk-SK" sz="1400" dirty="0"/>
              <a:t>), do odstavných zariadení pre bicykle/</a:t>
            </a:r>
            <a:r>
              <a:rPr lang="sk-SK" sz="1400" dirty="0" err="1"/>
              <a:t>cyklostojanov</a:t>
            </a:r>
            <a:r>
              <a:rPr lang="sk-SK" sz="1400" dirty="0"/>
              <a:t>, do drobnej infraštruktúry a príslušenstva cyklistických komunikácii, ako aj do získavania dát potrebných pre rozhodovanie a </a:t>
            </a:r>
            <a:r>
              <a:rPr lang="sk-SK" sz="1400" dirty="0" smtClean="0"/>
              <a:t>monitoring</a:t>
            </a:r>
          </a:p>
          <a:p>
            <a:r>
              <a:rPr lang="sk-SK" sz="1400" b="1" u="sng" dirty="0" smtClean="0"/>
              <a:t>Súvisiace aktivity:</a:t>
            </a:r>
            <a:endParaRPr lang="sk-SK" sz="1400" b="1" u="sng" dirty="0"/>
          </a:p>
          <a:p>
            <a:pPr marL="171450" lvl="0" indent="-171450">
              <a:lnSpc>
                <a:spcPct val="100000"/>
              </a:lnSpc>
              <a:spcBef>
                <a:spcPts val="0"/>
              </a:spcBef>
              <a:buFont typeface="Arial" panose="020B0604020202020204" pitchFamily="34" charset="0"/>
              <a:buChar char="•"/>
            </a:pPr>
            <a:r>
              <a:rPr lang="en-GB" sz="1400" dirty="0"/>
              <a:t>podpora </a:t>
            </a:r>
            <a:r>
              <a:rPr lang="en-GB" sz="1400" dirty="0" err="1"/>
              <a:t>cyklistickej</a:t>
            </a:r>
            <a:r>
              <a:rPr lang="en-GB" sz="1400" dirty="0"/>
              <a:t> a </a:t>
            </a:r>
            <a:r>
              <a:rPr lang="en-GB" sz="1400" dirty="0" err="1"/>
              <a:t>inej</a:t>
            </a:r>
            <a:r>
              <a:rPr lang="en-GB" sz="1400" dirty="0"/>
              <a:t> </a:t>
            </a:r>
            <a:r>
              <a:rPr lang="en-GB" sz="1400" dirty="0" err="1"/>
              <a:t>nemotorovanej</a:t>
            </a:r>
            <a:r>
              <a:rPr lang="en-GB" sz="1400" dirty="0"/>
              <a:t> </a:t>
            </a:r>
            <a:r>
              <a:rPr lang="en-GB" sz="1400" dirty="0" err="1"/>
              <a:t>dopravy</a:t>
            </a:r>
            <a:r>
              <a:rPr lang="en-GB" sz="1400" dirty="0"/>
              <a:t>;</a:t>
            </a:r>
            <a:endParaRPr lang="sk-SK" sz="1400" dirty="0"/>
          </a:p>
          <a:p>
            <a:pPr marL="171450" lvl="0" indent="-171450">
              <a:lnSpc>
                <a:spcPct val="100000"/>
              </a:lnSpc>
              <a:spcBef>
                <a:spcPts val="0"/>
              </a:spcBef>
              <a:buFont typeface="Arial" panose="020B0604020202020204" pitchFamily="34" charset="0"/>
              <a:buChar char="•"/>
            </a:pPr>
            <a:r>
              <a:rPr lang="en-GB" sz="1400" dirty="0" err="1"/>
              <a:t>zvyšovanie</a:t>
            </a:r>
            <a:r>
              <a:rPr lang="en-GB" sz="1400" dirty="0"/>
              <a:t> </a:t>
            </a:r>
            <a:r>
              <a:rPr lang="en-GB" sz="1400" dirty="0" err="1"/>
              <a:t>povedomia</a:t>
            </a:r>
            <a:r>
              <a:rPr lang="en-GB" sz="1400" dirty="0"/>
              <a:t> o </a:t>
            </a:r>
            <a:r>
              <a:rPr lang="en-GB" sz="1400" dirty="0" err="1"/>
              <a:t>cyklodoprave</a:t>
            </a:r>
            <a:r>
              <a:rPr lang="en-GB" sz="1400" dirty="0"/>
              <a:t>, </a:t>
            </a:r>
            <a:r>
              <a:rPr lang="en-GB" sz="1400" dirty="0" err="1"/>
              <a:t>kampane</a:t>
            </a:r>
            <a:r>
              <a:rPr lang="en-GB" sz="1400" dirty="0"/>
              <a:t> </a:t>
            </a:r>
            <a:r>
              <a:rPr lang="en-GB" sz="1400" dirty="0" err="1"/>
              <a:t>nainformovanie</a:t>
            </a:r>
            <a:r>
              <a:rPr lang="en-GB" sz="1400" dirty="0"/>
              <a:t> </a:t>
            </a:r>
            <a:r>
              <a:rPr lang="en-GB" sz="1400" dirty="0" err="1"/>
              <a:t>verejnosti</a:t>
            </a:r>
            <a:r>
              <a:rPr lang="en-GB" sz="1400" dirty="0"/>
              <a:t> o </a:t>
            </a:r>
            <a:r>
              <a:rPr lang="en-GB" sz="1400" dirty="0" err="1"/>
              <a:t>prínosoch</a:t>
            </a:r>
            <a:r>
              <a:rPr lang="en-GB" sz="1400" dirty="0"/>
              <a:t> </a:t>
            </a:r>
            <a:r>
              <a:rPr lang="en-GB" sz="1400" dirty="0" err="1"/>
              <a:t>cyklodopravy</a:t>
            </a:r>
            <a:r>
              <a:rPr lang="en-GB" sz="1400" dirty="0"/>
              <a:t>.</a:t>
            </a:r>
            <a:endParaRPr lang="sk-SK" sz="1400" dirty="0"/>
          </a:p>
          <a:p>
            <a:pPr>
              <a:lnSpc>
                <a:spcPct val="100000"/>
              </a:lnSpc>
              <a:spcBef>
                <a:spcPts val="0"/>
              </a:spcBef>
            </a:pPr>
            <a:endParaRPr lang="sk-SK" sz="1800" b="1" dirty="0" smtClean="0"/>
          </a:p>
          <a:p>
            <a:pPr>
              <a:lnSpc>
                <a:spcPct val="100000"/>
              </a:lnSpc>
              <a:spcBef>
                <a:spcPts val="0"/>
              </a:spcBef>
            </a:pPr>
            <a:r>
              <a:rPr lang="sk-SK" b="1" u="sng" dirty="0"/>
              <a:t>Oprávnení prijímatelia pre opatrenie 2.8.2.: </a:t>
            </a:r>
            <a:r>
              <a:rPr lang="sk-SK" dirty="0"/>
              <a:t>VÚC a mestá a obce mimo UMR (cyklistická doprava);</a:t>
            </a:r>
          </a:p>
          <a:p>
            <a:pPr>
              <a:lnSpc>
                <a:spcPct val="100000"/>
              </a:lnSpc>
              <a:spcBef>
                <a:spcPts val="0"/>
              </a:spcBef>
            </a:pPr>
            <a:endParaRPr lang="sk-SK" sz="1800" b="1" dirty="0"/>
          </a:p>
          <a:p>
            <a:pPr>
              <a:lnSpc>
                <a:spcPct val="100000"/>
              </a:lnSpc>
              <a:spcBef>
                <a:spcPts val="0"/>
              </a:spcBef>
            </a:pPr>
            <a:r>
              <a:rPr lang="sk-SK" sz="1800" b="1" dirty="0">
                <a:solidFill>
                  <a:srgbClr val="C00000"/>
                </a:solidFill>
              </a:rPr>
              <a:t>Predpokladaná alokácia </a:t>
            </a:r>
            <a:r>
              <a:rPr lang="sk-SK" sz="1800" b="1" dirty="0" smtClean="0">
                <a:solidFill>
                  <a:srgbClr val="C00000"/>
                </a:solidFill>
              </a:rPr>
              <a:t>pre opatrenie </a:t>
            </a:r>
            <a:r>
              <a:rPr lang="sk-SK" sz="1800" b="1" dirty="0" smtClean="0">
                <a:solidFill>
                  <a:srgbClr val="C00000"/>
                </a:solidFill>
              </a:rPr>
              <a:t>2.8.2. </a:t>
            </a:r>
            <a:r>
              <a:rPr lang="sk-SK" sz="1800" b="1" dirty="0" smtClean="0">
                <a:solidFill>
                  <a:srgbClr val="C00000"/>
                </a:solidFill>
              </a:rPr>
              <a:t>– </a:t>
            </a:r>
            <a:r>
              <a:rPr lang="sk-SK" sz="1800" b="1" dirty="0" smtClean="0">
                <a:solidFill>
                  <a:srgbClr val="C00000"/>
                </a:solidFill>
              </a:rPr>
              <a:t>100 </a:t>
            </a:r>
            <a:r>
              <a:rPr lang="sk-SK" sz="1800" b="1" dirty="0">
                <a:solidFill>
                  <a:srgbClr val="C00000"/>
                </a:solidFill>
              </a:rPr>
              <a:t>0</a:t>
            </a:r>
            <a:r>
              <a:rPr lang="sk-SK" sz="1800" b="1" dirty="0" smtClean="0">
                <a:solidFill>
                  <a:srgbClr val="C00000"/>
                </a:solidFill>
              </a:rPr>
              <a:t>00 </a:t>
            </a:r>
            <a:r>
              <a:rPr lang="sk-SK" sz="1800" b="1" dirty="0">
                <a:solidFill>
                  <a:srgbClr val="C00000"/>
                </a:solidFill>
              </a:rPr>
              <a:t>000 €</a:t>
            </a:r>
            <a:endParaRPr lang="sk-SK" sz="1800" b="1" kern="600" spc="20" dirty="0">
              <a:solidFill>
                <a:srgbClr val="004C96"/>
              </a:solidFill>
            </a:endParaRPr>
          </a:p>
          <a:p>
            <a:pPr>
              <a:lnSpc>
                <a:spcPct val="100000"/>
              </a:lnSpc>
              <a:spcBef>
                <a:spcPts val="0"/>
              </a:spcBef>
            </a:pPr>
            <a:endParaRPr lang="sk-SK" sz="1800" b="1" kern="600" spc="20" dirty="0" smtClean="0">
              <a:solidFill>
                <a:srgbClr val="004C96"/>
              </a:solidFill>
            </a:endParaRPr>
          </a:p>
          <a:p>
            <a:pPr>
              <a:lnSpc>
                <a:spcPct val="100000"/>
              </a:lnSpc>
              <a:spcBef>
                <a:spcPts val="0"/>
              </a:spcBef>
            </a:pPr>
            <a:endParaRPr lang="sk-SK" sz="1800" b="1" kern="600" spc="20" dirty="0" smtClean="0">
              <a:solidFill>
                <a:srgbClr val="004C96"/>
              </a:solidFill>
            </a:endParaRPr>
          </a:p>
        </p:txBody>
      </p:sp>
    </p:spTree>
    <p:extLst>
      <p:ext uri="{BB962C8B-B14F-4D97-AF65-F5344CB8AC3E}">
        <p14:creationId xmlns:p14="http://schemas.microsoft.com/office/powerpoint/2010/main" val="2685291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330</TotalTime>
  <Words>1969</Words>
  <Application>Microsoft Office PowerPoint</Application>
  <PresentationFormat>Širokouhlá</PresentationFormat>
  <Paragraphs>142</Paragraphs>
  <Slides>11</Slides>
  <Notes>0</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11</vt:i4>
      </vt:variant>
    </vt:vector>
  </HeadingPairs>
  <TitlesOfParts>
    <vt:vector size="16" baseType="lpstr">
      <vt:lpstr>Arial</vt:lpstr>
      <vt:lpstr>Calibri</vt:lpstr>
      <vt:lpstr>Calibri Light</vt:lpstr>
      <vt:lpstr>Roboto Regular</vt:lpstr>
      <vt:lpstr>Motív balíka Office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Jarmila Trencanska</dc:creator>
  <cp:lastModifiedBy>Trenčanská, Jarmila</cp:lastModifiedBy>
  <cp:revision>24</cp:revision>
  <cp:lastPrinted>2021-11-23T07:30:03Z</cp:lastPrinted>
  <dcterms:created xsi:type="dcterms:W3CDTF">2021-11-23T06:44:09Z</dcterms:created>
  <dcterms:modified xsi:type="dcterms:W3CDTF">2022-01-25T09:51:13Z</dcterms:modified>
</cp:coreProperties>
</file>