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65" r:id="rId2"/>
    <p:sldId id="281" r:id="rId3"/>
    <p:sldId id="283" r:id="rId4"/>
    <p:sldId id="291" r:id="rId5"/>
    <p:sldId id="284" r:id="rId6"/>
    <p:sldId id="285" r:id="rId7"/>
    <p:sldId id="286" r:id="rId8"/>
    <p:sldId id="293" r:id="rId9"/>
    <p:sldId id="292" r:id="rId10"/>
    <p:sldId id="287" r:id="rId11"/>
    <p:sldId id="288" r:id="rId12"/>
    <p:sldId id="294" r:id="rId13"/>
    <p:sldId id="289" r:id="rId14"/>
    <p:sldId id="290" r:id="rId15"/>
    <p:sldId id="282" r:id="rId16"/>
    <p:sldId id="295" r:id="rId17"/>
  </p:sldIdLst>
  <p:sldSz cx="12192000" cy="6858000"/>
  <p:notesSz cx="6797675" cy="9926638"/>
  <p:defaultTextStyle>
    <a:defPPr rtl="0">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a:srgbClr val="79B0D9"/>
    <a:srgbClr val="9AD1E2"/>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6" autoAdjust="0"/>
  </p:normalViewPr>
  <p:slideViewPr>
    <p:cSldViewPr snapToGrid="0">
      <p:cViewPr varScale="1">
        <p:scale>
          <a:sx n="86" d="100"/>
          <a:sy n="86" d="100"/>
        </p:scale>
        <p:origin x="562" y="67"/>
      </p:cViewPr>
      <p:guideLst>
        <p:guide pos="3840"/>
        <p:guide orient="horz" pos="2160"/>
      </p:guideLst>
    </p:cSldViewPr>
  </p:slideViewPr>
  <p:notesTextViewPr>
    <p:cViewPr>
      <p:scale>
        <a:sx n="1" d="1"/>
        <a:sy n="1" d="1"/>
      </p:scale>
      <p:origin x="0" y="0"/>
    </p:cViewPr>
  </p:notesTextViewPr>
  <p:notesViewPr>
    <p:cSldViewPr snapToGrid="0">
      <p:cViewPr varScale="1">
        <p:scale>
          <a:sx n="59" d="100"/>
          <a:sy n="59" d="100"/>
        </p:scale>
        <p:origin x="279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á hlavič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sk-SK" dirty="0"/>
          </a:p>
        </p:txBody>
      </p:sp>
      <p:sp>
        <p:nvSpPr>
          <p:cNvPr id="3" name="Zástupný dá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9BBD4712-3C27-4EE0-A469-94DDAD760B77}" type="datetime1">
              <a:rPr lang="sk-SK" smtClean="0"/>
              <a:t>26. 1. 2022</a:t>
            </a:fld>
            <a:endParaRPr lang="sk-SK" dirty="0"/>
          </a:p>
        </p:txBody>
      </p:sp>
      <p:sp>
        <p:nvSpPr>
          <p:cNvPr id="4" name="Zástupná päta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sk-SK" dirty="0"/>
          </a:p>
        </p:txBody>
      </p:sp>
      <p:sp>
        <p:nvSpPr>
          <p:cNvPr id="5" name="Zástupné číslo snímky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7BAE14B8-3CC9-472D-9BC5-A84D80684DE2}" type="slidenum">
              <a:rPr lang="sk-SK" smtClean="0"/>
              <a:t>‹#›</a:t>
            </a:fld>
            <a:endParaRPr lang="sk-SK"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á hlavič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sk-SK" noProof="0" dirty="0"/>
          </a:p>
        </p:txBody>
      </p:sp>
      <p:sp>
        <p:nvSpPr>
          <p:cNvPr id="3" name="Zástupný dá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13767994-E20A-472D-AB66-44FFEB31A3A1}" type="datetime1">
              <a:rPr lang="sk-SK" noProof="0" smtClean="0"/>
              <a:t>26. 1. 2022</a:t>
            </a:fld>
            <a:endParaRPr lang="sk-SK" noProof="0" dirty="0"/>
          </a:p>
        </p:txBody>
      </p:sp>
      <p:sp>
        <p:nvSpPr>
          <p:cNvPr id="4" name="Zástupný obrázok snímky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sk-SK" noProof="0" dirty="0"/>
          </a:p>
        </p:txBody>
      </p:sp>
      <p:sp>
        <p:nvSpPr>
          <p:cNvPr id="5" name="Zástupné poznámky 4"/>
          <p:cNvSpPr>
            <a:spLocks noGrp="1"/>
          </p:cNvSpPr>
          <p:nvPr>
            <p:ph type="body" sz="quarter" idx="3"/>
          </p:nvPr>
        </p:nvSpPr>
        <p:spPr>
          <a:xfrm>
            <a:off x="679768" y="4777195"/>
            <a:ext cx="5438140" cy="3350240"/>
          </a:xfrm>
          <a:prstGeom prst="rect">
            <a:avLst/>
          </a:prstGeom>
        </p:spPr>
        <p:txBody>
          <a:bodyPr vert="horz" lIns="91440" tIns="45720" rIns="91440" bIns="45720" rtlCol="0"/>
          <a:lstStyle/>
          <a:p>
            <a:pPr lvl="0"/>
            <a:r>
              <a:rPr lang="sk-SK" noProof="0" dirty="0"/>
              <a:t>Upraviť štýly predlohy textu</a:t>
            </a:r>
          </a:p>
          <a:p>
            <a:pPr lvl="1" rtl="0"/>
            <a:r>
              <a:rPr lang="sk-SK" noProof="0" dirty="0"/>
              <a:t>Druhá úroveň</a:t>
            </a:r>
          </a:p>
          <a:p>
            <a:pPr lvl="2" rtl="0"/>
            <a:r>
              <a:rPr lang="sk-SK" noProof="0" dirty="0"/>
              <a:t>Tretia úroveň</a:t>
            </a:r>
          </a:p>
          <a:p>
            <a:pPr lvl="3" rtl="0"/>
            <a:r>
              <a:rPr lang="sk-SK" noProof="0" dirty="0"/>
              <a:t>Štvrtá úroveň</a:t>
            </a:r>
          </a:p>
          <a:p>
            <a:pPr lvl="4" rtl="0"/>
            <a:r>
              <a:rPr lang="sk-SK" noProof="0" dirty="0"/>
              <a:t>Piata úroveň</a:t>
            </a:r>
          </a:p>
        </p:txBody>
      </p:sp>
      <p:sp>
        <p:nvSpPr>
          <p:cNvPr id="6" name="Zástupná pät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sk-SK" noProof="0" dirty="0"/>
          </a:p>
        </p:txBody>
      </p:sp>
      <p:sp>
        <p:nvSpPr>
          <p:cNvPr id="7" name="Zástupné číslo snímky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7FB667E1-E601-4AAF-B95C-B25720D70A60}" type="slidenum">
              <a:rPr lang="sk-SK" noProof="0" smtClean="0"/>
              <a:t>‹#›</a:t>
            </a:fld>
            <a:endParaRPr lang="sk-SK" noProof="0"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pPr rtl="0"/>
            <a:fld id="{7FB667E1-E601-4AAF-B95C-B25720D70A60}" type="slidenum">
              <a:rPr lang="sk-SK" smtClean="0"/>
              <a:t>1</a:t>
            </a:fld>
            <a:endParaRPr lang="sk-SK" dirty="0"/>
          </a:p>
        </p:txBody>
      </p:sp>
    </p:spTree>
    <p:extLst>
      <p:ext uri="{BB962C8B-B14F-4D97-AF65-F5344CB8AC3E}">
        <p14:creationId xmlns:p14="http://schemas.microsoft.com/office/powerpoint/2010/main" val="264166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a:p>
        </p:txBody>
      </p:sp>
      <p:sp>
        <p:nvSpPr>
          <p:cNvPr id="4" name="Zástupný objekt pre číslo snímky 3"/>
          <p:cNvSpPr>
            <a:spLocks noGrp="1"/>
          </p:cNvSpPr>
          <p:nvPr>
            <p:ph type="sldNum" sz="quarter" idx="5"/>
          </p:nvPr>
        </p:nvSpPr>
        <p:spPr/>
        <p:txBody>
          <a:bodyPr/>
          <a:lstStyle/>
          <a:p>
            <a:pPr rtl="0"/>
            <a:fld id="{7FB667E1-E601-4AAF-B95C-B25720D70A60}" type="slidenum">
              <a:rPr lang="sk-SK" noProof="0" smtClean="0"/>
              <a:t>10</a:t>
            </a:fld>
            <a:endParaRPr lang="sk-SK" noProof="0" dirty="0"/>
          </a:p>
        </p:txBody>
      </p:sp>
    </p:spTree>
    <p:extLst>
      <p:ext uri="{BB962C8B-B14F-4D97-AF65-F5344CB8AC3E}">
        <p14:creationId xmlns:p14="http://schemas.microsoft.com/office/powerpoint/2010/main" val="2159980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pic>
        <p:nvPicPr>
          <p:cNvPr id="9" name="Obrázok 8" descr="Východ slnka nad trávnatými kopcam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Obdĺžnik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0" cap="none" spc="0" normalizeH="0" baseline="0" dirty="0">
              <a:ln>
                <a:noFill/>
              </a:ln>
              <a:solidFill>
                <a:prstClr val="white"/>
              </a:solidFill>
              <a:effectLst/>
              <a:uLnTx/>
              <a:uFillTx/>
              <a:latin typeface="Euphemia"/>
              <a:ea typeface="+mn-ea"/>
              <a:cs typeface="+mn-cs"/>
            </a:endParaRPr>
          </a:p>
        </p:txBody>
      </p:sp>
      <p:sp>
        <p:nvSpPr>
          <p:cNvPr id="6" name="Obdĺžnik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sk-SK" dirty="0"/>
          </a:p>
        </p:txBody>
      </p:sp>
      <p:sp>
        <p:nvSpPr>
          <p:cNvPr id="2" name="Nadpis 1"/>
          <p:cNvSpPr>
            <a:spLocks noGrp="1"/>
          </p:cNvSpPr>
          <p:nvPr>
            <p:ph type="ctrTitle"/>
          </p:nvPr>
        </p:nvSpPr>
        <p:spPr>
          <a:xfrm>
            <a:off x="1523999" y="4800600"/>
            <a:ext cx="9144002" cy="1143000"/>
          </a:xfrm>
        </p:spPr>
        <p:txBody>
          <a:bodyPr rtlCol="0" anchor="b">
            <a:normAutofit/>
          </a:bodyPr>
          <a:lstStyle>
            <a:lvl1pPr algn="ctr" rtl="0">
              <a:defRPr sz="4800">
                <a:solidFill>
                  <a:schemeClr val="bg1"/>
                </a:solidFill>
              </a:defRPr>
            </a:lvl1pPr>
          </a:lstStyle>
          <a:p>
            <a:pPr rtl="0"/>
            <a:r>
              <a:rPr lang="sk-SK"/>
              <a:t>Kliknutím upravte štýl predlohy nadpisu</a:t>
            </a:r>
            <a:endParaRPr lang="sk-SK" dirty="0"/>
          </a:p>
        </p:txBody>
      </p:sp>
      <p:sp>
        <p:nvSpPr>
          <p:cNvPr id="3" name="Podnadpis 2"/>
          <p:cNvSpPr>
            <a:spLocks noGrp="1"/>
          </p:cNvSpPr>
          <p:nvPr>
            <p:ph type="subTitle" idx="1"/>
          </p:nvPr>
        </p:nvSpPr>
        <p:spPr>
          <a:xfrm>
            <a:off x="1522413" y="5943600"/>
            <a:ext cx="9144002" cy="762000"/>
          </a:xfrm>
        </p:spPr>
        <p:txBody>
          <a:bodyPr rtlCol="0">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k-SK"/>
              <a:t>Kliknutím upravte štýl predlohy podnadpisu</a:t>
            </a:r>
            <a:endParaRPr lang="sk-SK"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Alternatívny obsah s popisom">
    <p:spTree>
      <p:nvGrpSpPr>
        <p:cNvPr id="1" name=""/>
        <p:cNvGrpSpPr/>
        <p:nvPr/>
      </p:nvGrpSpPr>
      <p:grpSpPr>
        <a:xfrm>
          <a:off x="0" y="0"/>
          <a:ext cx="0" cy="0"/>
          <a:chOff x="0" y="0"/>
          <a:chExt cx="0" cy="0"/>
        </a:xfrm>
      </p:grpSpPr>
      <p:sp>
        <p:nvSpPr>
          <p:cNvPr id="8" name="Obdĺžnik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0" cap="none" spc="0" normalizeH="0" baseline="0" dirty="0">
              <a:ln>
                <a:noFill/>
              </a:ln>
              <a:solidFill>
                <a:prstClr val="white"/>
              </a:solidFill>
              <a:effectLst/>
              <a:uLnTx/>
              <a:uFillTx/>
              <a:latin typeface="Euphemia"/>
              <a:ea typeface="+mn-ea"/>
              <a:cs typeface="+mn-cs"/>
            </a:endParaRPr>
          </a:p>
        </p:txBody>
      </p:sp>
      <p:sp>
        <p:nvSpPr>
          <p:cNvPr id="2" name="Nadpis 1"/>
          <p:cNvSpPr>
            <a:spLocks noGrp="1"/>
          </p:cNvSpPr>
          <p:nvPr>
            <p:ph type="title"/>
          </p:nvPr>
        </p:nvSpPr>
        <p:spPr>
          <a:xfrm>
            <a:off x="760412" y="2362200"/>
            <a:ext cx="3200400" cy="1990725"/>
          </a:xfrm>
        </p:spPr>
        <p:txBody>
          <a:bodyPr rtlCol="0" anchor="b">
            <a:normAutofit/>
          </a:bodyPr>
          <a:lstStyle>
            <a:lvl1pPr rtl="0">
              <a:defRPr sz="3400" b="0">
                <a:solidFill>
                  <a:schemeClr val="bg1"/>
                </a:solidFill>
              </a:defRPr>
            </a:lvl1pPr>
          </a:lstStyle>
          <a:p>
            <a:pPr rtl="0"/>
            <a:r>
              <a:rPr lang="sk-SK"/>
              <a:t>Kliknutím upravte štýl predlohy nadpisu</a:t>
            </a:r>
            <a:endParaRPr lang="sk-SK" dirty="0"/>
          </a:p>
        </p:txBody>
      </p:sp>
      <p:sp>
        <p:nvSpPr>
          <p:cNvPr id="4" name="Zástupný text 3"/>
          <p:cNvSpPr>
            <a:spLocks noGrp="1"/>
          </p:cNvSpPr>
          <p:nvPr>
            <p:ph type="body" sz="half" idx="2"/>
          </p:nvPr>
        </p:nvSpPr>
        <p:spPr>
          <a:xfrm>
            <a:off x="760412" y="4367308"/>
            <a:ext cx="3200400" cy="1622012"/>
          </a:xfrm>
        </p:spPr>
        <p:txBody>
          <a:bodyPr rtlCol="0">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3" name="Zástupný obsah 2"/>
          <p:cNvSpPr>
            <a:spLocks noGrp="1"/>
          </p:cNvSpPr>
          <p:nvPr>
            <p:ph idx="1"/>
          </p:nvPr>
        </p:nvSpPr>
        <p:spPr>
          <a:xfrm>
            <a:off x="5362892" y="685800"/>
            <a:ext cx="6370320" cy="54864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6" name="Zástupná päta 4"/>
          <p:cNvSpPr>
            <a:spLocks noGrp="1"/>
          </p:cNvSpPr>
          <p:nvPr>
            <p:ph type="ftr" sz="quarter" idx="11"/>
          </p:nvPr>
        </p:nvSpPr>
        <p:spPr/>
        <p:txBody>
          <a:bodyPr rtlCol="0"/>
          <a:lstStyle/>
          <a:p>
            <a:pPr rtl="0"/>
            <a:endParaRPr lang="sk-SK" dirty="0"/>
          </a:p>
        </p:txBody>
      </p:sp>
      <p:sp>
        <p:nvSpPr>
          <p:cNvPr id="5" name="Zástupný dátum 5"/>
          <p:cNvSpPr>
            <a:spLocks noGrp="1"/>
          </p:cNvSpPr>
          <p:nvPr>
            <p:ph type="dt" sz="half" idx="10"/>
          </p:nvPr>
        </p:nvSpPr>
        <p:spPr/>
        <p:txBody>
          <a:bodyPr rtlCol="0"/>
          <a:lstStyle>
            <a:lvl1pPr>
              <a:defRPr>
                <a:solidFill>
                  <a:schemeClr val="tx2"/>
                </a:solidFill>
              </a:defRPr>
            </a:lvl1pPr>
          </a:lstStyle>
          <a:p>
            <a:pPr rtl="0"/>
            <a:fld id="{6BEB3F91-A445-41C8-95F3-0B44519CC6D4}" type="datetime1">
              <a:rPr lang="sk-SK" smtClean="0"/>
              <a:t>26. 1. 2022</a:t>
            </a:fld>
            <a:endParaRPr lang="sk-SK" dirty="0"/>
          </a:p>
        </p:txBody>
      </p:sp>
      <p:sp>
        <p:nvSpPr>
          <p:cNvPr id="7" name="Zástupné číslo snímky 6"/>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sk-SK" smtClean="0"/>
              <a:pPr/>
              <a:t>‹#›</a:t>
            </a:fld>
            <a:endParaRPr lang="sk-SK" dirty="0"/>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8" name="Obdĺžnik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0" cap="none" spc="0" normalizeH="0" baseline="0" dirty="0">
              <a:ln>
                <a:noFill/>
              </a:ln>
              <a:solidFill>
                <a:prstClr val="white"/>
              </a:solidFill>
              <a:effectLst/>
              <a:uLnTx/>
              <a:uFillTx/>
              <a:latin typeface="Euphemia"/>
              <a:ea typeface="+mn-ea"/>
              <a:cs typeface="+mn-cs"/>
            </a:endParaRPr>
          </a:p>
        </p:txBody>
      </p:sp>
      <p:sp>
        <p:nvSpPr>
          <p:cNvPr id="2" name="Nadpis 1"/>
          <p:cNvSpPr>
            <a:spLocks noGrp="1"/>
          </p:cNvSpPr>
          <p:nvPr>
            <p:ph type="title"/>
          </p:nvPr>
        </p:nvSpPr>
        <p:spPr>
          <a:xfrm>
            <a:off x="7923214" y="2362200"/>
            <a:ext cx="3200400" cy="1993392"/>
          </a:xfrm>
        </p:spPr>
        <p:txBody>
          <a:bodyPr rtlCol="0" anchor="b">
            <a:normAutofit/>
          </a:bodyPr>
          <a:lstStyle>
            <a:lvl1pPr rtl="0">
              <a:defRPr sz="3400" b="0">
                <a:solidFill>
                  <a:schemeClr val="bg1"/>
                </a:solidFill>
              </a:defRPr>
            </a:lvl1pPr>
          </a:lstStyle>
          <a:p>
            <a:pPr rtl="0"/>
            <a:r>
              <a:rPr lang="sk-SK"/>
              <a:t>Kliknutím upravte štýl predlohy nadpisu</a:t>
            </a:r>
            <a:endParaRPr lang="sk-SK" dirty="0"/>
          </a:p>
        </p:txBody>
      </p:sp>
      <p:sp>
        <p:nvSpPr>
          <p:cNvPr id="3" name="Zástupný obrázok 2" descr="Prázdny zástupný objekt na pridanie obrázka. Kliknite na zástupný objekt a vyberte obrázok, ktorý chcete pridať"/>
          <p:cNvSpPr>
            <a:spLocks noGrp="1"/>
          </p:cNvSpPr>
          <p:nvPr>
            <p:ph type="pic" idx="1"/>
          </p:nvPr>
        </p:nvSpPr>
        <p:spPr>
          <a:xfrm>
            <a:off x="0" y="0"/>
            <a:ext cx="7315200" cy="6858000"/>
          </a:xfrm>
          <a:solidFill>
            <a:schemeClr val="bg2">
              <a:lumMod val="90000"/>
            </a:schemeClr>
          </a:solidFill>
        </p:spPr>
        <p:txBody>
          <a:bodyPr rtlCol="0"/>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k-SK"/>
              <a:t>Kliknutím na ikonu pridáte obrázok</a:t>
            </a:r>
            <a:endParaRPr lang="sk-SK" dirty="0"/>
          </a:p>
        </p:txBody>
      </p:sp>
      <p:sp>
        <p:nvSpPr>
          <p:cNvPr id="4" name="Zástupný text 3"/>
          <p:cNvSpPr>
            <a:spLocks noGrp="1"/>
          </p:cNvSpPr>
          <p:nvPr>
            <p:ph type="body" sz="half" idx="2"/>
          </p:nvPr>
        </p:nvSpPr>
        <p:spPr>
          <a:xfrm>
            <a:off x="7923214" y="4355592"/>
            <a:ext cx="3200400" cy="1644614"/>
          </a:xfrm>
        </p:spPr>
        <p:txBody>
          <a:bodyPr rtlCol="0">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6" name="Zástupná päta 4"/>
          <p:cNvSpPr>
            <a:spLocks noGrp="1"/>
          </p:cNvSpPr>
          <p:nvPr>
            <p:ph type="ftr" sz="quarter" idx="11"/>
          </p:nvPr>
        </p:nvSpPr>
        <p:spPr/>
        <p:txBody>
          <a:bodyPr rtlCol="0"/>
          <a:lstStyle/>
          <a:p>
            <a:pPr rtl="0"/>
            <a:endParaRPr lang="sk-SK" dirty="0"/>
          </a:p>
        </p:txBody>
      </p:sp>
      <p:sp>
        <p:nvSpPr>
          <p:cNvPr id="5" name="Zástupný dátum 5"/>
          <p:cNvSpPr>
            <a:spLocks noGrp="1"/>
          </p:cNvSpPr>
          <p:nvPr>
            <p:ph type="dt" sz="half" idx="10"/>
          </p:nvPr>
        </p:nvSpPr>
        <p:spPr/>
        <p:txBody>
          <a:bodyPr rtlCol="0"/>
          <a:lstStyle/>
          <a:p>
            <a:pPr rtl="0"/>
            <a:fld id="{CCA0FE1A-8E58-4518-AEA9-3BD2166A1175}" type="datetime1">
              <a:rPr lang="sk-SK" smtClean="0"/>
              <a:t>26. 1. 2022</a:t>
            </a:fld>
            <a:endParaRPr lang="sk-SK" dirty="0"/>
          </a:p>
        </p:txBody>
      </p:sp>
      <p:sp>
        <p:nvSpPr>
          <p:cNvPr id="7" name="Zástupné číslo snímky 6"/>
          <p:cNvSpPr>
            <a:spLocks noGrp="1"/>
          </p:cNvSpPr>
          <p:nvPr>
            <p:ph type="sldNum" sz="quarter" idx="12"/>
          </p:nvPr>
        </p:nvSpPr>
        <p:spPr/>
        <p:txBody>
          <a:bodyPr rtlCol="0"/>
          <a:lstStyle/>
          <a:p>
            <a:pPr rtl="0"/>
            <a:fld id="{CA8D9AD5-F248-4919-864A-CFD76CC027D6}" type="slidenum">
              <a:rPr lang="sk-SK" smtClean="0"/>
              <a:t>‹#›</a:t>
            </a:fld>
            <a:endParaRPr lang="sk-SK"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a:t>Kliknutím upravte štýl predlohy nadpisu</a:t>
            </a:r>
            <a:endParaRPr lang="sk-SK" dirty="0"/>
          </a:p>
        </p:txBody>
      </p:sp>
      <p:sp>
        <p:nvSpPr>
          <p:cNvPr id="3" name="Zástupný zvislý text 2"/>
          <p:cNvSpPr>
            <a:spLocks noGrp="1"/>
          </p:cNvSpPr>
          <p:nvPr>
            <p:ph type="body" orient="vert" idx="1"/>
          </p:nvPr>
        </p:nvSpPr>
        <p:spPr/>
        <p:txBody>
          <a:bodyPr vert="eaVert"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5" name="Zástupná päta 3"/>
          <p:cNvSpPr>
            <a:spLocks noGrp="1"/>
          </p:cNvSpPr>
          <p:nvPr>
            <p:ph type="ftr" sz="quarter" idx="11"/>
          </p:nvPr>
        </p:nvSpPr>
        <p:spPr/>
        <p:txBody>
          <a:bodyPr rtlCol="0"/>
          <a:lstStyle/>
          <a:p>
            <a:pPr rtl="0"/>
            <a:endParaRPr lang="sk-SK" dirty="0"/>
          </a:p>
        </p:txBody>
      </p:sp>
      <p:sp>
        <p:nvSpPr>
          <p:cNvPr id="4" name="Zástupný dátum 4"/>
          <p:cNvSpPr>
            <a:spLocks noGrp="1"/>
          </p:cNvSpPr>
          <p:nvPr>
            <p:ph type="dt" sz="half" idx="10"/>
          </p:nvPr>
        </p:nvSpPr>
        <p:spPr/>
        <p:txBody>
          <a:bodyPr rtlCol="0"/>
          <a:lstStyle/>
          <a:p>
            <a:pPr rtl="0"/>
            <a:fld id="{F49B7D30-0323-4FBE-8C94-26F99C68E942}" type="datetime1">
              <a:rPr lang="sk-SK" smtClean="0"/>
              <a:t>26. 1. 2022</a:t>
            </a:fld>
            <a:endParaRPr lang="sk-SK" dirty="0"/>
          </a:p>
        </p:txBody>
      </p:sp>
      <p:sp>
        <p:nvSpPr>
          <p:cNvPr id="6" name="Zástupné číslo snímky 5"/>
          <p:cNvSpPr>
            <a:spLocks noGrp="1"/>
          </p:cNvSpPr>
          <p:nvPr>
            <p:ph type="sldNum" sz="quarter" idx="12"/>
          </p:nvPr>
        </p:nvSpPr>
        <p:spPr/>
        <p:txBody>
          <a:bodyPr rtlCol="0"/>
          <a:lstStyle/>
          <a:p>
            <a:pPr rtl="0"/>
            <a:fld id="{CA8D9AD5-F248-4919-864A-CFD76CC027D6}" type="slidenum">
              <a:rPr lang="sk-SK" smtClean="0"/>
              <a:t>‹#›</a:t>
            </a:fld>
            <a:endParaRPr lang="sk-SK"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274638"/>
            <a:ext cx="2628900" cy="5897562"/>
          </a:xfrm>
        </p:spPr>
        <p:txBody>
          <a:bodyPr vert="eaVert" rtlCol="0"/>
          <a:lstStyle>
            <a:lvl1pPr rtl="0">
              <a:defRPr/>
            </a:lvl1pPr>
          </a:lstStyle>
          <a:p>
            <a:pPr rtl="0"/>
            <a:r>
              <a:rPr lang="sk-SK"/>
              <a:t>Kliknutím upravte štýl predlohy nadpisu</a:t>
            </a:r>
            <a:endParaRPr lang="sk-SK" dirty="0"/>
          </a:p>
        </p:txBody>
      </p:sp>
      <p:sp>
        <p:nvSpPr>
          <p:cNvPr id="3" name="Zástupný zvislý text 2"/>
          <p:cNvSpPr>
            <a:spLocks noGrp="1"/>
          </p:cNvSpPr>
          <p:nvPr>
            <p:ph type="body" orient="vert" idx="1"/>
          </p:nvPr>
        </p:nvSpPr>
        <p:spPr>
          <a:xfrm>
            <a:off x="838200" y="274638"/>
            <a:ext cx="7734300" cy="5897562"/>
          </a:xfrm>
        </p:spPr>
        <p:txBody>
          <a:bodyPr vert="eaVert"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5" name="Zástupná päta 3"/>
          <p:cNvSpPr>
            <a:spLocks noGrp="1"/>
          </p:cNvSpPr>
          <p:nvPr>
            <p:ph type="ftr" sz="quarter" idx="11"/>
          </p:nvPr>
        </p:nvSpPr>
        <p:spPr/>
        <p:txBody>
          <a:bodyPr rtlCol="0"/>
          <a:lstStyle/>
          <a:p>
            <a:pPr rtl="0"/>
            <a:endParaRPr lang="sk-SK" dirty="0"/>
          </a:p>
        </p:txBody>
      </p:sp>
      <p:sp>
        <p:nvSpPr>
          <p:cNvPr id="4" name="Zástupný dátum 4"/>
          <p:cNvSpPr>
            <a:spLocks noGrp="1"/>
          </p:cNvSpPr>
          <p:nvPr>
            <p:ph type="dt" sz="half" idx="10"/>
          </p:nvPr>
        </p:nvSpPr>
        <p:spPr/>
        <p:txBody>
          <a:bodyPr rtlCol="0"/>
          <a:lstStyle/>
          <a:p>
            <a:pPr rtl="0"/>
            <a:fld id="{FD15B07E-4D41-483B-84F9-09ABBB53A411}" type="datetime1">
              <a:rPr lang="sk-SK" smtClean="0"/>
              <a:t>26. 1. 2022</a:t>
            </a:fld>
            <a:endParaRPr lang="sk-SK" dirty="0"/>
          </a:p>
        </p:txBody>
      </p:sp>
      <p:sp>
        <p:nvSpPr>
          <p:cNvPr id="6" name="Zástupné číslo snímky 5"/>
          <p:cNvSpPr>
            <a:spLocks noGrp="1"/>
          </p:cNvSpPr>
          <p:nvPr>
            <p:ph type="sldNum" sz="quarter" idx="12"/>
          </p:nvPr>
        </p:nvSpPr>
        <p:spPr/>
        <p:txBody>
          <a:bodyPr rtlCol="0"/>
          <a:lstStyle/>
          <a:p>
            <a:pPr rtl="0"/>
            <a:fld id="{CA8D9AD5-F248-4919-864A-CFD76CC027D6}" type="slidenum">
              <a:rPr lang="sk-SK" smtClean="0"/>
              <a:t>‹#›</a:t>
            </a:fld>
            <a:endParaRPr lang="sk-SK"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a:t>Kliknutím upravte štýl predlohy nadpisu</a:t>
            </a:r>
            <a:endParaRPr lang="sk-SK" dirty="0"/>
          </a:p>
        </p:txBody>
      </p:sp>
      <p:sp>
        <p:nvSpPr>
          <p:cNvPr id="3" name="Zástupný obsah 2"/>
          <p:cNvSpPr>
            <a:spLocks noGrp="1"/>
          </p:cNvSpPr>
          <p:nvPr>
            <p:ph idx="1"/>
          </p:nvPr>
        </p:nvSpPr>
        <p:spPr/>
        <p:txBody>
          <a:bodyPr rtlCol="0"/>
          <a:lstStyle>
            <a:lvl6pPr>
              <a:defRPr/>
            </a:lvl6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5" name="Zástupná päta 3"/>
          <p:cNvSpPr>
            <a:spLocks noGrp="1"/>
          </p:cNvSpPr>
          <p:nvPr>
            <p:ph type="ftr" sz="quarter" idx="11"/>
          </p:nvPr>
        </p:nvSpPr>
        <p:spPr/>
        <p:txBody>
          <a:bodyPr rtlCol="0"/>
          <a:lstStyle/>
          <a:p>
            <a:pPr rtl="0"/>
            <a:endParaRPr lang="sk-SK" dirty="0"/>
          </a:p>
        </p:txBody>
      </p:sp>
      <p:sp>
        <p:nvSpPr>
          <p:cNvPr id="4" name="Zástupný dátum 4"/>
          <p:cNvSpPr>
            <a:spLocks noGrp="1"/>
          </p:cNvSpPr>
          <p:nvPr>
            <p:ph type="dt" sz="half" idx="10"/>
          </p:nvPr>
        </p:nvSpPr>
        <p:spPr/>
        <p:txBody>
          <a:bodyPr rtlCol="0"/>
          <a:lstStyle/>
          <a:p>
            <a:pPr rtl="0"/>
            <a:fld id="{7174D55B-EF4B-4692-A9D0-F3BCB6065EA7}" type="datetime1">
              <a:rPr lang="sk-SK" smtClean="0"/>
              <a:t>26. 1. 2022</a:t>
            </a:fld>
            <a:endParaRPr lang="sk-SK" dirty="0"/>
          </a:p>
        </p:txBody>
      </p:sp>
      <p:sp>
        <p:nvSpPr>
          <p:cNvPr id="6" name="Zástupné číslo snímky 5"/>
          <p:cNvSpPr>
            <a:spLocks noGrp="1"/>
          </p:cNvSpPr>
          <p:nvPr>
            <p:ph type="sldNum" sz="quarter" idx="12"/>
          </p:nvPr>
        </p:nvSpPr>
        <p:spPr/>
        <p:txBody>
          <a:bodyPr rtlCol="0"/>
          <a:lstStyle/>
          <a:p>
            <a:pPr rtl="0"/>
            <a:fld id="{CA8D9AD5-F248-4919-864A-CFD76CC027D6}" type="slidenum">
              <a:rPr lang="sk-SK" smtClean="0"/>
              <a:t>‹#›</a:t>
            </a:fld>
            <a:endParaRPr lang="sk-SK"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7" name="Obdĺžnik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rtl="0" fontAlgn="auto">
              <a:lnSpc>
                <a:spcPct val="100000"/>
              </a:lnSpc>
              <a:spcBef>
                <a:spcPts val="0"/>
              </a:spcBef>
              <a:spcAft>
                <a:spcPts val="0"/>
              </a:spcAft>
              <a:buClrTx/>
              <a:buSzTx/>
              <a:buFontTx/>
              <a:buNone/>
              <a:tabLst/>
            </a:pPr>
            <a:endParaRPr kumimoji="0" lang="sk-SK" b="0" i="0" u="none" strike="noStrike" kern="0" cap="none" spc="0" normalizeH="0" baseline="0" dirty="0">
              <a:ln>
                <a:noFill/>
              </a:ln>
              <a:solidFill>
                <a:prstClr val="white"/>
              </a:solidFill>
              <a:effectLst/>
              <a:uLnTx/>
              <a:uFillTx/>
              <a:latin typeface="Euphemia"/>
            </a:endParaRPr>
          </a:p>
        </p:txBody>
      </p:sp>
      <p:sp>
        <p:nvSpPr>
          <p:cNvPr id="8" name="Obdĺžnik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sk-SK" dirty="0"/>
          </a:p>
        </p:txBody>
      </p:sp>
      <p:sp>
        <p:nvSpPr>
          <p:cNvPr id="2" name="Nadpis 1"/>
          <p:cNvSpPr>
            <a:spLocks noGrp="1"/>
          </p:cNvSpPr>
          <p:nvPr>
            <p:ph type="title"/>
          </p:nvPr>
        </p:nvSpPr>
        <p:spPr>
          <a:xfrm>
            <a:off x="1524000" y="1143000"/>
            <a:ext cx="9144000" cy="2667000"/>
          </a:xfrm>
        </p:spPr>
        <p:txBody>
          <a:bodyPr rtlCol="0" anchor="b">
            <a:normAutofit/>
          </a:bodyPr>
          <a:lstStyle>
            <a:lvl1pPr algn="ctr" rtl="0">
              <a:defRPr sz="5200" b="0"/>
            </a:lvl1pPr>
          </a:lstStyle>
          <a:p>
            <a:pPr rtl="0"/>
            <a:r>
              <a:rPr lang="sk-SK"/>
              <a:t>Kliknutím upravte štýl predlohy nadpisu</a:t>
            </a:r>
            <a:endParaRPr lang="sk-SK" dirty="0"/>
          </a:p>
        </p:txBody>
      </p:sp>
      <p:sp>
        <p:nvSpPr>
          <p:cNvPr id="3" name="Zástupný text 2"/>
          <p:cNvSpPr>
            <a:spLocks noGrp="1"/>
          </p:cNvSpPr>
          <p:nvPr>
            <p:ph type="body" idx="1"/>
          </p:nvPr>
        </p:nvSpPr>
        <p:spPr>
          <a:xfrm>
            <a:off x="1524000" y="3810000"/>
            <a:ext cx="9144000" cy="1143000"/>
          </a:xfrm>
        </p:spPr>
        <p:txBody>
          <a:bodyPr rtlCol="0"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5" name="Zástupná päta 3"/>
          <p:cNvSpPr>
            <a:spLocks noGrp="1"/>
          </p:cNvSpPr>
          <p:nvPr>
            <p:ph type="ftr" sz="quarter" idx="11"/>
          </p:nvPr>
        </p:nvSpPr>
        <p:spPr/>
        <p:txBody>
          <a:bodyPr rtlCol="0"/>
          <a:lstStyle/>
          <a:p>
            <a:pPr rtl="0"/>
            <a:endParaRPr lang="sk-SK" dirty="0"/>
          </a:p>
        </p:txBody>
      </p:sp>
      <p:sp>
        <p:nvSpPr>
          <p:cNvPr id="4" name="Zástupný dátum 4"/>
          <p:cNvSpPr>
            <a:spLocks noGrp="1"/>
          </p:cNvSpPr>
          <p:nvPr>
            <p:ph type="dt" sz="half" idx="10"/>
          </p:nvPr>
        </p:nvSpPr>
        <p:spPr/>
        <p:txBody>
          <a:bodyPr rtlCol="0"/>
          <a:lstStyle/>
          <a:p>
            <a:pPr rtl="0"/>
            <a:fld id="{66112144-66EE-4E73-90D3-5D7012BD1AA7}" type="datetime1">
              <a:rPr lang="sk-SK" smtClean="0"/>
              <a:t>26. 1. 2022</a:t>
            </a:fld>
            <a:endParaRPr lang="sk-SK" dirty="0"/>
          </a:p>
        </p:txBody>
      </p:sp>
      <p:sp>
        <p:nvSpPr>
          <p:cNvPr id="6" name="Zástupné číslo snímky 5"/>
          <p:cNvSpPr>
            <a:spLocks noGrp="1"/>
          </p:cNvSpPr>
          <p:nvPr>
            <p:ph type="sldNum" sz="quarter" idx="12"/>
          </p:nvPr>
        </p:nvSpPr>
        <p:spPr/>
        <p:txBody>
          <a:bodyPr rtlCol="0"/>
          <a:lstStyle/>
          <a:p>
            <a:pPr rtl="0"/>
            <a:fld id="{CA8D9AD5-F248-4919-864A-CFD76CC027D6}" type="slidenum">
              <a:rPr lang="sk-SK" smtClean="0"/>
              <a:t>‹#›</a:t>
            </a:fld>
            <a:endParaRPr lang="sk-SK" dirty="0"/>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lternatívna 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1524000" y="1143000"/>
            <a:ext cx="9144000" cy="2667000"/>
          </a:xfrm>
        </p:spPr>
        <p:txBody>
          <a:bodyPr rtlCol="0" anchor="b">
            <a:normAutofit/>
          </a:bodyPr>
          <a:lstStyle>
            <a:lvl1pPr algn="ctr" rtl="0">
              <a:defRPr sz="5200" b="0">
                <a:solidFill>
                  <a:schemeClr val="tx1"/>
                </a:solidFill>
              </a:defRPr>
            </a:lvl1pPr>
          </a:lstStyle>
          <a:p>
            <a:pPr rtl="0"/>
            <a:r>
              <a:rPr lang="sk-SK"/>
              <a:t>Kliknutím upravte štýl predlohy nadpisu</a:t>
            </a:r>
            <a:endParaRPr lang="sk-SK" dirty="0"/>
          </a:p>
        </p:txBody>
      </p:sp>
      <p:sp>
        <p:nvSpPr>
          <p:cNvPr id="3" name="Zástupný text 2"/>
          <p:cNvSpPr>
            <a:spLocks noGrp="1"/>
          </p:cNvSpPr>
          <p:nvPr>
            <p:ph type="body" idx="1"/>
          </p:nvPr>
        </p:nvSpPr>
        <p:spPr>
          <a:xfrm>
            <a:off x="1522413" y="3810000"/>
            <a:ext cx="9144000" cy="1143000"/>
          </a:xfrm>
        </p:spPr>
        <p:txBody>
          <a:bodyPr rtlCol="0"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5" name="Zástupná päta 3"/>
          <p:cNvSpPr>
            <a:spLocks noGrp="1"/>
          </p:cNvSpPr>
          <p:nvPr>
            <p:ph type="ftr" sz="quarter" idx="11"/>
          </p:nvPr>
        </p:nvSpPr>
        <p:spPr/>
        <p:txBody>
          <a:bodyPr rtlCol="0"/>
          <a:lstStyle>
            <a:lvl1pPr>
              <a:defRPr>
                <a:solidFill>
                  <a:schemeClr val="tx2"/>
                </a:solidFill>
              </a:defRPr>
            </a:lvl1pPr>
          </a:lstStyle>
          <a:p>
            <a:pPr rtl="0"/>
            <a:endParaRPr lang="sk-SK" dirty="0"/>
          </a:p>
        </p:txBody>
      </p:sp>
      <p:sp>
        <p:nvSpPr>
          <p:cNvPr id="4" name="Zástupný dátum 4"/>
          <p:cNvSpPr>
            <a:spLocks noGrp="1"/>
          </p:cNvSpPr>
          <p:nvPr>
            <p:ph type="dt" sz="half" idx="10"/>
          </p:nvPr>
        </p:nvSpPr>
        <p:spPr/>
        <p:txBody>
          <a:bodyPr rtlCol="0"/>
          <a:lstStyle>
            <a:lvl1pPr>
              <a:defRPr>
                <a:solidFill>
                  <a:schemeClr val="tx2"/>
                </a:solidFill>
              </a:defRPr>
            </a:lvl1pPr>
          </a:lstStyle>
          <a:p>
            <a:pPr rtl="0"/>
            <a:fld id="{32BEB292-0834-4D1D-831F-0BD3E9E8DE2A}" type="datetime1">
              <a:rPr lang="sk-SK" smtClean="0"/>
              <a:t>26. 1. 2022</a:t>
            </a:fld>
            <a:endParaRPr lang="sk-SK" dirty="0"/>
          </a:p>
        </p:txBody>
      </p:sp>
      <p:sp>
        <p:nvSpPr>
          <p:cNvPr id="6" name="Zástupné číslo snímky 5"/>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sk-SK" smtClean="0"/>
              <a:pPr/>
              <a:t>‹#›</a:t>
            </a:fld>
            <a:endParaRPr lang="sk-SK" dirty="0"/>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a:t>Kliknutím upravte štýl predlohy nadpisu</a:t>
            </a:r>
            <a:endParaRPr lang="sk-SK" dirty="0"/>
          </a:p>
        </p:txBody>
      </p:sp>
      <p:sp>
        <p:nvSpPr>
          <p:cNvPr id="3" name="Zástupný obsah 2"/>
          <p:cNvSpPr>
            <a:spLocks noGrp="1"/>
          </p:cNvSpPr>
          <p:nvPr>
            <p:ph sz="half" idx="1"/>
          </p:nvPr>
        </p:nvSpPr>
        <p:spPr>
          <a:xfrm>
            <a:off x="1341120" y="1901952"/>
            <a:ext cx="4572000" cy="4123944"/>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4" name="Zástupný obsah 3"/>
          <p:cNvSpPr>
            <a:spLocks noGrp="1"/>
          </p:cNvSpPr>
          <p:nvPr>
            <p:ph sz="half" idx="2"/>
          </p:nvPr>
        </p:nvSpPr>
        <p:spPr>
          <a:xfrm>
            <a:off x="6278880" y="1901952"/>
            <a:ext cx="4572000" cy="4123944"/>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6" name="Zástupná päta 4"/>
          <p:cNvSpPr>
            <a:spLocks noGrp="1"/>
          </p:cNvSpPr>
          <p:nvPr>
            <p:ph type="ftr" sz="quarter" idx="11"/>
          </p:nvPr>
        </p:nvSpPr>
        <p:spPr/>
        <p:txBody>
          <a:bodyPr rtlCol="0"/>
          <a:lstStyle/>
          <a:p>
            <a:pPr rtl="0"/>
            <a:endParaRPr lang="sk-SK" dirty="0"/>
          </a:p>
        </p:txBody>
      </p:sp>
      <p:sp>
        <p:nvSpPr>
          <p:cNvPr id="5" name="Zástupný dátum 5"/>
          <p:cNvSpPr>
            <a:spLocks noGrp="1"/>
          </p:cNvSpPr>
          <p:nvPr>
            <p:ph type="dt" sz="half" idx="10"/>
          </p:nvPr>
        </p:nvSpPr>
        <p:spPr/>
        <p:txBody>
          <a:bodyPr rtlCol="0"/>
          <a:lstStyle/>
          <a:p>
            <a:pPr rtl="0"/>
            <a:fld id="{D9344C08-7E1F-459E-A117-D6378A43CA73}" type="datetime1">
              <a:rPr lang="sk-SK" smtClean="0"/>
              <a:t>26. 1. 2022</a:t>
            </a:fld>
            <a:endParaRPr lang="sk-SK" dirty="0"/>
          </a:p>
        </p:txBody>
      </p:sp>
      <p:sp>
        <p:nvSpPr>
          <p:cNvPr id="7" name="Zástupné číslo snímky 6"/>
          <p:cNvSpPr>
            <a:spLocks noGrp="1"/>
          </p:cNvSpPr>
          <p:nvPr>
            <p:ph type="sldNum" sz="quarter" idx="12"/>
          </p:nvPr>
        </p:nvSpPr>
        <p:spPr/>
        <p:txBody>
          <a:bodyPr rtlCol="0"/>
          <a:lstStyle/>
          <a:p>
            <a:pPr rtl="0"/>
            <a:fld id="{A0ECE5F2-81AA-4605-B028-6FBA391056AF}" type="slidenum">
              <a:rPr lang="sk-SK" smtClean="0"/>
              <a:t>‹#›</a:t>
            </a:fld>
            <a:endParaRPr lang="sk-SK" dirty="0"/>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a:t>Kliknutím upravte štýl predlohy nadpisu</a:t>
            </a:r>
            <a:endParaRPr lang="sk-SK" dirty="0"/>
          </a:p>
        </p:txBody>
      </p:sp>
      <p:sp>
        <p:nvSpPr>
          <p:cNvPr id="3" name="Zástupný text 2"/>
          <p:cNvSpPr>
            <a:spLocks noGrp="1"/>
          </p:cNvSpPr>
          <p:nvPr>
            <p:ph type="body" idx="1"/>
          </p:nvPr>
        </p:nvSpPr>
        <p:spPr>
          <a:xfrm>
            <a:off x="1341120" y="1837464"/>
            <a:ext cx="4572000" cy="766588"/>
          </a:xfrm>
        </p:spPr>
        <p:txBody>
          <a:bodyPr rtlCol="0"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sah 3"/>
          <p:cNvSpPr>
            <a:spLocks noGrp="1"/>
          </p:cNvSpPr>
          <p:nvPr>
            <p:ph sz="half" idx="2"/>
          </p:nvPr>
        </p:nvSpPr>
        <p:spPr>
          <a:xfrm>
            <a:off x="1341120" y="2740732"/>
            <a:ext cx="4572000" cy="3288847"/>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5" name="Zástupný text 4"/>
          <p:cNvSpPr>
            <a:spLocks noGrp="1"/>
          </p:cNvSpPr>
          <p:nvPr>
            <p:ph type="body" sz="quarter" idx="3"/>
          </p:nvPr>
        </p:nvSpPr>
        <p:spPr>
          <a:xfrm>
            <a:off x="6278880" y="1837464"/>
            <a:ext cx="4572000" cy="766588"/>
          </a:xfrm>
        </p:spPr>
        <p:txBody>
          <a:bodyPr rtlCol="0"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sah 5"/>
          <p:cNvSpPr>
            <a:spLocks noGrp="1"/>
          </p:cNvSpPr>
          <p:nvPr>
            <p:ph sz="quarter" idx="4"/>
          </p:nvPr>
        </p:nvSpPr>
        <p:spPr>
          <a:xfrm>
            <a:off x="6278880" y="2740732"/>
            <a:ext cx="4572000" cy="3288847"/>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8" name="Zástupná päta 6"/>
          <p:cNvSpPr>
            <a:spLocks noGrp="1"/>
          </p:cNvSpPr>
          <p:nvPr>
            <p:ph type="ftr" sz="quarter" idx="11"/>
          </p:nvPr>
        </p:nvSpPr>
        <p:spPr/>
        <p:txBody>
          <a:bodyPr rtlCol="0"/>
          <a:lstStyle/>
          <a:p>
            <a:pPr rtl="0"/>
            <a:endParaRPr lang="sk-SK" dirty="0"/>
          </a:p>
        </p:txBody>
      </p:sp>
      <p:sp>
        <p:nvSpPr>
          <p:cNvPr id="7" name="Zástupný dátum 7"/>
          <p:cNvSpPr>
            <a:spLocks noGrp="1"/>
          </p:cNvSpPr>
          <p:nvPr>
            <p:ph type="dt" sz="half" idx="10"/>
          </p:nvPr>
        </p:nvSpPr>
        <p:spPr/>
        <p:txBody>
          <a:bodyPr rtlCol="0"/>
          <a:lstStyle/>
          <a:p>
            <a:pPr rtl="0"/>
            <a:fld id="{D0FE729A-0C63-4949-A055-13985AF1EEEB}" type="datetime1">
              <a:rPr lang="sk-SK" smtClean="0"/>
              <a:t>26. 1. 2022</a:t>
            </a:fld>
            <a:endParaRPr lang="sk-SK" dirty="0"/>
          </a:p>
        </p:txBody>
      </p:sp>
      <p:sp>
        <p:nvSpPr>
          <p:cNvPr id="9" name="Zástupné číslo snímky 8"/>
          <p:cNvSpPr>
            <a:spLocks noGrp="1"/>
          </p:cNvSpPr>
          <p:nvPr>
            <p:ph type="sldNum" sz="quarter" idx="12"/>
          </p:nvPr>
        </p:nvSpPr>
        <p:spPr/>
        <p:txBody>
          <a:bodyPr rtlCol="0"/>
          <a:lstStyle/>
          <a:p>
            <a:pPr rtl="0"/>
            <a:fld id="{CA8D9AD5-F248-4919-864A-CFD76CC027D6}" type="slidenum">
              <a:rPr lang="sk-SK" smtClean="0"/>
              <a:t>‹#›</a:t>
            </a:fld>
            <a:endParaRPr lang="sk-SK" dirty="0"/>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Iba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sk-SK"/>
              <a:t>Kliknutím upravte štýl predlohy nadpisu</a:t>
            </a:r>
            <a:endParaRPr lang="sk-SK" dirty="0"/>
          </a:p>
        </p:txBody>
      </p:sp>
      <p:sp>
        <p:nvSpPr>
          <p:cNvPr id="4" name="Zástupná päta 2"/>
          <p:cNvSpPr>
            <a:spLocks noGrp="1"/>
          </p:cNvSpPr>
          <p:nvPr>
            <p:ph type="ftr" sz="quarter" idx="11"/>
          </p:nvPr>
        </p:nvSpPr>
        <p:spPr/>
        <p:txBody>
          <a:bodyPr rtlCol="0"/>
          <a:lstStyle/>
          <a:p>
            <a:pPr rtl="0"/>
            <a:endParaRPr lang="sk-SK" dirty="0"/>
          </a:p>
        </p:txBody>
      </p:sp>
      <p:sp>
        <p:nvSpPr>
          <p:cNvPr id="3" name="Zástupný dátum 3"/>
          <p:cNvSpPr>
            <a:spLocks noGrp="1"/>
          </p:cNvSpPr>
          <p:nvPr>
            <p:ph type="dt" sz="half" idx="10"/>
          </p:nvPr>
        </p:nvSpPr>
        <p:spPr/>
        <p:txBody>
          <a:bodyPr rtlCol="0"/>
          <a:lstStyle/>
          <a:p>
            <a:pPr rtl="0"/>
            <a:fld id="{E243BFA1-83C1-47E6-84AC-52A7B6AD6352}" type="datetime1">
              <a:rPr lang="sk-SK" smtClean="0"/>
              <a:t>26. 1. 2022</a:t>
            </a:fld>
            <a:endParaRPr lang="sk-SK" dirty="0"/>
          </a:p>
        </p:txBody>
      </p:sp>
      <p:sp>
        <p:nvSpPr>
          <p:cNvPr id="5" name="Zástupné číslo snímky 4"/>
          <p:cNvSpPr>
            <a:spLocks noGrp="1"/>
          </p:cNvSpPr>
          <p:nvPr>
            <p:ph type="sldNum" sz="quarter" idx="12"/>
          </p:nvPr>
        </p:nvSpPr>
        <p:spPr/>
        <p:txBody>
          <a:bodyPr rtlCol="0"/>
          <a:lstStyle/>
          <a:p>
            <a:pPr rtl="0"/>
            <a:fld id="{CA8D9AD5-F248-4919-864A-CFD76CC027D6}" type="slidenum">
              <a:rPr lang="sk-SK" smtClean="0"/>
              <a:t>‹#›</a:t>
            </a:fld>
            <a:endParaRPr lang="sk-SK"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e">
    <p:spTree>
      <p:nvGrpSpPr>
        <p:cNvPr id="1" name=""/>
        <p:cNvGrpSpPr/>
        <p:nvPr/>
      </p:nvGrpSpPr>
      <p:grpSpPr>
        <a:xfrm>
          <a:off x="0" y="0"/>
          <a:ext cx="0" cy="0"/>
          <a:chOff x="0" y="0"/>
          <a:chExt cx="0" cy="0"/>
        </a:xfrm>
      </p:grpSpPr>
      <p:sp>
        <p:nvSpPr>
          <p:cNvPr id="3" name="Zástupná päta 1"/>
          <p:cNvSpPr>
            <a:spLocks noGrp="1"/>
          </p:cNvSpPr>
          <p:nvPr>
            <p:ph type="ftr" sz="quarter" idx="11"/>
          </p:nvPr>
        </p:nvSpPr>
        <p:spPr/>
        <p:txBody>
          <a:bodyPr rtlCol="0"/>
          <a:lstStyle>
            <a:lvl1pPr>
              <a:defRPr>
                <a:solidFill>
                  <a:schemeClr val="tx2"/>
                </a:solidFill>
              </a:defRPr>
            </a:lvl1pPr>
          </a:lstStyle>
          <a:p>
            <a:pPr rtl="0"/>
            <a:endParaRPr lang="sk-SK" dirty="0"/>
          </a:p>
        </p:txBody>
      </p:sp>
      <p:sp>
        <p:nvSpPr>
          <p:cNvPr id="2" name="Zástupný dátum 2"/>
          <p:cNvSpPr>
            <a:spLocks noGrp="1"/>
          </p:cNvSpPr>
          <p:nvPr>
            <p:ph type="dt" sz="half" idx="10"/>
          </p:nvPr>
        </p:nvSpPr>
        <p:spPr/>
        <p:txBody>
          <a:bodyPr rtlCol="0"/>
          <a:lstStyle>
            <a:lvl1pPr>
              <a:defRPr>
                <a:solidFill>
                  <a:schemeClr val="tx2"/>
                </a:solidFill>
              </a:defRPr>
            </a:lvl1pPr>
          </a:lstStyle>
          <a:p>
            <a:pPr rtl="0"/>
            <a:fld id="{036396F4-121F-428C-A6EA-A0BB731A550C}" type="datetime1">
              <a:rPr lang="sk-SK" smtClean="0"/>
              <a:t>26. 1. 2022</a:t>
            </a:fld>
            <a:endParaRPr lang="sk-SK" dirty="0"/>
          </a:p>
        </p:txBody>
      </p:sp>
      <p:sp>
        <p:nvSpPr>
          <p:cNvPr id="4" name="Zástupné číslo snímky 3"/>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sk-SK" smtClean="0"/>
              <a:pPr/>
              <a:t>‹#›</a:t>
            </a:fld>
            <a:endParaRPr lang="sk-SK"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760412" y="2362200"/>
            <a:ext cx="3200400" cy="1990725"/>
          </a:xfrm>
        </p:spPr>
        <p:txBody>
          <a:bodyPr rtlCol="0" anchor="b">
            <a:normAutofit/>
          </a:bodyPr>
          <a:lstStyle>
            <a:lvl1pPr rtl="0">
              <a:defRPr sz="3400" b="0"/>
            </a:lvl1pPr>
          </a:lstStyle>
          <a:p>
            <a:pPr rtl="0"/>
            <a:r>
              <a:rPr lang="sk-SK"/>
              <a:t>Kliknutím upravte štýl predlohy nadpisu</a:t>
            </a:r>
            <a:endParaRPr lang="sk-SK" dirty="0"/>
          </a:p>
        </p:txBody>
      </p:sp>
      <p:sp>
        <p:nvSpPr>
          <p:cNvPr id="4" name="Zástupný text 3"/>
          <p:cNvSpPr>
            <a:spLocks noGrp="1"/>
          </p:cNvSpPr>
          <p:nvPr>
            <p:ph type="body" sz="half" idx="2"/>
          </p:nvPr>
        </p:nvSpPr>
        <p:spPr>
          <a:xfrm>
            <a:off x="760412" y="4367308"/>
            <a:ext cx="3200400" cy="1622012"/>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3" name="Zástupný obsah 2"/>
          <p:cNvSpPr>
            <a:spLocks noGrp="1"/>
          </p:cNvSpPr>
          <p:nvPr>
            <p:ph idx="1"/>
          </p:nvPr>
        </p:nvSpPr>
        <p:spPr>
          <a:xfrm>
            <a:off x="4494212" y="685800"/>
            <a:ext cx="7239001" cy="54864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sk-SK" dirty="0"/>
          </a:p>
        </p:txBody>
      </p:sp>
      <p:sp>
        <p:nvSpPr>
          <p:cNvPr id="6" name="Zástupná päta 4"/>
          <p:cNvSpPr>
            <a:spLocks noGrp="1"/>
          </p:cNvSpPr>
          <p:nvPr>
            <p:ph type="ftr" sz="quarter" idx="11"/>
          </p:nvPr>
        </p:nvSpPr>
        <p:spPr/>
        <p:txBody>
          <a:bodyPr rtlCol="0"/>
          <a:lstStyle/>
          <a:p>
            <a:pPr rtl="0"/>
            <a:endParaRPr lang="sk-SK" dirty="0"/>
          </a:p>
        </p:txBody>
      </p:sp>
      <p:sp>
        <p:nvSpPr>
          <p:cNvPr id="5" name="Zástupný dátum 5"/>
          <p:cNvSpPr>
            <a:spLocks noGrp="1"/>
          </p:cNvSpPr>
          <p:nvPr>
            <p:ph type="dt" sz="half" idx="10"/>
          </p:nvPr>
        </p:nvSpPr>
        <p:spPr/>
        <p:txBody>
          <a:bodyPr rtlCol="0"/>
          <a:lstStyle/>
          <a:p>
            <a:pPr rtl="0"/>
            <a:fld id="{24C2D5D3-ECD9-4C75-964C-D570D4583585}" type="datetime1">
              <a:rPr lang="sk-SK" smtClean="0"/>
              <a:t>26. 1. 2022</a:t>
            </a:fld>
            <a:endParaRPr lang="sk-SK" dirty="0"/>
          </a:p>
        </p:txBody>
      </p:sp>
      <p:sp>
        <p:nvSpPr>
          <p:cNvPr id="7" name="Zástupné číslo snímky 6"/>
          <p:cNvSpPr>
            <a:spLocks noGrp="1"/>
          </p:cNvSpPr>
          <p:nvPr>
            <p:ph type="sldNum" sz="quarter" idx="12"/>
          </p:nvPr>
        </p:nvSpPr>
        <p:spPr/>
        <p:txBody>
          <a:bodyPr rtlCol="0"/>
          <a:lstStyle/>
          <a:p>
            <a:pPr rtl="0"/>
            <a:fld id="{CA8D9AD5-F248-4919-864A-CFD76CC027D6}" type="slidenum">
              <a:rPr lang="sk-SK" smtClean="0"/>
              <a:t>‹#›</a:t>
            </a:fld>
            <a:endParaRPr lang="sk-SK"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rgbClr val="79B0D9"/>
            </a:gs>
            <a:gs pos="0">
              <a:schemeClr val="bg2">
                <a:tint val="93000"/>
                <a:shade val="98000"/>
                <a:satMod val="150000"/>
                <a:lumMod val="102000"/>
              </a:schemeClr>
            </a:gs>
            <a:gs pos="50000">
              <a:schemeClr val="bg2">
                <a:tint val="98000"/>
                <a:shade val="90000"/>
                <a:satMod val="130000"/>
                <a:lumMod val="103000"/>
              </a:schemeClr>
            </a:gs>
            <a:gs pos="100000">
              <a:schemeClr val="bg2">
                <a:shade val="63000"/>
                <a:satMod val="12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Zástupný nadpis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pPr rtl="0"/>
            <a:r>
              <a:rPr lang="sk-SK" noProof="0" dirty="0"/>
              <a:t>Upravte štýly predlohy textu</a:t>
            </a:r>
          </a:p>
        </p:txBody>
      </p:sp>
      <p:sp>
        <p:nvSpPr>
          <p:cNvPr id="3" name="Zástupný text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sk-SK" noProof="0" dirty="0"/>
              <a:t>Upraviť štýly predlohy textu</a:t>
            </a:r>
          </a:p>
          <a:p>
            <a:pPr lvl="1" rtl="0"/>
            <a:r>
              <a:rPr lang="sk-SK" noProof="0" dirty="0"/>
              <a:t>Druhá úroveň</a:t>
            </a:r>
          </a:p>
          <a:p>
            <a:pPr lvl="2" rtl="0"/>
            <a:r>
              <a:rPr lang="sk-SK" noProof="0" dirty="0"/>
              <a:t>Tretia úroveň</a:t>
            </a:r>
          </a:p>
          <a:p>
            <a:pPr lvl="3" rtl="0"/>
            <a:r>
              <a:rPr lang="sk-SK" noProof="0" dirty="0"/>
              <a:t>Štvrtá úroveň</a:t>
            </a:r>
          </a:p>
          <a:p>
            <a:pPr lvl="4" rtl="0"/>
            <a:r>
              <a:rPr lang="sk-SK" noProof="0" dirty="0"/>
              <a:t>Piata úroveň</a:t>
            </a:r>
          </a:p>
        </p:txBody>
      </p:sp>
      <p:sp>
        <p:nvSpPr>
          <p:cNvPr id="7" name="Obdĺžnik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rtl="0" fontAlgn="auto">
              <a:lnSpc>
                <a:spcPct val="100000"/>
              </a:lnSpc>
              <a:spcBef>
                <a:spcPts val="0"/>
              </a:spcBef>
              <a:spcAft>
                <a:spcPts val="0"/>
              </a:spcAft>
              <a:buClrTx/>
              <a:buSzTx/>
              <a:buFontTx/>
              <a:buNone/>
              <a:tabLst/>
            </a:pPr>
            <a:endParaRPr kumimoji="0" lang="sk-SK" b="0" i="0" u="none" strike="noStrike" kern="0" cap="none" spc="0" normalizeH="0" baseline="0" noProof="0" dirty="0">
              <a:ln>
                <a:noFill/>
              </a:ln>
              <a:solidFill>
                <a:prstClr val="white"/>
              </a:solidFill>
              <a:effectLst/>
              <a:uLnTx/>
              <a:uFillTx/>
              <a:latin typeface="Euphemia"/>
            </a:endParaRPr>
          </a:p>
        </p:txBody>
      </p:sp>
      <p:sp>
        <p:nvSpPr>
          <p:cNvPr id="5" name="Zástupná päta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pPr rtl="0"/>
            <a:endParaRPr lang="sk-SK" noProof="0" dirty="0"/>
          </a:p>
        </p:txBody>
      </p:sp>
      <p:sp>
        <p:nvSpPr>
          <p:cNvPr id="8" name="Obdĺžnik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sk-SK" noProof="0" dirty="0"/>
          </a:p>
        </p:txBody>
      </p:sp>
      <p:sp>
        <p:nvSpPr>
          <p:cNvPr id="4" name="Zástupný dátum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pPr rtl="0"/>
            <a:fld id="{9FDD8D7B-9A18-4B68-932E-F7978E44BE87}" type="datetime1">
              <a:rPr lang="sk-SK" noProof="0" smtClean="0"/>
              <a:t>26. 1. 2022</a:t>
            </a:fld>
            <a:endParaRPr lang="sk-SK" noProof="0" dirty="0"/>
          </a:p>
        </p:txBody>
      </p:sp>
      <p:sp>
        <p:nvSpPr>
          <p:cNvPr id="6" name="Zástupné číslo snímky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pPr rtl="0"/>
            <a:fld id="{CA8D9AD5-F248-4919-864A-CFD76CC027D6}" type="slidenum">
              <a:rPr lang="sk-SK" noProof="0" smtClean="0"/>
              <a:pPr/>
              <a:t>‹#›</a:t>
            </a:fld>
            <a:endParaRPr lang="sk-SK" noProof="0"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10.xml"/><Relationship Id="rId5" Type="http://schemas.openxmlformats.org/officeDocument/2006/relationships/image" Target="../media/image22.jpe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3999" y="4800600"/>
            <a:ext cx="9144002" cy="1143000"/>
          </a:xfrm>
        </p:spPr>
        <p:txBody>
          <a:bodyPr rtlCol="0"/>
          <a:lstStyle/>
          <a:p>
            <a:r>
              <a:rPr lang="sk-SK" dirty="0"/>
              <a:t>MONITORING ZÁPACHU</a:t>
            </a:r>
          </a:p>
        </p:txBody>
      </p:sp>
      <p:sp>
        <p:nvSpPr>
          <p:cNvPr id="4" name="Podnadpis 2"/>
          <p:cNvSpPr>
            <a:spLocks noGrp="1"/>
          </p:cNvSpPr>
          <p:nvPr>
            <p:ph type="subTitle" idx="1"/>
          </p:nvPr>
        </p:nvSpPr>
        <p:spPr>
          <a:xfrm>
            <a:off x="1522413" y="5943600"/>
            <a:ext cx="9144002" cy="762000"/>
          </a:xfrm>
        </p:spPr>
        <p:txBody>
          <a:bodyPr rtlCol="0"/>
          <a:lstStyle/>
          <a:p>
            <a:r>
              <a:rPr lang="sk-SK" dirty="0"/>
              <a:t>V SENCI </a:t>
            </a:r>
          </a:p>
          <a:p>
            <a:r>
              <a:rPr lang="sk-SK" dirty="0"/>
              <a:t>2021</a:t>
            </a:r>
          </a:p>
        </p:txBody>
      </p:sp>
      <p:pic>
        <p:nvPicPr>
          <p:cNvPr id="7" name="Obrázok 6">
            <a:extLst>
              <a:ext uri="{FF2B5EF4-FFF2-40B4-BE49-F238E27FC236}">
                <a16:creationId xmlns:a16="http://schemas.microsoft.com/office/drawing/2014/main" id="{691F1D2E-5800-4F0E-8502-ECC353906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4720281"/>
          </a:xfrm>
          <a:prstGeom prst="rect">
            <a:avLst/>
          </a:prstGeom>
        </p:spPr>
      </p:pic>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26FFF2-481E-4874-B3EB-EF2D1D9DE671}"/>
              </a:ext>
            </a:extLst>
          </p:cNvPr>
          <p:cNvSpPr>
            <a:spLocks noGrp="1"/>
          </p:cNvSpPr>
          <p:nvPr>
            <p:ph type="title"/>
          </p:nvPr>
        </p:nvSpPr>
        <p:spPr>
          <a:xfrm>
            <a:off x="0" y="-15497"/>
            <a:ext cx="4783616" cy="4195612"/>
          </a:xfrm>
        </p:spPr>
        <p:txBody>
          <a:bodyPr>
            <a:normAutofit fontScale="90000"/>
          </a:bodyPr>
          <a:lstStyle/>
          <a:p>
            <a:pPr algn="ctr"/>
            <a:r>
              <a:rPr lang="sk-SK" sz="2200" dirty="0">
                <a:latin typeface="Arial" panose="020B0604020202020204" pitchFamily="34" charset="0"/>
                <a:cs typeface="Arial" panose="020B0604020202020204" pitchFamily="34" charset="0"/>
              </a:rPr>
              <a:t>2. fáza monitoringu zápachu</a:t>
            </a:r>
            <a:br>
              <a:rPr lang="sk-SK" sz="2200" dirty="0">
                <a:latin typeface="Arial" panose="020B0604020202020204" pitchFamily="34" charset="0"/>
                <a:cs typeface="Arial" panose="020B0604020202020204" pitchFamily="34" charset="0"/>
              </a:rPr>
            </a:br>
            <a:r>
              <a:rPr lang="sk-SK" sz="2200" dirty="0">
                <a:latin typeface="Arial" panose="020B0604020202020204" pitchFamily="34" charset="0"/>
                <a:cs typeface="Arial" panose="020B0604020202020204" pitchFamily="34" charset="0"/>
              </a:rPr>
              <a:t>23.9.2021</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b="0" i="0" u="none" strike="noStrike" baseline="0" dirty="0">
                <a:latin typeface="Arial" panose="020B0604020202020204" pitchFamily="34" charset="0"/>
                <a:cs typeface="Arial" panose="020B0604020202020204" pitchFamily="34" charset="0"/>
              </a:rPr>
              <a:t>zameraná na stanovenie </a:t>
            </a:r>
            <a:r>
              <a:rPr lang="sk-SK" sz="2000" b="0" i="0" u="none" strike="noStrike" baseline="0" dirty="0">
                <a:solidFill>
                  <a:srgbClr val="FFFF00"/>
                </a:solidFill>
                <a:latin typeface="Arial" panose="020B0604020202020204" pitchFamily="34" charset="0"/>
                <a:cs typeface="Arial" panose="020B0604020202020204" pitchFamily="34" charset="0"/>
              </a:rPr>
              <a:t>úrovne intenzity</a:t>
            </a:r>
            <a:br>
              <a:rPr lang="sk-SK" sz="2000" b="0" i="0" u="none" strike="noStrike" baseline="0" dirty="0">
                <a:solidFill>
                  <a:srgbClr val="FFFF00"/>
                </a:solidFill>
                <a:latin typeface="Arial" panose="020B0604020202020204" pitchFamily="34" charset="0"/>
                <a:cs typeface="Arial" panose="020B0604020202020204" pitchFamily="34" charset="0"/>
              </a:rPr>
            </a:br>
            <a:r>
              <a:rPr lang="sk-SK" sz="2000" b="0" i="0" u="none" strike="noStrike" baseline="0" dirty="0">
                <a:solidFill>
                  <a:srgbClr val="FFFF00"/>
                </a:solidFill>
                <a:latin typeface="Arial" panose="020B0604020202020204" pitchFamily="34" charset="0"/>
                <a:cs typeface="Arial" panose="020B0604020202020204" pitchFamily="34" charset="0"/>
              </a:rPr>
              <a:t>obťažujúceho zápachu</a:t>
            </a:r>
            <a:r>
              <a:rPr lang="sk-SK" sz="2000" b="0" i="0" u="none" strike="noStrike" baseline="0" dirty="0">
                <a:latin typeface="Arial" panose="020B0604020202020204" pitchFamily="34" charset="0"/>
                <a:cs typeface="Arial" panose="020B0604020202020204" pitchFamily="34" charset="0"/>
              </a:rPr>
              <a:t> a v spolupráci s VŠB Ostrava aj na </a:t>
            </a:r>
            <a:r>
              <a:rPr lang="sk-SK" sz="2000" b="0" i="0" u="none" strike="noStrike" baseline="0" dirty="0">
                <a:solidFill>
                  <a:srgbClr val="FFFF00"/>
                </a:solidFill>
                <a:latin typeface="Arial" panose="020B0604020202020204" pitchFamily="34" charset="0"/>
                <a:cs typeface="Arial" panose="020B0604020202020204" pitchFamily="34" charset="0"/>
              </a:rPr>
              <a:t>identifikáciu pôvodu </a:t>
            </a:r>
            <a:r>
              <a:rPr lang="sk-SK" sz="2000" b="0" i="0" u="none" strike="noStrike" baseline="0" dirty="0">
                <a:latin typeface="Arial" panose="020B0604020202020204" pitchFamily="34" charset="0"/>
                <a:cs typeface="Arial" panose="020B0604020202020204" pitchFamily="34" charset="0"/>
              </a:rPr>
              <a:t>pachovej zá</a:t>
            </a:r>
            <a:r>
              <a:rPr lang="sk-SK" sz="2000" dirty="0">
                <a:latin typeface="Arial" panose="020B0604020202020204" pitchFamily="34" charset="0"/>
                <a:cs typeface="Arial" panose="020B0604020202020204" pitchFamily="34" charset="0"/>
              </a:rPr>
              <a:t>ť</a:t>
            </a:r>
            <a:r>
              <a:rPr lang="sk-SK" sz="2000" b="0" i="0" u="none" strike="noStrike" baseline="0" dirty="0">
                <a:latin typeface="Arial" panose="020B0604020202020204" pitchFamily="34" charset="0"/>
                <a:cs typeface="Arial" panose="020B0604020202020204" pitchFamily="34" charset="0"/>
              </a:rPr>
              <a:t>aže</a:t>
            </a:r>
            <a:br>
              <a:rPr lang="sk-SK" sz="1400" b="0" i="0" u="none" strike="noStrike" baseline="0" dirty="0">
                <a:latin typeface="Arial" panose="020B0604020202020204" pitchFamily="34" charset="0"/>
                <a:cs typeface="Arial" panose="020B0604020202020204" pitchFamily="34" charset="0"/>
              </a:rPr>
            </a:br>
            <a:br>
              <a:rPr lang="sk-SK" sz="1400" b="0" i="0" u="none" strike="noStrike" baseline="0" dirty="0">
                <a:latin typeface="Arial" panose="020B0604020202020204" pitchFamily="34" charset="0"/>
                <a:cs typeface="Arial" panose="020B0604020202020204" pitchFamily="34" charset="0"/>
              </a:rPr>
            </a:br>
            <a:br>
              <a:rPr lang="sk-SK" sz="2000" b="0" i="0" u="none" strike="noStrike" baseline="0" dirty="0">
                <a:latin typeface="Arial" panose="020B0604020202020204" pitchFamily="34" charset="0"/>
                <a:cs typeface="Arial" panose="020B0604020202020204" pitchFamily="34" charset="0"/>
              </a:rPr>
            </a:br>
            <a:r>
              <a:rPr lang="sk-SK" sz="2000" b="1" i="0" u="sng" strike="noStrike" baseline="0" dirty="0">
                <a:solidFill>
                  <a:srgbClr val="FFFF00"/>
                </a:solidFill>
                <a:latin typeface="Arial" panose="020B0604020202020204" pitchFamily="34" charset="0"/>
                <a:cs typeface="Arial" panose="020B0604020202020204" pitchFamily="34" charset="0"/>
              </a:rPr>
              <a:t>odber vzoriek ovzdušia na 4 miestach</a:t>
            </a:r>
            <a:r>
              <a:rPr lang="sk-SK" sz="2000" b="1" i="0" u="none" strike="noStrike" baseline="0" dirty="0">
                <a:solidFill>
                  <a:srgbClr val="FFFF00"/>
                </a:solidFill>
                <a:latin typeface="Arial" panose="020B0604020202020204" pitchFamily="34" charset="0"/>
                <a:cs typeface="Arial" panose="020B0604020202020204" pitchFamily="34" charset="0"/>
              </a:rPr>
              <a:t>:</a:t>
            </a:r>
            <a:br>
              <a:rPr lang="sk-SK" sz="1600" b="0" i="0" u="none" strike="noStrike" baseline="0" dirty="0">
                <a:solidFill>
                  <a:srgbClr val="FFFF00"/>
                </a:solidFill>
                <a:latin typeface="Arial" panose="020B0604020202020204" pitchFamily="34" charset="0"/>
                <a:cs typeface="Arial" panose="020B0604020202020204" pitchFamily="34" charset="0"/>
              </a:rPr>
            </a:br>
            <a:br>
              <a:rPr lang="sk-SK" sz="1800" b="0" i="0" u="none" strike="noStrike" baseline="0" dirty="0">
                <a:latin typeface="Arial" panose="020B0604020202020204" pitchFamily="34" charset="0"/>
                <a:cs typeface="Arial" panose="020B0604020202020204" pitchFamily="34" charset="0"/>
              </a:rPr>
            </a:br>
            <a:r>
              <a:rPr lang="sk-SK" sz="2000" b="0" i="0" u="none" strike="noStrike" baseline="0" dirty="0">
                <a:latin typeface="Arial" panose="020B0604020202020204" pitchFamily="34" charset="0"/>
                <a:cs typeface="Arial" panose="020B0604020202020204" pitchFamily="34" charset="0"/>
              </a:rPr>
              <a:t>2 x nad skládkou komunálneho odpadu</a:t>
            </a:r>
            <a:br>
              <a:rPr lang="sk-SK" sz="2000" b="0" i="0" u="none" strike="noStrike" baseline="0" dirty="0">
                <a:latin typeface="Arial" panose="020B0604020202020204" pitchFamily="34" charset="0"/>
                <a:cs typeface="Arial" panose="020B0604020202020204" pitchFamily="34" charset="0"/>
              </a:rPr>
            </a:br>
            <a:r>
              <a:rPr lang="sk-SK" sz="2000" b="0" i="0" u="none" strike="noStrike" baseline="0" dirty="0">
                <a:latin typeface="Arial" panose="020B0604020202020204" pitchFamily="34" charset="0"/>
                <a:cs typeface="Arial" panose="020B0604020202020204" pitchFamily="34" charset="0"/>
              </a:rPr>
              <a:t>motorest </a:t>
            </a:r>
            <a:r>
              <a:rPr lang="sk-SK" sz="2000" b="0" i="0" u="none" strike="noStrike" baseline="0" dirty="0" err="1">
                <a:latin typeface="Arial" panose="020B0604020202020204" pitchFamily="34" charset="0"/>
                <a:cs typeface="Arial" panose="020B0604020202020204" pitchFamily="34" charset="0"/>
              </a:rPr>
              <a:t>Stil</a:t>
            </a:r>
            <a:br>
              <a:rPr lang="sk-SK" sz="2000" b="0" i="0" u="none" strike="noStrike" baseline="0" dirty="0">
                <a:latin typeface="Arial" panose="020B0604020202020204" pitchFamily="34" charset="0"/>
                <a:cs typeface="Arial" panose="020B0604020202020204" pitchFamily="34" charset="0"/>
              </a:rPr>
            </a:br>
            <a:r>
              <a:rPr lang="sk-SK" sz="2000" b="0" i="0" u="none" strike="noStrike" baseline="0" dirty="0">
                <a:latin typeface="Arial" panose="020B0604020202020204" pitchFamily="34" charset="0"/>
                <a:cs typeface="Arial" panose="020B0604020202020204" pitchFamily="34" charset="0"/>
              </a:rPr>
              <a:t>pri bioplynovej stanici</a:t>
            </a:r>
            <a:br>
              <a:rPr lang="sk-SK" sz="1800" b="0" i="0" u="none" strike="noStrike" baseline="0" dirty="0">
                <a:latin typeface="Arial" panose="020B0604020202020204" pitchFamily="34" charset="0"/>
                <a:cs typeface="Arial" panose="020B0604020202020204" pitchFamily="34" charset="0"/>
              </a:rPr>
            </a:br>
            <a:br>
              <a:rPr lang="sk-SK" sz="1800" b="0" i="0" u="none" strike="noStrike" baseline="0" dirty="0">
                <a:latin typeface="Arial" panose="020B0604020202020204" pitchFamily="34" charset="0"/>
                <a:cs typeface="Arial" panose="020B0604020202020204" pitchFamily="34" charset="0"/>
              </a:rPr>
            </a:br>
            <a:endParaRPr lang="sk-SK" sz="1800" dirty="0">
              <a:latin typeface="Arial" panose="020B0604020202020204" pitchFamily="34" charset="0"/>
              <a:cs typeface="Arial" panose="020B0604020202020204" pitchFamily="34" charset="0"/>
            </a:endParaRPr>
          </a:p>
        </p:txBody>
      </p:sp>
      <p:sp>
        <p:nvSpPr>
          <p:cNvPr id="3" name="Zástupný text 2">
            <a:extLst>
              <a:ext uri="{FF2B5EF4-FFF2-40B4-BE49-F238E27FC236}">
                <a16:creationId xmlns:a16="http://schemas.microsoft.com/office/drawing/2014/main" id="{BD721BA7-407F-4E48-ADFE-C65E0D607A24}"/>
              </a:ext>
            </a:extLst>
          </p:cNvPr>
          <p:cNvSpPr>
            <a:spLocks noGrp="1"/>
          </p:cNvSpPr>
          <p:nvPr>
            <p:ph type="body" sz="half" idx="2"/>
          </p:nvPr>
        </p:nvSpPr>
        <p:spPr>
          <a:xfrm>
            <a:off x="0" y="4473146"/>
            <a:ext cx="4895474" cy="2384854"/>
          </a:xfrm>
        </p:spPr>
        <p:txBody>
          <a:bodyPr>
            <a:normAutofit/>
          </a:bodyPr>
          <a:lstStyle/>
          <a:p>
            <a:r>
              <a:rPr lang="sk-SK" dirty="0">
                <a:latin typeface="Arial" panose="020B0604020202020204" pitchFamily="34" charset="0"/>
                <a:cs typeface="Arial" panose="020B0604020202020204" pitchFamily="34" charset="0"/>
              </a:rPr>
              <a:t>Cieľ merania: </a:t>
            </a:r>
          </a:p>
          <a:p>
            <a:r>
              <a:rPr lang="sk-SK" dirty="0">
                <a:latin typeface="Arial" panose="020B0604020202020204" pitchFamily="34" charset="0"/>
                <a:cs typeface="Arial" panose="020B0604020202020204" pitchFamily="34" charset="0"/>
              </a:rPr>
              <a:t>Stanovenie intenzity zápachu v ovzduší metódou </a:t>
            </a:r>
            <a:r>
              <a:rPr lang="sk-SK" b="1" dirty="0">
                <a:solidFill>
                  <a:srgbClr val="FFFF00"/>
                </a:solidFill>
                <a:latin typeface="Arial" panose="020B0604020202020204" pitchFamily="34" charset="0"/>
                <a:cs typeface="Arial" panose="020B0604020202020204" pitchFamily="34" charset="0"/>
              </a:rPr>
              <a:t>dynamickej </a:t>
            </a:r>
            <a:r>
              <a:rPr lang="sk-SK" b="1" dirty="0" err="1">
                <a:solidFill>
                  <a:srgbClr val="FFFF00"/>
                </a:solidFill>
                <a:latin typeface="Arial" panose="020B0604020202020204" pitchFamily="34" charset="0"/>
                <a:cs typeface="Arial" panose="020B0604020202020204" pitchFamily="34" charset="0"/>
              </a:rPr>
              <a:t>olfaktometrie</a:t>
            </a:r>
            <a:r>
              <a:rPr lang="sk-SK" b="1" dirty="0">
                <a:solidFill>
                  <a:srgbClr val="FFFF00"/>
                </a:solidFill>
                <a:latin typeface="Arial" panose="020B0604020202020204" pitchFamily="34" charset="0"/>
                <a:cs typeface="Arial" panose="020B0604020202020204" pitchFamily="34" charset="0"/>
              </a:rPr>
              <a:t> </a:t>
            </a:r>
            <a:r>
              <a:rPr lang="sk-SK" dirty="0">
                <a:latin typeface="Arial" panose="020B0604020202020204" pitchFamily="34" charset="0"/>
                <a:cs typeface="Arial" panose="020B0604020202020204" pitchFamily="34" charset="0"/>
              </a:rPr>
              <a:t>(laboratórium ZÚ </a:t>
            </a:r>
            <a:r>
              <a:rPr lang="sk-SK" dirty="0" err="1">
                <a:latin typeface="Arial" panose="020B0604020202020204" pitchFamily="34" charset="0"/>
                <a:cs typeface="Arial" panose="020B0604020202020204" pitchFamily="34" charset="0"/>
              </a:rPr>
              <a:t>Ostarava</a:t>
            </a:r>
            <a:r>
              <a:rPr lang="sk-SK" dirty="0">
                <a:latin typeface="Arial" panose="020B0604020202020204" pitchFamily="34" charset="0"/>
                <a:cs typeface="Arial" panose="020B0604020202020204" pitchFamily="34" charset="0"/>
              </a:rPr>
              <a:t>)</a:t>
            </a:r>
          </a:p>
          <a:p>
            <a:r>
              <a:rPr lang="sk-SK" dirty="0">
                <a:latin typeface="Arial" panose="020B0604020202020204" pitchFamily="34" charset="0"/>
                <a:cs typeface="Arial" panose="020B0604020202020204" pitchFamily="34" charset="0"/>
              </a:rPr>
              <a:t>a </a:t>
            </a:r>
            <a:r>
              <a:rPr lang="sk-SK" b="1" dirty="0">
                <a:solidFill>
                  <a:srgbClr val="FFFF00"/>
                </a:solidFill>
                <a:latin typeface="Arial" panose="020B0604020202020204" pitchFamily="34" charset="0"/>
                <a:cs typeface="Arial" panose="020B0604020202020204" pitchFamily="34" charset="0"/>
              </a:rPr>
              <a:t>identifikácia pôvodu pachovej záťaže </a:t>
            </a:r>
            <a:r>
              <a:rPr lang="sk-SK" dirty="0">
                <a:latin typeface="Arial" panose="020B0604020202020204" pitchFamily="34" charset="0"/>
                <a:cs typeface="Arial" panose="020B0604020202020204" pitchFamily="34" charset="0"/>
              </a:rPr>
              <a:t>pomocou sorpčných trubíc </a:t>
            </a:r>
            <a:r>
              <a:rPr lang="sk-SK" b="1" dirty="0">
                <a:latin typeface="Arial" panose="020B0604020202020204" pitchFamily="34" charset="0"/>
                <a:cs typeface="Arial" panose="020B0604020202020204" pitchFamily="34" charset="0"/>
              </a:rPr>
              <a:t>(Vysoká škola </a:t>
            </a:r>
            <a:r>
              <a:rPr lang="sk-SK" b="1" dirty="0" err="1">
                <a:latin typeface="Arial" panose="020B0604020202020204" pitchFamily="34" charset="0"/>
                <a:cs typeface="Arial" panose="020B0604020202020204" pitchFamily="34" charset="0"/>
              </a:rPr>
              <a:t>báňská</a:t>
            </a:r>
            <a:r>
              <a:rPr lang="sk-SK" b="1" dirty="0">
                <a:latin typeface="Arial" panose="020B0604020202020204" pitchFamily="34" charset="0"/>
                <a:cs typeface="Arial" panose="020B0604020202020204" pitchFamily="34" charset="0"/>
              </a:rPr>
              <a:t> – Technická univerzita Ostrava)</a:t>
            </a:r>
            <a:endParaRPr lang="sk-SK" dirty="0">
              <a:latin typeface="Arial" panose="020B0604020202020204" pitchFamily="34" charset="0"/>
              <a:cs typeface="Arial" panose="020B0604020202020204" pitchFamily="34" charset="0"/>
            </a:endParaRPr>
          </a:p>
          <a:p>
            <a:endParaRPr lang="sk-SK" sz="2000" dirty="0">
              <a:latin typeface="Arial" panose="020B0604020202020204" pitchFamily="34" charset="0"/>
              <a:cs typeface="Arial" panose="020B0604020202020204" pitchFamily="34" charset="0"/>
            </a:endParaRPr>
          </a:p>
        </p:txBody>
      </p:sp>
      <p:pic>
        <p:nvPicPr>
          <p:cNvPr id="6" name="Zástupný objekt pre obsah 5">
            <a:extLst>
              <a:ext uri="{FF2B5EF4-FFF2-40B4-BE49-F238E27FC236}">
                <a16:creationId xmlns:a16="http://schemas.microsoft.com/office/drawing/2014/main" id="{4684AEB0-0FE1-47D9-A84B-FB23D84F4AF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79298" y="790413"/>
            <a:ext cx="2345263" cy="4956029"/>
          </a:xfrm>
          <a:effectLst>
            <a:softEdge rad="279400"/>
          </a:effectLst>
        </p:spPr>
      </p:pic>
      <p:pic>
        <p:nvPicPr>
          <p:cNvPr id="10" name="Obrázok 9">
            <a:extLst>
              <a:ext uri="{FF2B5EF4-FFF2-40B4-BE49-F238E27FC236}">
                <a16:creationId xmlns:a16="http://schemas.microsoft.com/office/drawing/2014/main" id="{4FD7990F-EA5E-4DFE-93EB-F3CAD94C0D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8385" y="790413"/>
            <a:ext cx="4729506" cy="2238070"/>
          </a:xfrm>
          <a:prstGeom prst="rect">
            <a:avLst/>
          </a:prstGeom>
          <a:effectLst>
            <a:softEdge rad="165100"/>
          </a:effectLst>
        </p:spPr>
      </p:pic>
      <p:pic>
        <p:nvPicPr>
          <p:cNvPr id="12" name="Obrázok 11">
            <a:extLst>
              <a:ext uri="{FF2B5EF4-FFF2-40B4-BE49-F238E27FC236}">
                <a16:creationId xmlns:a16="http://schemas.microsoft.com/office/drawing/2014/main" id="{D2D677D4-5C89-476F-9D0E-4F81179DE1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8385" y="3508372"/>
            <a:ext cx="4675397" cy="2238070"/>
          </a:xfrm>
          <a:prstGeom prst="rect">
            <a:avLst/>
          </a:prstGeom>
          <a:effectLst>
            <a:softEdge rad="190500"/>
          </a:effectLst>
        </p:spPr>
      </p:pic>
      <p:sp>
        <p:nvSpPr>
          <p:cNvPr id="4" name="BlokTextu 3">
            <a:extLst>
              <a:ext uri="{FF2B5EF4-FFF2-40B4-BE49-F238E27FC236}">
                <a16:creationId xmlns:a16="http://schemas.microsoft.com/office/drawing/2014/main" id="{09954440-30CD-4C46-BBCA-E780BB00E3DD}"/>
              </a:ext>
            </a:extLst>
          </p:cNvPr>
          <p:cNvSpPr txBox="1"/>
          <p:nvPr/>
        </p:nvSpPr>
        <p:spPr>
          <a:xfrm>
            <a:off x="5359886" y="5150512"/>
            <a:ext cx="1584087" cy="1384995"/>
          </a:xfrm>
          <a:prstGeom prst="rect">
            <a:avLst/>
          </a:prstGeom>
          <a:noFill/>
        </p:spPr>
        <p:txBody>
          <a:bodyPr wrap="none" rtlCol="0">
            <a:spAutoFit/>
          </a:bodyPr>
          <a:lstStyle/>
          <a:p>
            <a:pPr algn="ctr"/>
            <a:r>
              <a:rPr lang="sk-SK" sz="1400" b="1" dirty="0" err="1">
                <a:solidFill>
                  <a:schemeClr val="bg2">
                    <a:lumMod val="10000"/>
                  </a:schemeClr>
                </a:solidFill>
                <a:latin typeface="Arial" panose="020B0604020202020204" pitchFamily="34" charset="0"/>
                <a:cs typeface="Arial" panose="020B0604020202020204" pitchFamily="34" charset="0"/>
              </a:rPr>
              <a:t>Nalophanový</a:t>
            </a:r>
            <a:endParaRPr lang="sk-SK" sz="1400" b="1" dirty="0">
              <a:solidFill>
                <a:schemeClr val="bg2">
                  <a:lumMod val="10000"/>
                </a:schemeClr>
              </a:solidFill>
              <a:latin typeface="Arial" panose="020B0604020202020204" pitchFamily="34" charset="0"/>
              <a:cs typeface="Arial" panose="020B0604020202020204" pitchFamily="34" charset="0"/>
            </a:endParaRPr>
          </a:p>
          <a:p>
            <a:pPr algn="ctr"/>
            <a:r>
              <a:rPr lang="sk-SK" sz="1400" b="1" dirty="0">
                <a:solidFill>
                  <a:schemeClr val="bg2">
                    <a:lumMod val="10000"/>
                  </a:schemeClr>
                </a:solidFill>
                <a:latin typeface="Arial" panose="020B0604020202020204" pitchFamily="34" charset="0"/>
                <a:cs typeface="Arial" panose="020B0604020202020204" pitchFamily="34" charset="0"/>
              </a:rPr>
              <a:t>vak</a:t>
            </a:r>
          </a:p>
          <a:p>
            <a:pPr algn="ctr"/>
            <a:r>
              <a:rPr lang="sk-SK" sz="1400" b="1" dirty="0">
                <a:solidFill>
                  <a:schemeClr val="bg2">
                    <a:lumMod val="10000"/>
                  </a:schemeClr>
                </a:solidFill>
                <a:latin typeface="Arial" panose="020B0604020202020204" pitchFamily="34" charset="0"/>
                <a:cs typeface="Arial" panose="020B0604020202020204" pitchFamily="34" charset="0"/>
              </a:rPr>
              <a:t>Dynamická</a:t>
            </a:r>
          </a:p>
          <a:p>
            <a:pPr algn="ctr"/>
            <a:r>
              <a:rPr lang="sk-SK" sz="1400" b="1" dirty="0" err="1">
                <a:solidFill>
                  <a:schemeClr val="bg2">
                    <a:lumMod val="10000"/>
                  </a:schemeClr>
                </a:solidFill>
                <a:latin typeface="Arial" panose="020B0604020202020204" pitchFamily="34" charset="0"/>
                <a:cs typeface="Arial" panose="020B0604020202020204" pitchFamily="34" charset="0"/>
              </a:rPr>
              <a:t>Olfaktometria</a:t>
            </a:r>
            <a:endParaRPr lang="sk-SK" sz="1400" b="1" dirty="0">
              <a:solidFill>
                <a:schemeClr val="bg2">
                  <a:lumMod val="10000"/>
                </a:schemeClr>
              </a:solidFill>
              <a:latin typeface="Arial" panose="020B0604020202020204" pitchFamily="34" charset="0"/>
              <a:cs typeface="Arial" panose="020B0604020202020204" pitchFamily="34" charset="0"/>
            </a:endParaRPr>
          </a:p>
          <a:p>
            <a:pPr algn="ctr"/>
            <a:r>
              <a:rPr lang="sk-SK" sz="1400" b="1" dirty="0">
                <a:solidFill>
                  <a:schemeClr val="bg2">
                    <a:lumMod val="10000"/>
                  </a:schemeClr>
                </a:solidFill>
                <a:latin typeface="Arial" panose="020B0604020202020204" pitchFamily="34" charset="0"/>
                <a:cs typeface="Arial" panose="020B0604020202020204" pitchFamily="34" charset="0"/>
              </a:rPr>
              <a:t>= intenzita</a:t>
            </a:r>
          </a:p>
          <a:p>
            <a:pPr algn="ctr"/>
            <a:r>
              <a:rPr lang="sk-SK" sz="1400" b="1" dirty="0">
                <a:solidFill>
                  <a:schemeClr val="bg2">
                    <a:lumMod val="10000"/>
                  </a:schemeClr>
                </a:solidFill>
                <a:latin typeface="Arial" panose="020B0604020202020204" pitchFamily="34" charset="0"/>
                <a:cs typeface="Arial" panose="020B0604020202020204" pitchFamily="34" charset="0"/>
              </a:rPr>
              <a:t>pachových látok</a:t>
            </a:r>
          </a:p>
        </p:txBody>
      </p:sp>
      <p:sp>
        <p:nvSpPr>
          <p:cNvPr id="5" name="BlokTextu 4">
            <a:extLst>
              <a:ext uri="{FF2B5EF4-FFF2-40B4-BE49-F238E27FC236}">
                <a16:creationId xmlns:a16="http://schemas.microsoft.com/office/drawing/2014/main" id="{D4CCB10C-BE5A-48C3-B161-B0411446DF51}"/>
              </a:ext>
            </a:extLst>
          </p:cNvPr>
          <p:cNvSpPr txBox="1"/>
          <p:nvPr/>
        </p:nvSpPr>
        <p:spPr>
          <a:xfrm>
            <a:off x="8600304" y="5826221"/>
            <a:ext cx="2666114" cy="800219"/>
          </a:xfrm>
          <a:prstGeom prst="rect">
            <a:avLst/>
          </a:prstGeom>
          <a:noFill/>
        </p:spPr>
        <p:txBody>
          <a:bodyPr wrap="none" rtlCol="0">
            <a:spAutoFit/>
          </a:bodyPr>
          <a:lstStyle/>
          <a:p>
            <a:r>
              <a:rPr lang="sk-SK" sz="1400" b="1" dirty="0">
                <a:solidFill>
                  <a:schemeClr val="bg2">
                    <a:lumMod val="10000"/>
                  </a:schemeClr>
                </a:solidFill>
                <a:latin typeface="Arial" panose="020B0604020202020204" pitchFamily="34" charset="0"/>
                <a:cs typeface="Arial" panose="020B0604020202020204" pitchFamily="34" charset="0"/>
              </a:rPr>
              <a:t>Sorpčná trubica </a:t>
            </a:r>
            <a:r>
              <a:rPr lang="sk-SK" sz="1400" b="1" dirty="0" err="1">
                <a:solidFill>
                  <a:schemeClr val="bg2">
                    <a:lumMod val="10000"/>
                  </a:schemeClr>
                </a:solidFill>
                <a:latin typeface="Arial" panose="020B0604020202020204" pitchFamily="34" charset="0"/>
                <a:cs typeface="Arial" panose="020B0604020202020204" pitchFamily="34" charset="0"/>
              </a:rPr>
              <a:t>Markes</a:t>
            </a:r>
            <a:endParaRPr lang="sk-SK" sz="1400" b="1" dirty="0">
              <a:solidFill>
                <a:schemeClr val="bg2">
                  <a:lumMod val="10000"/>
                </a:schemeClr>
              </a:solidFill>
              <a:latin typeface="Arial" panose="020B0604020202020204" pitchFamily="34" charset="0"/>
              <a:cs typeface="Arial" panose="020B0604020202020204" pitchFamily="34" charset="0"/>
            </a:endParaRPr>
          </a:p>
          <a:p>
            <a:r>
              <a:rPr lang="sk-SK" sz="1400" b="1" dirty="0">
                <a:solidFill>
                  <a:schemeClr val="bg2">
                    <a:lumMod val="10000"/>
                  </a:schemeClr>
                </a:solidFill>
                <a:latin typeface="Arial" panose="020B0604020202020204" pitchFamily="34" charset="0"/>
                <a:cs typeface="Arial" panose="020B0604020202020204" pitchFamily="34" charset="0"/>
              </a:rPr>
              <a:t>Identifikácia pachových látok</a:t>
            </a:r>
          </a:p>
          <a:p>
            <a:endParaRPr lang="sk-SK" b="1" dirty="0">
              <a:solidFill>
                <a:schemeClr val="bg2">
                  <a:lumMod val="10000"/>
                </a:schemeClr>
              </a:solidFill>
            </a:endParaRPr>
          </a:p>
        </p:txBody>
      </p:sp>
    </p:spTree>
    <p:extLst>
      <p:ext uri="{BB962C8B-B14F-4D97-AF65-F5344CB8AC3E}">
        <p14:creationId xmlns:p14="http://schemas.microsoft.com/office/powerpoint/2010/main" val="164003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8862E2-4607-4D2D-91FA-52A87DDDF7A0}"/>
              </a:ext>
            </a:extLst>
          </p:cNvPr>
          <p:cNvSpPr>
            <a:spLocks noGrp="1"/>
          </p:cNvSpPr>
          <p:nvPr>
            <p:ph type="title"/>
          </p:nvPr>
        </p:nvSpPr>
        <p:spPr>
          <a:xfrm>
            <a:off x="0" y="-1"/>
            <a:ext cx="4880918" cy="6054811"/>
          </a:xfrm>
        </p:spPr>
        <p:txBody>
          <a:bodyPr>
            <a:normAutofit fontScale="90000"/>
          </a:bodyPr>
          <a:lstStyle/>
          <a:p>
            <a:pPr algn="ctr"/>
            <a:br>
              <a:rPr lang="sk-SK" sz="2000" dirty="0">
                <a:latin typeface="Arial" panose="020B0604020202020204" pitchFamily="34" charset="0"/>
                <a:cs typeface="Arial" panose="020B0604020202020204" pitchFamily="34" charset="0"/>
              </a:rPr>
            </a:br>
            <a:r>
              <a:rPr lang="sk-SK" sz="2200" dirty="0">
                <a:latin typeface="Arial" panose="020B0604020202020204" pitchFamily="34" charset="0"/>
                <a:cs typeface="Arial" panose="020B0604020202020204" pitchFamily="34" charset="0"/>
              </a:rPr>
              <a:t>2. fáza monitoringu zápachu</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počas odberu vzoriek boli sledované klimatické podmienky a údaje:</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dátum, čas odberu</a:t>
            </a: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priemerná rýchlosť a priemerný smer vetra</a:t>
            </a: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relatívna vlhkosť vzduchu</a:t>
            </a: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teplota</a:t>
            </a: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tlak</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charakter okolia (terén - rovina, porast, zástavba, doprava, priemysle, počasie)</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u="sng" dirty="0">
                <a:latin typeface="Arial" panose="020B0604020202020204" pitchFamily="34" charset="0"/>
                <a:cs typeface="Arial" panose="020B0604020202020204" pitchFamily="34" charset="0"/>
              </a:rPr>
              <a:t>použité metódy:</a:t>
            </a:r>
            <a:br>
              <a:rPr lang="sk-SK" sz="2000" u="sng"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Metóda Dynamickej </a:t>
            </a:r>
            <a:r>
              <a:rPr lang="sk-SK" sz="2000" b="1" dirty="0" err="1">
                <a:solidFill>
                  <a:srgbClr val="FFFF00"/>
                </a:solidFill>
                <a:latin typeface="Arial" panose="020B0604020202020204" pitchFamily="34" charset="0"/>
                <a:cs typeface="Arial" panose="020B0604020202020204" pitchFamily="34" charset="0"/>
              </a:rPr>
              <a:t>olfaktometrie</a:t>
            </a:r>
            <a:br>
              <a:rPr lang="sk-SK" sz="2000" b="1" dirty="0">
                <a:solidFill>
                  <a:srgbClr val="FFFF00"/>
                </a:solidFill>
                <a:latin typeface="Arial" panose="020B0604020202020204" pitchFamily="34" charset="0"/>
                <a:cs typeface="Arial" panose="020B0604020202020204" pitchFamily="34" charset="0"/>
              </a:rPr>
            </a:br>
            <a:br>
              <a:rPr lang="sk-SK" sz="2000" b="1" dirty="0">
                <a:solidFill>
                  <a:srgbClr val="FFFF00"/>
                </a:solidFill>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Identifikácia pachových látok prostredníctvom </a:t>
            </a:r>
            <a:r>
              <a:rPr lang="sk-SK" sz="2000" b="1" dirty="0" err="1">
                <a:solidFill>
                  <a:srgbClr val="FFFF00"/>
                </a:solidFill>
                <a:latin typeface="Arial" panose="020B0604020202020204" pitchFamily="34" charset="0"/>
                <a:cs typeface="Arial" panose="020B0604020202020204" pitchFamily="34" charset="0"/>
              </a:rPr>
              <a:t>anylýzy</a:t>
            </a:r>
            <a:r>
              <a:rPr lang="sk-SK" sz="2000" b="1" dirty="0">
                <a:solidFill>
                  <a:srgbClr val="FFFF00"/>
                </a:solidFill>
                <a:latin typeface="Arial" panose="020B0604020202020204" pitchFamily="34" charset="0"/>
                <a:cs typeface="Arial" panose="020B0604020202020204" pitchFamily="34" charset="0"/>
              </a:rPr>
              <a:t> VOC (prchavých organických zlúčenín)</a:t>
            </a:r>
            <a:br>
              <a:rPr lang="sk-SK" sz="2000" b="1"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br>
              <a:rPr lang="sk-SK" sz="1400" dirty="0">
                <a:latin typeface="Arial" panose="020B0604020202020204" pitchFamily="34" charset="0"/>
                <a:cs typeface="Arial" panose="020B0604020202020204" pitchFamily="34" charset="0"/>
              </a:rPr>
            </a:br>
            <a:endParaRPr lang="sk-SK" sz="1800" dirty="0"/>
          </a:p>
        </p:txBody>
      </p:sp>
      <p:sp>
        <p:nvSpPr>
          <p:cNvPr id="3" name="Zástupný text 2">
            <a:extLst>
              <a:ext uri="{FF2B5EF4-FFF2-40B4-BE49-F238E27FC236}">
                <a16:creationId xmlns:a16="http://schemas.microsoft.com/office/drawing/2014/main" id="{0CD346F1-85E7-4F13-9A61-5E20E905CAD1}"/>
              </a:ext>
            </a:extLst>
          </p:cNvPr>
          <p:cNvSpPr>
            <a:spLocks noGrp="1"/>
          </p:cNvSpPr>
          <p:nvPr>
            <p:ph type="body" sz="half" idx="2"/>
          </p:nvPr>
        </p:nvSpPr>
        <p:spPr>
          <a:xfrm>
            <a:off x="0" y="6166022"/>
            <a:ext cx="4880918" cy="691978"/>
          </a:xfrm>
        </p:spPr>
        <p:txBody>
          <a:bodyPr>
            <a:normAutofit/>
          </a:bodyPr>
          <a:lstStyle/>
          <a:p>
            <a:r>
              <a:rPr lang="sk-SK" dirty="0">
                <a:latin typeface="Arial" panose="020B0604020202020204" pitchFamily="34" charset="0"/>
                <a:cs typeface="Arial" panose="020B0604020202020204" pitchFamily="34" charset="0"/>
              </a:rPr>
              <a:t>Zdroj: Monitoring pachových </a:t>
            </a:r>
            <a:r>
              <a:rPr lang="sk-SK" dirty="0" err="1">
                <a:latin typeface="Arial" panose="020B0604020202020204" pitchFamily="34" charset="0"/>
                <a:cs typeface="Arial" panose="020B0604020202020204" pitchFamily="34" charset="0"/>
              </a:rPr>
              <a:t>látek</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ve</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městě</a:t>
            </a:r>
            <a:r>
              <a:rPr lang="sk-SK" dirty="0">
                <a:latin typeface="Arial" panose="020B0604020202020204" pitchFamily="34" charset="0"/>
                <a:cs typeface="Arial" panose="020B0604020202020204" pitchFamily="34" charset="0"/>
              </a:rPr>
              <a:t> Senec, 2021</a:t>
            </a:r>
          </a:p>
          <a:p>
            <a:pPr marL="285750" indent="-285750">
              <a:buFontTx/>
              <a:buChar char="-"/>
            </a:pPr>
            <a:endParaRPr lang="sk-SK" dirty="0"/>
          </a:p>
          <a:p>
            <a:pPr marL="285750" indent="-285750">
              <a:buFontTx/>
              <a:buChar char="-"/>
            </a:pPr>
            <a:endParaRPr lang="sk-SK" dirty="0"/>
          </a:p>
        </p:txBody>
      </p:sp>
      <p:pic>
        <p:nvPicPr>
          <p:cNvPr id="6" name="Zástupný objekt pre obsah 5">
            <a:extLst>
              <a:ext uri="{FF2B5EF4-FFF2-40B4-BE49-F238E27FC236}">
                <a16:creationId xmlns:a16="http://schemas.microsoft.com/office/drawing/2014/main" id="{96C7EDEC-0290-4048-B211-0304BD34AB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7676" y="215851"/>
            <a:ext cx="5239265" cy="6143503"/>
          </a:xfrm>
          <a:prstGeom prst="rect">
            <a:avLst/>
          </a:prstGeom>
          <a:ln>
            <a:noFill/>
          </a:ln>
          <a:effectLst>
            <a:softEdge rad="112500"/>
          </a:effectLst>
        </p:spPr>
      </p:pic>
    </p:spTree>
    <p:extLst>
      <p:ext uri="{BB962C8B-B14F-4D97-AF65-F5344CB8AC3E}">
        <p14:creationId xmlns:p14="http://schemas.microsoft.com/office/powerpoint/2010/main" val="195394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25A849-ACFE-4135-9DA5-7DAE0D98469C}"/>
              </a:ext>
            </a:extLst>
          </p:cNvPr>
          <p:cNvSpPr>
            <a:spLocks noGrp="1"/>
          </p:cNvSpPr>
          <p:nvPr>
            <p:ph type="title"/>
          </p:nvPr>
        </p:nvSpPr>
        <p:spPr>
          <a:xfrm>
            <a:off x="-1" y="0"/>
            <a:ext cx="4880919" cy="6320486"/>
          </a:xfrm>
        </p:spPr>
        <p:txBody>
          <a:bodyPr>
            <a:normAutofit fontScale="90000"/>
          </a:bodyPr>
          <a:lstStyle/>
          <a:p>
            <a:pPr algn="ctr"/>
            <a:r>
              <a:rPr lang="sk-SK" sz="2200" dirty="0">
                <a:latin typeface="Arial" panose="020B0604020202020204" pitchFamily="34" charset="0"/>
                <a:cs typeface="Arial" panose="020B0604020202020204" pitchFamily="34" charset="0"/>
              </a:rPr>
              <a:t>2. fáza monitoringu zápachu</a:t>
            </a:r>
            <a:br>
              <a:rPr lang="sk-SK" sz="2200" dirty="0">
                <a:latin typeface="Arial" panose="020B0604020202020204" pitchFamily="34" charset="0"/>
                <a:cs typeface="Arial" panose="020B0604020202020204" pitchFamily="34" charset="0"/>
              </a:rPr>
            </a:br>
            <a:br>
              <a:rPr lang="sk-SK" sz="1800" b="1" dirty="0">
                <a:solidFill>
                  <a:srgbClr val="FFFF00"/>
                </a:solidFill>
                <a:latin typeface="Arial" panose="020B0604020202020204" pitchFamily="34" charset="0"/>
                <a:cs typeface="Arial" panose="020B0604020202020204" pitchFamily="34" charset="0"/>
              </a:rPr>
            </a:br>
            <a:br>
              <a:rPr lang="sk-SK" sz="1800" b="1" dirty="0">
                <a:solidFill>
                  <a:srgbClr val="FFFF00"/>
                </a:solidFill>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A) Intenzita pachových látok</a:t>
            </a:r>
            <a:br>
              <a:rPr lang="sk-SK" sz="2000" b="1" dirty="0">
                <a:solidFill>
                  <a:srgbClr val="FFFF00"/>
                </a:solidFill>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Metóda Dynamickej </a:t>
            </a:r>
            <a:r>
              <a:rPr lang="sk-SK" sz="2000" b="1" dirty="0" err="1">
                <a:solidFill>
                  <a:srgbClr val="FFFF00"/>
                </a:solidFill>
                <a:latin typeface="Arial" panose="020B0604020202020204" pitchFamily="34" charset="0"/>
                <a:cs typeface="Arial" panose="020B0604020202020204" pitchFamily="34" charset="0"/>
              </a:rPr>
              <a:t>olfaktometrie</a:t>
            </a:r>
            <a:br>
              <a:rPr lang="sk-SK" sz="2000" b="1" dirty="0">
                <a:solidFill>
                  <a:srgbClr val="FFFF00"/>
                </a:solidFill>
                <a:latin typeface="Arial" panose="020B0604020202020204" pitchFamily="34" charset="0"/>
                <a:cs typeface="Arial" panose="020B0604020202020204" pitchFamily="34" charset="0"/>
              </a:rPr>
            </a:br>
            <a:br>
              <a:rPr lang="sk-SK" sz="2000" b="1" dirty="0">
                <a:solidFill>
                  <a:srgbClr val="FFFF00"/>
                </a:solidFill>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odber vzoriek znečisteného vzduchu do </a:t>
            </a:r>
            <a:r>
              <a:rPr lang="sk-SK" sz="1800" dirty="0" err="1">
                <a:latin typeface="Arial" panose="020B0604020202020204" pitchFamily="34" charset="0"/>
                <a:cs typeface="Arial" panose="020B0604020202020204" pitchFamily="34" charset="0"/>
              </a:rPr>
              <a:t>Nalophanových</a:t>
            </a:r>
            <a:r>
              <a:rPr lang="sk-SK" sz="1800" dirty="0">
                <a:latin typeface="Arial" panose="020B0604020202020204" pitchFamily="34" charset="0"/>
                <a:cs typeface="Arial" panose="020B0604020202020204" pitchFamily="34" charset="0"/>
              </a:rPr>
              <a:t> vakov pomocou </a:t>
            </a:r>
            <a:r>
              <a:rPr lang="sk-SK" sz="1800" dirty="0" err="1">
                <a:latin typeface="Arial" panose="020B0604020202020204" pitchFamily="34" charset="0"/>
                <a:cs typeface="Arial" panose="020B0604020202020204" pitchFamily="34" charset="0"/>
              </a:rPr>
              <a:t>vzrokovacej</a:t>
            </a:r>
            <a:r>
              <a:rPr lang="sk-SK" sz="1800" dirty="0">
                <a:latin typeface="Arial" panose="020B0604020202020204" pitchFamily="34" charset="0"/>
                <a:cs typeface="Arial" panose="020B0604020202020204" pitchFamily="34" charset="0"/>
              </a:rPr>
              <a:t> nádoby</a:t>
            </a:r>
            <a:br>
              <a:rPr lang="sk-SK" sz="1800" dirty="0">
                <a:latin typeface="Arial" panose="020B0604020202020204" pitchFamily="34" charset="0"/>
                <a:cs typeface="Arial" panose="020B0604020202020204" pitchFamily="34" charset="0"/>
              </a:rPr>
            </a:b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vzduch bol do vaku nasávaný pomocou hadičky</a:t>
            </a:r>
            <a:br>
              <a:rPr lang="sk-SK" sz="1800" dirty="0">
                <a:latin typeface="Arial" panose="020B0604020202020204" pitchFamily="34" charset="0"/>
                <a:cs typeface="Arial" panose="020B0604020202020204" pitchFamily="34" charset="0"/>
              </a:rPr>
            </a:b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po odbere každej vzorky sa vak vymenil za nový</a:t>
            </a:r>
            <a:br>
              <a:rPr lang="sk-SK" sz="1800" dirty="0">
                <a:latin typeface="Arial" panose="020B0604020202020204" pitchFamily="34" charset="0"/>
                <a:cs typeface="Arial" panose="020B0604020202020204" pitchFamily="34" charset="0"/>
              </a:rPr>
            </a:b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koncentrácie pachových látok boli najskôr orientačne hodnotené priamo na mieste odberu </a:t>
            </a: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3-člennou komisiou</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1800" b="1" dirty="0">
                <a:solidFill>
                  <a:srgbClr val="FFFF00"/>
                </a:solidFill>
                <a:latin typeface="Arial" panose="020B0604020202020204" pitchFamily="34" charset="0"/>
                <a:cs typeface="Arial" panose="020B0604020202020204" pitchFamily="34" charset="0"/>
              </a:rPr>
              <a:t>Analýza vzoriek </a:t>
            </a:r>
            <a:r>
              <a:rPr lang="sk-SK" sz="1800" dirty="0">
                <a:solidFill>
                  <a:srgbClr val="FFFF00"/>
                </a:solidFill>
                <a:latin typeface="Arial" panose="020B0604020202020204" pitchFamily="34" charset="0"/>
                <a:cs typeface="Arial" panose="020B0604020202020204" pitchFamily="34" charset="0"/>
              </a:rPr>
              <a:t>– </a:t>
            </a:r>
            <a:r>
              <a:rPr lang="sk-SK" sz="1800" b="1" dirty="0">
                <a:solidFill>
                  <a:srgbClr val="FFFF00"/>
                </a:solidFill>
                <a:latin typeface="Arial" panose="020B0604020202020204" pitchFamily="34" charset="0"/>
                <a:cs typeface="Arial" panose="020B0604020202020204" pitchFamily="34" charset="0"/>
              </a:rPr>
              <a:t>24.09.2021 v laboratóriu ZÚ Ostrava</a:t>
            </a:r>
            <a:br>
              <a:rPr lang="sk-SK" sz="2000" b="1" dirty="0">
                <a:solidFill>
                  <a:srgbClr val="FFFF00"/>
                </a:solidFill>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  </a:t>
            </a:r>
            <a:r>
              <a:rPr lang="sk-SK" sz="1800" dirty="0">
                <a:solidFill>
                  <a:srgbClr val="FFFF00"/>
                </a:solidFill>
                <a:latin typeface="Arial" panose="020B0604020202020204" pitchFamily="34" charset="0"/>
                <a:cs typeface="Arial" panose="020B0604020202020204" pitchFamily="34" charset="0"/>
              </a:rPr>
              <a:t>konkrétny stupeň obťažujúceho zápachu bol v odobraných vzorkách stanovený až pri analýze v  </a:t>
            </a:r>
            <a:r>
              <a:rPr lang="sk-SK" sz="1800" dirty="0" err="1">
                <a:solidFill>
                  <a:srgbClr val="FFFF00"/>
                </a:solidFill>
                <a:latin typeface="Arial" panose="020B0604020202020204" pitchFamily="34" charset="0"/>
                <a:cs typeface="Arial" panose="020B0604020202020204" pitchFamily="34" charset="0"/>
              </a:rPr>
              <a:t>olfaktometrickom</a:t>
            </a:r>
            <a:r>
              <a:rPr lang="sk-SK" sz="1800" dirty="0">
                <a:solidFill>
                  <a:srgbClr val="FFFF00"/>
                </a:solidFill>
                <a:latin typeface="Arial" panose="020B0604020202020204" pitchFamily="34" charset="0"/>
                <a:cs typeface="Arial" panose="020B0604020202020204" pitchFamily="34" charset="0"/>
              </a:rPr>
              <a:t> laboratóriu Zdravotného ústavu Ostrava</a:t>
            </a:r>
            <a:br>
              <a:rPr lang="sk-SK" sz="1800" dirty="0">
                <a:solidFill>
                  <a:srgbClr val="FFFF00"/>
                </a:solidFill>
                <a:latin typeface="Arial" panose="020B0604020202020204" pitchFamily="34" charset="0"/>
                <a:cs typeface="Arial" panose="020B0604020202020204" pitchFamily="34" charset="0"/>
              </a:rPr>
            </a:br>
            <a:endParaRPr lang="sk-SK" sz="1800" dirty="0">
              <a:solidFill>
                <a:srgbClr val="FFFF00"/>
              </a:solidFill>
            </a:endParaRPr>
          </a:p>
        </p:txBody>
      </p:sp>
      <p:sp>
        <p:nvSpPr>
          <p:cNvPr id="3" name="Zástupný text 2">
            <a:extLst>
              <a:ext uri="{FF2B5EF4-FFF2-40B4-BE49-F238E27FC236}">
                <a16:creationId xmlns:a16="http://schemas.microsoft.com/office/drawing/2014/main" id="{C6555487-DDEC-406D-B054-D71EC363E0E9}"/>
              </a:ext>
            </a:extLst>
          </p:cNvPr>
          <p:cNvSpPr>
            <a:spLocks noGrp="1"/>
          </p:cNvSpPr>
          <p:nvPr>
            <p:ph type="body" sz="half" idx="2"/>
          </p:nvPr>
        </p:nvSpPr>
        <p:spPr>
          <a:xfrm>
            <a:off x="-1" y="6320486"/>
            <a:ext cx="4880919" cy="537513"/>
          </a:xfrm>
        </p:spPr>
        <p:txBody>
          <a:bodyPr/>
          <a:lstStyle/>
          <a:p>
            <a:r>
              <a:rPr lang="sk-SK" dirty="0">
                <a:latin typeface="Arial" panose="020B0604020202020204" pitchFamily="34" charset="0"/>
                <a:cs typeface="Arial" panose="020B0604020202020204" pitchFamily="34" charset="0"/>
              </a:rPr>
              <a:t>Zdroj: Monitoring pachových </a:t>
            </a:r>
            <a:r>
              <a:rPr lang="sk-SK" dirty="0" err="1">
                <a:latin typeface="Arial" panose="020B0604020202020204" pitchFamily="34" charset="0"/>
                <a:cs typeface="Arial" panose="020B0604020202020204" pitchFamily="34" charset="0"/>
              </a:rPr>
              <a:t>látek</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ve</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městě</a:t>
            </a:r>
            <a:r>
              <a:rPr lang="sk-SK" dirty="0">
                <a:latin typeface="Arial" panose="020B0604020202020204" pitchFamily="34" charset="0"/>
                <a:cs typeface="Arial" panose="020B0604020202020204" pitchFamily="34" charset="0"/>
              </a:rPr>
              <a:t> Senec, 2021</a:t>
            </a:r>
          </a:p>
          <a:p>
            <a:endParaRPr lang="sk-SK" dirty="0"/>
          </a:p>
        </p:txBody>
      </p:sp>
      <p:pic>
        <p:nvPicPr>
          <p:cNvPr id="1026" name="Picture 2" descr="Praktické zkušenosti s měřením pachových látek - PDF Stažení zdarma">
            <a:extLst>
              <a:ext uri="{FF2B5EF4-FFF2-40B4-BE49-F238E27FC236}">
                <a16:creationId xmlns:a16="http://schemas.microsoft.com/office/drawing/2014/main" id="{0FFF3C2D-A29A-413E-8956-63BCFE66A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200" y="128250"/>
            <a:ext cx="3838941" cy="28755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4624D2C-2CC6-4BCB-927A-E4C655E75D34}"/>
              </a:ext>
            </a:extLst>
          </p:cNvPr>
          <p:cNvPicPr>
            <a:picLocks noChangeAspect="1"/>
          </p:cNvPicPr>
          <p:nvPr/>
        </p:nvPicPr>
        <p:blipFill>
          <a:blip r:embed="rId3"/>
          <a:stretch>
            <a:fillRect/>
          </a:stretch>
        </p:blipFill>
        <p:spPr>
          <a:xfrm>
            <a:off x="7935200" y="3362007"/>
            <a:ext cx="3944639" cy="2958480"/>
          </a:xfrm>
          <a:prstGeom prst="rect">
            <a:avLst/>
          </a:prstGeom>
          <a:effectLst>
            <a:softEdge rad="127000"/>
          </a:effectLst>
        </p:spPr>
      </p:pic>
      <p:pic>
        <p:nvPicPr>
          <p:cNvPr id="10" name="Obrázek 9">
            <a:extLst>
              <a:ext uri="{FF2B5EF4-FFF2-40B4-BE49-F238E27FC236}">
                <a16:creationId xmlns:a16="http://schemas.microsoft.com/office/drawing/2014/main" id="{AF96185D-A2A1-4B38-A113-6B3C3963D6DD}"/>
              </a:ext>
            </a:extLst>
          </p:cNvPr>
          <p:cNvPicPr>
            <a:picLocks noChangeAspect="1"/>
          </p:cNvPicPr>
          <p:nvPr/>
        </p:nvPicPr>
        <p:blipFill>
          <a:blip r:embed="rId4"/>
          <a:stretch>
            <a:fillRect/>
          </a:stretch>
        </p:blipFill>
        <p:spPr>
          <a:xfrm>
            <a:off x="5100222" y="3020047"/>
            <a:ext cx="2731801" cy="3642401"/>
          </a:xfrm>
          <a:prstGeom prst="rect">
            <a:avLst/>
          </a:prstGeom>
          <a:effectLst>
            <a:softEdge rad="127000"/>
          </a:effectLst>
        </p:spPr>
      </p:pic>
      <p:pic>
        <p:nvPicPr>
          <p:cNvPr id="18" name="Zástupný objekt pre obsah 17">
            <a:extLst>
              <a:ext uri="{FF2B5EF4-FFF2-40B4-BE49-F238E27FC236}">
                <a16:creationId xmlns:a16="http://schemas.microsoft.com/office/drawing/2014/main" id="{87BA54BD-BD99-49E4-835D-06F977158767}"/>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309597" y="0"/>
            <a:ext cx="2265095" cy="3064995"/>
          </a:xfrm>
          <a:effectLst>
            <a:softEdge rad="127000"/>
          </a:effectLst>
        </p:spPr>
      </p:pic>
    </p:spTree>
    <p:extLst>
      <p:ext uri="{BB962C8B-B14F-4D97-AF65-F5344CB8AC3E}">
        <p14:creationId xmlns:p14="http://schemas.microsoft.com/office/powerpoint/2010/main" val="338346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B35EEC-BE21-4381-A05E-1CF0FB6C0380}"/>
              </a:ext>
            </a:extLst>
          </p:cNvPr>
          <p:cNvSpPr>
            <a:spLocks noGrp="1"/>
          </p:cNvSpPr>
          <p:nvPr>
            <p:ph type="title"/>
          </p:nvPr>
        </p:nvSpPr>
        <p:spPr>
          <a:xfrm>
            <a:off x="0" y="0"/>
            <a:ext cx="4868562" cy="5548184"/>
          </a:xfrm>
        </p:spPr>
        <p:txBody>
          <a:bodyPr>
            <a:normAutofit fontScale="90000"/>
          </a:bodyPr>
          <a:lstStyle/>
          <a:p>
            <a:pPr algn="ctr"/>
            <a:r>
              <a:rPr lang="sk-SK" sz="2200" dirty="0">
                <a:latin typeface="Arial" panose="020B0604020202020204" pitchFamily="34" charset="0"/>
                <a:cs typeface="Arial" panose="020B0604020202020204" pitchFamily="34" charset="0"/>
              </a:rPr>
              <a:t>2. fáza monitoringu zápachu</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Počas odberu vzoriek nastala zmena prúdenia vetra </a:t>
            </a: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zo S-SZ na JZ.</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Na územie mesta Senec sa v tomto čase nedostávali žiadne pachové látky, </a:t>
            </a:r>
            <a:r>
              <a:rPr lang="sk-SK" sz="2000" dirty="0" err="1">
                <a:latin typeface="Arial" panose="020B0604020202020204" pitchFamily="34" charset="0"/>
                <a:cs typeface="Arial" panose="020B0604020202020204" pitchFamily="34" charset="0"/>
              </a:rPr>
              <a:t>t.z</a:t>
            </a:r>
            <a:r>
              <a:rPr lang="sk-SK" sz="2000" dirty="0">
                <a:latin typeface="Arial" panose="020B0604020202020204" pitchFamily="34" charset="0"/>
                <a:cs typeface="Arial" panose="020B0604020202020204" pitchFamily="34" charset="0"/>
              </a:rPr>
              <a:t>. intenzita zápachu pri 3 vzorkách zo 4 bola 0.</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vzorka s pachovou záťažou bola stanovená pri odbere nad skládkou odpadu v čase 12:10 pri JZ prúdení vzduchu</a:t>
            </a:r>
            <a:br>
              <a:rPr lang="sk-SK" sz="2000" b="1" dirty="0">
                <a:solidFill>
                  <a:srgbClr val="FFFF00"/>
                </a:solidFill>
                <a:latin typeface="Arial" panose="020B0604020202020204" pitchFamily="34" charset="0"/>
                <a:cs typeface="Arial" panose="020B0604020202020204" pitchFamily="34" charset="0"/>
              </a:rPr>
            </a:br>
            <a:br>
              <a:rPr lang="sk-SK" sz="2000" b="1" dirty="0">
                <a:solidFill>
                  <a:srgbClr val="FFFF00"/>
                </a:solidFill>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intenzita zápachu prie tejto vzorke dosiahla hodnotu</a:t>
            </a:r>
            <a:br>
              <a:rPr lang="sk-SK" sz="2000" b="1" dirty="0">
                <a:solidFill>
                  <a:srgbClr val="FFFF00"/>
                </a:solidFill>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 </a:t>
            </a:r>
            <a:br>
              <a:rPr lang="sk-SK" sz="2000" b="1" dirty="0">
                <a:solidFill>
                  <a:srgbClr val="FFFF00"/>
                </a:solidFill>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215 </a:t>
            </a:r>
            <a:r>
              <a:rPr lang="sk-SK" sz="20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OU </a:t>
            </a:r>
            <a:r>
              <a:rPr lang="sk-SK" sz="2000" b="1" baseline="-250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E</a:t>
            </a:r>
            <a:r>
              <a:rPr lang="sk-SK" sz="20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 / m</a:t>
            </a:r>
            <a:r>
              <a:rPr lang="sk-SK" sz="2000" b="1" baseline="300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3</a:t>
            </a:r>
            <a:br>
              <a:rPr lang="sk-SK" sz="2000" b="1" baseline="30000"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br>
            <a:endParaRPr lang="sk-SK" sz="2000" dirty="0"/>
          </a:p>
        </p:txBody>
      </p:sp>
      <p:sp>
        <p:nvSpPr>
          <p:cNvPr id="3" name="Zástupný text 2">
            <a:extLst>
              <a:ext uri="{FF2B5EF4-FFF2-40B4-BE49-F238E27FC236}">
                <a16:creationId xmlns:a16="http://schemas.microsoft.com/office/drawing/2014/main" id="{8ABDA59B-BBDE-4407-9308-908E24B8630B}"/>
              </a:ext>
            </a:extLst>
          </p:cNvPr>
          <p:cNvSpPr>
            <a:spLocks noGrp="1"/>
          </p:cNvSpPr>
          <p:nvPr>
            <p:ph type="body" sz="half" idx="2"/>
          </p:nvPr>
        </p:nvSpPr>
        <p:spPr>
          <a:xfrm>
            <a:off x="-1" y="5799241"/>
            <a:ext cx="4868561" cy="1058760"/>
          </a:xfrm>
        </p:spPr>
        <p:txBody>
          <a:bodyPr>
            <a:normAutofit fontScale="92500" lnSpcReduction="10000"/>
          </a:bodyPr>
          <a:lstStyle/>
          <a:p>
            <a:r>
              <a:rPr lang="pl-PL" sz="1300" dirty="0">
                <a:latin typeface="Arial" panose="020B0604020202020204" pitchFamily="34" charset="0"/>
                <a:cs typeface="Arial" panose="020B0604020202020204" pitchFamily="34" charset="0"/>
              </a:rPr>
              <a:t>1 </a:t>
            </a:r>
            <a:r>
              <a:rPr lang="sk-SK" sz="1300" dirty="0">
                <a:effectLst/>
                <a:latin typeface="Arial" panose="020B0604020202020204" pitchFamily="34" charset="0"/>
                <a:ea typeface="Calibri" panose="020F0502020204030204" pitchFamily="34" charset="0"/>
                <a:cs typeface="Times New Roman" panose="02020603050405020304" pitchFamily="18" charset="0"/>
              </a:rPr>
              <a:t>OU </a:t>
            </a:r>
            <a:r>
              <a:rPr lang="sk-SK" sz="1300" baseline="-25000" dirty="0">
                <a:effectLst/>
                <a:latin typeface="Arial" panose="020B0604020202020204" pitchFamily="34" charset="0"/>
                <a:ea typeface="Calibri" panose="020F0502020204030204" pitchFamily="34" charset="0"/>
                <a:cs typeface="Times New Roman" panose="02020603050405020304" pitchFamily="18" charset="0"/>
              </a:rPr>
              <a:t>E</a:t>
            </a:r>
            <a:r>
              <a:rPr lang="sk-SK" sz="1300" dirty="0">
                <a:effectLst/>
                <a:latin typeface="Arial" panose="020B0604020202020204" pitchFamily="34" charset="0"/>
                <a:ea typeface="Calibri" panose="020F0502020204030204" pitchFamily="34" charset="0"/>
                <a:cs typeface="Times New Roman" panose="02020603050405020304" pitchFamily="18" charset="0"/>
              </a:rPr>
              <a:t>  </a:t>
            </a:r>
            <a:r>
              <a:rPr lang="pl-PL" sz="1300" dirty="0">
                <a:effectLst/>
                <a:latin typeface="Arial" panose="020B0604020202020204" pitchFamily="34" charset="0"/>
                <a:ea typeface="Calibri" panose="020F0502020204030204" pitchFamily="34" charset="0"/>
                <a:cs typeface="Arial" panose="020B0604020202020204" pitchFamily="34" charset="0"/>
              </a:rPr>
              <a:t>= </a:t>
            </a:r>
            <a:r>
              <a:rPr lang="pl-PL" sz="1300" dirty="0">
                <a:latin typeface="Arial" panose="020B0604020202020204" pitchFamily="34" charset="0"/>
                <a:cs typeface="Arial" panose="020B0604020202020204" pitchFamily="34" charset="0"/>
              </a:rPr>
              <a:t> „európska pachová jednotka“</a:t>
            </a:r>
            <a:br>
              <a:rPr lang="pl-PL" sz="1300" dirty="0">
                <a:latin typeface="Arial" panose="020B0604020202020204" pitchFamily="34" charset="0"/>
                <a:cs typeface="Arial" panose="020B0604020202020204" pitchFamily="34" charset="0"/>
              </a:rPr>
            </a:br>
            <a:br>
              <a:rPr lang="pl-PL" sz="1300" dirty="0">
                <a:latin typeface="Arial" panose="020B0604020202020204" pitchFamily="34" charset="0"/>
                <a:cs typeface="Arial" panose="020B0604020202020204" pitchFamily="34" charset="0"/>
              </a:rPr>
            </a:br>
            <a:r>
              <a:rPr lang="sk-SK" sz="1300" dirty="0">
                <a:latin typeface="Arial" panose="020B0604020202020204" pitchFamily="34" charset="0"/>
                <a:cs typeface="Arial" panose="020B0604020202020204" pitchFamily="34" charset="0"/>
              </a:rPr>
              <a:t>1 </a:t>
            </a:r>
            <a:r>
              <a:rPr lang="sk-SK" sz="1300" dirty="0">
                <a:effectLst/>
                <a:latin typeface="Arial" panose="020B0604020202020204" pitchFamily="34" charset="0"/>
                <a:ea typeface="Calibri" panose="020F0502020204030204" pitchFamily="34" charset="0"/>
                <a:cs typeface="Times New Roman" panose="02020603050405020304" pitchFamily="18" charset="0"/>
              </a:rPr>
              <a:t>OU </a:t>
            </a:r>
            <a:r>
              <a:rPr lang="sk-SK" sz="1300" baseline="-25000" dirty="0">
                <a:effectLst/>
                <a:latin typeface="Arial" panose="020B0604020202020204" pitchFamily="34" charset="0"/>
                <a:ea typeface="Calibri" panose="020F0502020204030204" pitchFamily="34" charset="0"/>
                <a:cs typeface="Times New Roman" panose="02020603050405020304" pitchFamily="18" charset="0"/>
              </a:rPr>
              <a:t>E</a:t>
            </a:r>
            <a:r>
              <a:rPr lang="sk-SK" sz="1300" dirty="0">
                <a:effectLst/>
                <a:latin typeface="Arial" panose="020B0604020202020204" pitchFamily="34" charset="0"/>
                <a:ea typeface="Calibri" panose="020F0502020204030204" pitchFamily="34" charset="0"/>
                <a:cs typeface="Times New Roman" panose="02020603050405020304" pitchFamily="18" charset="0"/>
              </a:rPr>
              <a:t> </a:t>
            </a:r>
            <a:r>
              <a:rPr lang="sk-SK" sz="1300" dirty="0">
                <a:latin typeface="Arial" panose="020B0604020202020204" pitchFamily="34" charset="0"/>
                <a:cs typeface="Arial" panose="020B0604020202020204" pitchFamily="34" charset="0"/>
              </a:rPr>
              <a:t>/ m3 vnímame nejakú zmenu </a:t>
            </a:r>
            <a:br>
              <a:rPr lang="sk-SK" sz="1300" dirty="0">
                <a:latin typeface="Arial" panose="020B0604020202020204" pitchFamily="34" charset="0"/>
                <a:cs typeface="Arial" panose="020B0604020202020204" pitchFamily="34" charset="0"/>
              </a:rPr>
            </a:br>
            <a:br>
              <a:rPr lang="sk-SK" sz="1300" dirty="0">
                <a:latin typeface="Arial" panose="020B0604020202020204" pitchFamily="34" charset="0"/>
                <a:cs typeface="Arial" panose="020B0604020202020204" pitchFamily="34" charset="0"/>
              </a:rPr>
            </a:br>
            <a:r>
              <a:rPr lang="sk-SK" sz="1300" dirty="0">
                <a:latin typeface="Arial" panose="020B0604020202020204" pitchFamily="34" charset="0"/>
                <a:cs typeface="Arial" panose="020B0604020202020204" pitchFamily="34" charset="0"/>
              </a:rPr>
              <a:t> 5 </a:t>
            </a:r>
            <a:r>
              <a:rPr lang="sk-SK" sz="1300" dirty="0">
                <a:effectLst/>
                <a:latin typeface="Arial" panose="020B0604020202020204" pitchFamily="34" charset="0"/>
                <a:ea typeface="Calibri" panose="020F0502020204030204" pitchFamily="34" charset="0"/>
                <a:cs typeface="Times New Roman" panose="02020603050405020304" pitchFamily="18" charset="0"/>
              </a:rPr>
              <a:t>OU </a:t>
            </a:r>
            <a:r>
              <a:rPr lang="sk-SK" sz="1300" baseline="-25000" dirty="0">
                <a:effectLst/>
                <a:latin typeface="Arial" panose="020B0604020202020204" pitchFamily="34" charset="0"/>
                <a:ea typeface="Calibri" panose="020F0502020204030204" pitchFamily="34" charset="0"/>
                <a:cs typeface="Times New Roman" panose="02020603050405020304" pitchFamily="18" charset="0"/>
              </a:rPr>
              <a:t>E  </a:t>
            </a:r>
            <a:r>
              <a:rPr lang="sk-SK" sz="1300" dirty="0">
                <a:latin typeface="Arial" panose="020B0604020202020204" pitchFamily="34" charset="0"/>
                <a:cs typeface="Arial" panose="020B0604020202020204" pitchFamily="34" charset="0"/>
              </a:rPr>
              <a:t>/m3 sme schopní identifikovať čo cítime</a:t>
            </a:r>
            <a:br>
              <a:rPr lang="pl-PL" sz="1600" dirty="0">
                <a:latin typeface="Arial" panose="020B0604020202020204" pitchFamily="34" charset="0"/>
                <a:cs typeface="Arial" panose="020B0604020202020204" pitchFamily="34" charset="0"/>
              </a:rPr>
            </a:br>
            <a:endParaRPr lang="sk-SK" dirty="0"/>
          </a:p>
        </p:txBody>
      </p:sp>
      <p:pic>
        <p:nvPicPr>
          <p:cNvPr id="10" name="Zástupný objekt pre obsah 9">
            <a:extLst>
              <a:ext uri="{FF2B5EF4-FFF2-40B4-BE49-F238E27FC236}">
                <a16:creationId xmlns:a16="http://schemas.microsoft.com/office/drawing/2014/main" id="{B5CA1683-0937-44F5-B0CE-21F7F163D3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23440" y="749842"/>
            <a:ext cx="4644957" cy="5049399"/>
          </a:xfrm>
          <a:effectLst>
            <a:softEdge rad="127000"/>
          </a:effectLst>
        </p:spPr>
      </p:pic>
      <p:pic>
        <p:nvPicPr>
          <p:cNvPr id="12" name="Obrázok 11">
            <a:extLst>
              <a:ext uri="{FF2B5EF4-FFF2-40B4-BE49-F238E27FC236}">
                <a16:creationId xmlns:a16="http://schemas.microsoft.com/office/drawing/2014/main" id="{1BB829C8-A246-43C3-9D52-0B877BCA7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203" y="749841"/>
            <a:ext cx="2389448" cy="5049400"/>
          </a:xfrm>
          <a:prstGeom prst="rect">
            <a:avLst/>
          </a:prstGeom>
          <a:effectLst>
            <a:softEdge rad="127000"/>
          </a:effectLst>
        </p:spPr>
      </p:pic>
    </p:spTree>
    <p:extLst>
      <p:ext uri="{BB962C8B-B14F-4D97-AF65-F5344CB8AC3E}">
        <p14:creationId xmlns:p14="http://schemas.microsoft.com/office/powerpoint/2010/main" val="335880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43B4E0-8D35-4E9A-BE48-DC1C73C859EB}"/>
              </a:ext>
            </a:extLst>
          </p:cNvPr>
          <p:cNvSpPr>
            <a:spLocks noGrp="1"/>
          </p:cNvSpPr>
          <p:nvPr>
            <p:ph type="title"/>
          </p:nvPr>
        </p:nvSpPr>
        <p:spPr>
          <a:xfrm>
            <a:off x="0" y="0"/>
            <a:ext cx="4868562" cy="5894173"/>
          </a:xfrm>
        </p:spPr>
        <p:txBody>
          <a:bodyPr>
            <a:normAutofit fontScale="90000"/>
          </a:bodyPr>
          <a:lstStyle/>
          <a:p>
            <a:pPr algn="ctr"/>
            <a:r>
              <a:rPr lang="sk-SK" sz="2200" dirty="0">
                <a:latin typeface="Arial" panose="020B0604020202020204" pitchFamily="34" charset="0"/>
                <a:cs typeface="Arial" panose="020B0604020202020204" pitchFamily="34" charset="0"/>
              </a:rPr>
              <a:t>2. fáza monitoringu zápachu</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b="1" dirty="0">
                <a:solidFill>
                  <a:srgbClr val="FFFF00"/>
                </a:solidFill>
                <a:latin typeface="Arial" panose="020B0604020202020204" pitchFamily="34" charset="0"/>
                <a:cs typeface="Arial" panose="020B0604020202020204" pitchFamily="34" charset="0"/>
              </a:rPr>
              <a:t>B) Identifikácia pachových látok prostredníctvom </a:t>
            </a:r>
            <a:r>
              <a:rPr lang="sk-SK" sz="2000" b="1" dirty="0" err="1">
                <a:solidFill>
                  <a:srgbClr val="FFFF00"/>
                </a:solidFill>
                <a:latin typeface="Arial" panose="020B0604020202020204" pitchFamily="34" charset="0"/>
                <a:cs typeface="Arial" panose="020B0604020202020204" pitchFamily="34" charset="0"/>
              </a:rPr>
              <a:t>anylýzy</a:t>
            </a:r>
            <a:r>
              <a:rPr lang="sk-SK" sz="2000" b="1" dirty="0">
                <a:solidFill>
                  <a:srgbClr val="FFFF00"/>
                </a:solidFill>
                <a:latin typeface="Arial" panose="020B0604020202020204" pitchFamily="34" charset="0"/>
                <a:cs typeface="Arial" panose="020B0604020202020204" pitchFamily="34" charset="0"/>
              </a:rPr>
              <a:t> VOC (prchavých organických zlúčenín)</a:t>
            </a:r>
            <a:br>
              <a:rPr lang="sk-SK" sz="2000" b="1" dirty="0">
                <a:latin typeface="Arial" panose="020B0604020202020204" pitchFamily="34" charset="0"/>
                <a:cs typeface="Arial" panose="020B0604020202020204" pitchFamily="34" charset="0"/>
              </a:rPr>
            </a:br>
            <a:br>
              <a:rPr lang="sk-SK" sz="1600" b="1" dirty="0">
                <a:latin typeface="Arial" panose="020B0604020202020204" pitchFamily="34" charset="0"/>
                <a:cs typeface="Arial" panose="020B0604020202020204" pitchFamily="34" charset="0"/>
              </a:rPr>
            </a:br>
            <a:br>
              <a:rPr lang="sk-SK" sz="1600" b="1"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odber vzoriek ovzdušia pomocou sorpčných trubíc na analýzu organických zlúčenín</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pri analýze vzoriek touto metódou je možné  jednoznačne určiť zdroj znečistenia (napr. emisie z bioplynových staníc, </a:t>
            </a:r>
            <a:r>
              <a:rPr lang="sk-SK" sz="2000" dirty="0" err="1">
                <a:latin typeface="Arial" panose="020B0604020202020204" pitchFamily="34" charset="0"/>
                <a:cs typeface="Arial" panose="020B0604020202020204" pitchFamily="34" charset="0"/>
              </a:rPr>
              <a:t>kompostární</a:t>
            </a:r>
            <a:r>
              <a:rPr lang="sk-SK" sz="2000" dirty="0">
                <a:latin typeface="Arial" panose="020B0604020202020204" pitchFamily="34" charset="0"/>
                <a:cs typeface="Arial" panose="020B0604020202020204" pitchFamily="34" charset="0"/>
              </a:rPr>
              <a:t>, ČOV, skládok odpadov,...)</a:t>
            </a:r>
            <a:br>
              <a:rPr lang="sk-SK" sz="2000" dirty="0">
                <a:latin typeface="Arial" panose="020B0604020202020204" pitchFamily="34" charset="0"/>
                <a:cs typeface="Arial" panose="020B0604020202020204" pitchFamily="34" charset="0"/>
              </a:rPr>
            </a:br>
            <a:br>
              <a:rPr lang="sk-SK" sz="2000" b="1" dirty="0">
                <a:latin typeface="Arial" panose="020B0604020202020204" pitchFamily="34" charset="0"/>
                <a:cs typeface="Arial" panose="020B0604020202020204" pitchFamily="34" charset="0"/>
              </a:rPr>
            </a:br>
            <a:r>
              <a:rPr lang="sk-SK" sz="2000" dirty="0">
                <a:solidFill>
                  <a:srgbClr val="FFFF00"/>
                </a:solidFill>
                <a:latin typeface="Arial" panose="020B0604020202020204" pitchFamily="34" charset="0"/>
                <a:cs typeface="Arial" panose="020B0604020202020204" pitchFamily="34" charset="0"/>
              </a:rPr>
              <a:t>v odobraných vzorkách boli zachytené len bežné </a:t>
            </a:r>
            <a:r>
              <a:rPr lang="sk-SK" sz="2000" dirty="0" err="1">
                <a:solidFill>
                  <a:srgbClr val="FFFF00"/>
                </a:solidFill>
                <a:latin typeface="Arial" panose="020B0604020202020204" pitchFamily="34" charset="0"/>
                <a:cs typeface="Arial" panose="020B0604020202020204" pitchFamily="34" charset="0"/>
              </a:rPr>
              <a:t>polutanty</a:t>
            </a:r>
            <a:br>
              <a:rPr lang="sk-SK" sz="2000" dirty="0">
                <a:solidFill>
                  <a:srgbClr val="FFFF00"/>
                </a:solidFill>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napr. benzén, </a:t>
            </a:r>
            <a:r>
              <a:rPr lang="sk-SK" sz="1800" dirty="0" err="1">
                <a:latin typeface="Arial" panose="020B0604020202020204" pitchFamily="34" charset="0"/>
                <a:cs typeface="Arial" panose="020B0604020202020204" pitchFamily="34" charset="0"/>
              </a:rPr>
              <a:t>ftaláty</a:t>
            </a:r>
            <a:r>
              <a:rPr lang="sk-SK" sz="1800" dirty="0">
                <a:latin typeface="Arial" panose="020B0604020202020204" pitchFamily="34" charset="0"/>
                <a:cs typeface="Arial" panose="020B0604020202020204" pitchFamily="34" charset="0"/>
              </a:rPr>
              <a:t>, ktoré neidentifikujú jednoznačne zdroj znečistenia</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2000" dirty="0">
                <a:solidFill>
                  <a:srgbClr val="FFFF00"/>
                </a:solidFill>
                <a:latin typeface="Arial" panose="020B0604020202020204" pitchFamily="34" charset="0"/>
                <a:cs typeface="Arial" panose="020B0604020202020204" pitchFamily="34" charset="0"/>
              </a:rPr>
              <a:t>tzn. absentovali</a:t>
            </a:r>
            <a:br>
              <a:rPr lang="sk-SK" sz="2000" dirty="0">
                <a:solidFill>
                  <a:srgbClr val="FFFF00"/>
                </a:solidFill>
                <a:latin typeface="Arial" panose="020B0604020202020204" pitchFamily="34" charset="0"/>
                <a:cs typeface="Arial" panose="020B0604020202020204" pitchFamily="34" charset="0"/>
              </a:rPr>
            </a:br>
            <a:r>
              <a:rPr lang="sk-SK" sz="2000" dirty="0">
                <a:solidFill>
                  <a:srgbClr val="FFFF00"/>
                </a:solidFill>
                <a:latin typeface="Arial" panose="020B0604020202020204" pitchFamily="34" charset="0"/>
                <a:cs typeface="Arial" panose="020B0604020202020204" pitchFamily="34" charset="0"/>
              </a:rPr>
              <a:t>unikátne organické zlúčeniny konkrétneho zdroja znečistenia</a:t>
            </a:r>
            <a:endParaRPr lang="sk-SK" sz="2000" dirty="0"/>
          </a:p>
        </p:txBody>
      </p:sp>
      <p:sp>
        <p:nvSpPr>
          <p:cNvPr id="3" name="Zástupný text 2">
            <a:extLst>
              <a:ext uri="{FF2B5EF4-FFF2-40B4-BE49-F238E27FC236}">
                <a16:creationId xmlns:a16="http://schemas.microsoft.com/office/drawing/2014/main" id="{AAD26869-27BE-4913-9A57-B3352778A87B}"/>
              </a:ext>
            </a:extLst>
          </p:cNvPr>
          <p:cNvSpPr>
            <a:spLocks noGrp="1"/>
          </p:cNvSpPr>
          <p:nvPr>
            <p:ph type="body" sz="half" idx="2"/>
          </p:nvPr>
        </p:nvSpPr>
        <p:spPr>
          <a:xfrm>
            <a:off x="-1" y="5894173"/>
            <a:ext cx="4868561" cy="963826"/>
          </a:xfrm>
        </p:spPr>
        <p:txBody>
          <a:bodyPr>
            <a:normAutofit fontScale="92500"/>
          </a:bodyPr>
          <a:lstStyle/>
          <a:p>
            <a:r>
              <a:rPr lang="sk-SK" sz="1500" dirty="0">
                <a:latin typeface="Arial" panose="020B0604020202020204" pitchFamily="34" charset="0"/>
                <a:cs typeface="Arial" panose="020B0604020202020204" pitchFamily="34" charset="0"/>
              </a:rPr>
              <a:t>Meranie sa realizovalo pod záštitou ostravskej Vysokej školy </a:t>
            </a:r>
            <a:r>
              <a:rPr lang="sk-SK" sz="1500" dirty="0" err="1">
                <a:latin typeface="Arial" panose="020B0604020202020204" pitchFamily="34" charset="0"/>
                <a:cs typeface="Arial" panose="020B0604020202020204" pitchFamily="34" charset="0"/>
              </a:rPr>
              <a:t>báňskej</a:t>
            </a:r>
            <a:endParaRPr lang="sk-SK" sz="1500" dirty="0">
              <a:latin typeface="Arial" panose="020B0604020202020204" pitchFamily="34" charset="0"/>
              <a:cs typeface="Arial" panose="020B0604020202020204" pitchFamily="34" charset="0"/>
            </a:endParaRPr>
          </a:p>
          <a:p>
            <a:r>
              <a:rPr lang="sk-SK" sz="1500" dirty="0">
                <a:latin typeface="Arial" panose="020B0604020202020204" pitchFamily="34" charset="0"/>
                <a:cs typeface="Arial" panose="020B0604020202020204" pitchFamily="34" charset="0"/>
              </a:rPr>
              <a:t>Zdroj: Monitoring </a:t>
            </a:r>
            <a:r>
              <a:rPr lang="sk-SK" sz="1500" dirty="0" err="1">
                <a:latin typeface="Arial" panose="020B0604020202020204" pitchFamily="34" charset="0"/>
                <a:cs typeface="Arial" panose="020B0604020202020204" pitchFamily="34" charset="0"/>
              </a:rPr>
              <a:t>meteoparametr</a:t>
            </a:r>
            <a:r>
              <a:rPr lang="cs-CZ" sz="1500" dirty="0">
                <a:latin typeface="Arial" panose="020B0604020202020204" pitchFamily="34" charset="0"/>
                <a:cs typeface="Arial" panose="020B0604020202020204" pitchFamily="34" charset="0"/>
              </a:rPr>
              <a:t>ů ve městě Senec, 2021</a:t>
            </a:r>
            <a:endParaRPr lang="sk-SK" sz="1500" dirty="0">
              <a:latin typeface="Arial" panose="020B0604020202020204" pitchFamily="34" charset="0"/>
              <a:cs typeface="Arial" panose="020B0604020202020204" pitchFamily="34" charset="0"/>
            </a:endParaRPr>
          </a:p>
          <a:p>
            <a:pPr algn="ctr"/>
            <a:endParaRPr lang="sk-SK" sz="1400" dirty="0">
              <a:latin typeface="Arial" panose="020B0604020202020204" pitchFamily="34" charset="0"/>
              <a:cs typeface="Arial" panose="020B0604020202020204" pitchFamily="34" charset="0"/>
            </a:endParaRPr>
          </a:p>
        </p:txBody>
      </p:sp>
      <p:pic>
        <p:nvPicPr>
          <p:cNvPr id="6" name="Zástupný objekt pre obsah 5">
            <a:extLst>
              <a:ext uri="{FF2B5EF4-FFF2-40B4-BE49-F238E27FC236}">
                <a16:creationId xmlns:a16="http://schemas.microsoft.com/office/drawing/2014/main" id="{D711665F-B744-4797-AAE7-3FA385CD0D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7861" y="179359"/>
            <a:ext cx="6370638" cy="3014676"/>
          </a:xfrm>
          <a:effectLst>
            <a:softEdge rad="127000"/>
          </a:effectLst>
        </p:spPr>
      </p:pic>
      <p:pic>
        <p:nvPicPr>
          <p:cNvPr id="8" name="Obrázok 7">
            <a:extLst>
              <a:ext uri="{FF2B5EF4-FFF2-40B4-BE49-F238E27FC236}">
                <a16:creationId xmlns:a16="http://schemas.microsoft.com/office/drawing/2014/main" id="{DD812013-5D11-4B58-A744-3D2459181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863" y="3299038"/>
            <a:ext cx="6370636" cy="3014676"/>
          </a:xfrm>
          <a:prstGeom prst="rect">
            <a:avLst/>
          </a:prstGeom>
          <a:effectLst>
            <a:softEdge rad="127000"/>
          </a:effectLst>
        </p:spPr>
      </p:pic>
    </p:spTree>
    <p:extLst>
      <p:ext uri="{BB962C8B-B14F-4D97-AF65-F5344CB8AC3E}">
        <p14:creationId xmlns:p14="http://schemas.microsoft.com/office/powerpoint/2010/main" val="137453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790009-F680-4514-A7A8-7F6036919DCB}"/>
              </a:ext>
            </a:extLst>
          </p:cNvPr>
          <p:cNvSpPr>
            <a:spLocks noGrp="1"/>
          </p:cNvSpPr>
          <p:nvPr>
            <p:ph type="title"/>
          </p:nvPr>
        </p:nvSpPr>
        <p:spPr>
          <a:xfrm>
            <a:off x="0" y="0"/>
            <a:ext cx="12192000" cy="568411"/>
          </a:xfrm>
        </p:spPr>
        <p:txBody>
          <a:bodyPr/>
          <a:lstStyle/>
          <a:p>
            <a:pPr algn="ctr"/>
            <a:r>
              <a:rPr lang="sk-SK" dirty="0">
                <a:solidFill>
                  <a:srgbClr val="020202"/>
                </a:solidFill>
                <a:latin typeface="Arial" panose="020B0604020202020204" pitchFamily="34" charset="0"/>
                <a:cs typeface="Arial" panose="020B0604020202020204" pitchFamily="34" charset="0"/>
              </a:rPr>
              <a:t>Monitoring zápachu v Senci 2021</a:t>
            </a:r>
            <a:endParaRPr lang="sk-SK" dirty="0"/>
          </a:p>
        </p:txBody>
      </p:sp>
      <p:sp>
        <p:nvSpPr>
          <p:cNvPr id="3" name="BlokTextu 2">
            <a:extLst>
              <a:ext uri="{FF2B5EF4-FFF2-40B4-BE49-F238E27FC236}">
                <a16:creationId xmlns:a16="http://schemas.microsoft.com/office/drawing/2014/main" id="{29136543-1E03-450C-B60A-A8EC454925C6}"/>
              </a:ext>
            </a:extLst>
          </p:cNvPr>
          <p:cNvSpPr txBox="1"/>
          <p:nvPr/>
        </p:nvSpPr>
        <p:spPr>
          <a:xfrm>
            <a:off x="0" y="1470454"/>
            <a:ext cx="12192000" cy="5232202"/>
          </a:xfrm>
          <a:prstGeom prst="rect">
            <a:avLst/>
          </a:prstGeom>
          <a:noFill/>
        </p:spPr>
        <p:txBody>
          <a:bodyPr wrap="square" rtlCol="0">
            <a:spAutoFit/>
          </a:bodyPr>
          <a:lstStyle/>
          <a:p>
            <a:pPr algn="ctr"/>
            <a:r>
              <a:rPr lang="sk-SK" sz="2000" dirty="0">
                <a:solidFill>
                  <a:srgbClr val="020202"/>
                </a:solidFill>
                <a:latin typeface="Arial" panose="020B0604020202020204" pitchFamily="34" charset="0"/>
                <a:cs typeface="Arial" panose="020B0604020202020204" pitchFamily="34" charset="0"/>
              </a:rPr>
              <a:t>Za úspešný priebeh monitoringu zápachu vďačíme </a:t>
            </a: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aktívnej spolupráci  ostravského zdravotného ústavu a jednotlivých útvarov mestského úradu v Senci</a:t>
            </a: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a aktivite občanov mesta Senec.</a:t>
            </a:r>
          </a:p>
          <a:p>
            <a:pPr algn="ctr"/>
            <a:endParaRPr lang="sk-SK" sz="2000" dirty="0">
              <a:solidFill>
                <a:srgbClr val="020202"/>
              </a:solidFill>
              <a:latin typeface="Arial" panose="020B0604020202020204" pitchFamily="34" charset="0"/>
              <a:cs typeface="Arial" panose="020B0604020202020204" pitchFamily="34" charset="0"/>
            </a:endParaRP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Mesto Senec sa aj po ukončení monitoringu zápachu aktívne podieľa na monitorovaní kvality ovzdušia</a:t>
            </a: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a v súčinnosti s SHMÚ bola v roku 2021 uvedená do prevádzky nová monitorovacia  stanica, ktorá</a:t>
            </a: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 monitoruje znečisťujúce látky: </a:t>
            </a: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PM10, PM2,5, O3, CO, NO2, </a:t>
            </a:r>
            <a:r>
              <a:rPr lang="sk-SK" sz="2000" dirty="0" err="1">
                <a:solidFill>
                  <a:srgbClr val="020202"/>
                </a:solidFill>
                <a:latin typeface="Arial" panose="020B0604020202020204" pitchFamily="34" charset="0"/>
                <a:cs typeface="Arial" panose="020B0604020202020204" pitchFamily="34" charset="0"/>
              </a:rPr>
              <a:t>Nox</a:t>
            </a:r>
            <a:r>
              <a:rPr lang="sk-SK" sz="2000" dirty="0">
                <a:solidFill>
                  <a:srgbClr val="020202"/>
                </a:solidFill>
                <a:latin typeface="Arial" panose="020B0604020202020204" pitchFamily="34" charset="0"/>
                <a:cs typeface="Arial" panose="020B0604020202020204" pitchFamily="34" charset="0"/>
              </a:rPr>
              <a:t> .</a:t>
            </a:r>
          </a:p>
          <a:p>
            <a:endParaRPr lang="sk-SK" dirty="0">
              <a:solidFill>
                <a:srgbClr val="020202"/>
              </a:solidFill>
            </a:endParaRPr>
          </a:p>
          <a:p>
            <a:endParaRPr lang="sk-SK" dirty="0">
              <a:solidFill>
                <a:srgbClr val="020202"/>
              </a:solidFill>
            </a:endParaRPr>
          </a:p>
          <a:p>
            <a:endParaRPr lang="sk-SK" dirty="0"/>
          </a:p>
        </p:txBody>
      </p:sp>
    </p:spTree>
    <p:extLst>
      <p:ext uri="{BB962C8B-B14F-4D97-AF65-F5344CB8AC3E}">
        <p14:creationId xmlns:p14="http://schemas.microsoft.com/office/powerpoint/2010/main" val="122065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a:extLst>
              <a:ext uri="{FF2B5EF4-FFF2-40B4-BE49-F238E27FC236}">
                <a16:creationId xmlns:a16="http://schemas.microsoft.com/office/drawing/2014/main" id="{F18347DE-DF9B-478C-BA4C-948CAC4FE644}"/>
              </a:ext>
            </a:extLst>
          </p:cNvPr>
          <p:cNvSpPr txBox="1"/>
          <p:nvPr/>
        </p:nvSpPr>
        <p:spPr>
          <a:xfrm>
            <a:off x="2763164" y="2952925"/>
            <a:ext cx="6944593" cy="830997"/>
          </a:xfrm>
          <a:prstGeom prst="rect">
            <a:avLst/>
          </a:prstGeom>
          <a:noFill/>
        </p:spPr>
        <p:txBody>
          <a:bodyPr wrap="none" rtlCol="0">
            <a:spAutoFit/>
          </a:bodyPr>
          <a:lstStyle/>
          <a:p>
            <a:r>
              <a:rPr lang="sk-SK" sz="4800" dirty="0">
                <a:solidFill>
                  <a:srgbClr val="020202"/>
                </a:solidFill>
                <a:latin typeface="Calibri" panose="020F0502020204030204" pitchFamily="34" charset="0"/>
                <a:cs typeface="Calibri" panose="020F0502020204030204" pitchFamily="34" charset="0"/>
              </a:rPr>
              <a:t>ĎAKUJEM  ZA  POZORNOSŤ</a:t>
            </a:r>
          </a:p>
        </p:txBody>
      </p:sp>
    </p:spTree>
    <p:extLst>
      <p:ext uri="{BB962C8B-B14F-4D97-AF65-F5344CB8AC3E}">
        <p14:creationId xmlns:p14="http://schemas.microsoft.com/office/powerpoint/2010/main" val="210754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FE4BFC-6038-4711-B42E-3BD4CF9A4705}"/>
              </a:ext>
            </a:extLst>
          </p:cNvPr>
          <p:cNvSpPr>
            <a:spLocks noGrp="1"/>
          </p:cNvSpPr>
          <p:nvPr>
            <p:ph type="title"/>
          </p:nvPr>
        </p:nvSpPr>
        <p:spPr>
          <a:xfrm>
            <a:off x="1341120" y="467360"/>
            <a:ext cx="9306216" cy="586525"/>
          </a:xfrm>
        </p:spPr>
        <p:txBody>
          <a:bodyPr/>
          <a:lstStyle/>
          <a:p>
            <a:pPr algn="ctr"/>
            <a:r>
              <a:rPr lang="sk-SK" dirty="0">
                <a:latin typeface="Arial" panose="020B0604020202020204" pitchFamily="34" charset="0"/>
                <a:cs typeface="Arial" panose="020B0604020202020204" pitchFamily="34" charset="0"/>
              </a:rPr>
              <a:t>Monitoring zápachu v Senci 2021</a:t>
            </a:r>
          </a:p>
        </p:txBody>
      </p:sp>
      <p:sp>
        <p:nvSpPr>
          <p:cNvPr id="3" name="Zástupný objekt pre obsah 2">
            <a:extLst>
              <a:ext uri="{FF2B5EF4-FFF2-40B4-BE49-F238E27FC236}">
                <a16:creationId xmlns:a16="http://schemas.microsoft.com/office/drawing/2014/main" id="{C389699F-B1AA-40E4-87D2-EB3D2A56FEFE}"/>
              </a:ext>
            </a:extLst>
          </p:cNvPr>
          <p:cNvSpPr>
            <a:spLocks noGrp="1"/>
          </p:cNvSpPr>
          <p:nvPr>
            <p:ph idx="1"/>
          </p:nvPr>
        </p:nvSpPr>
        <p:spPr>
          <a:xfrm>
            <a:off x="210065" y="1396314"/>
            <a:ext cx="11726562" cy="4633265"/>
          </a:xfrm>
        </p:spPr>
        <p:txBody>
          <a:bodyPr/>
          <a:lstStyle/>
          <a:p>
            <a:endParaRPr lang="sk-SK" sz="2400" b="0" i="0" u="none" strike="noStrike" baseline="0" dirty="0"/>
          </a:p>
          <a:p>
            <a:r>
              <a:rPr lang="sk-SK" b="0" i="0" u="none" strike="noStrike" baseline="0" dirty="0">
                <a:solidFill>
                  <a:srgbClr val="020202"/>
                </a:solidFill>
                <a:latin typeface="Arial" panose="020B0604020202020204" pitchFamily="34" charset="0"/>
                <a:cs typeface="Arial" panose="020B0604020202020204" pitchFamily="34" charset="0"/>
              </a:rPr>
              <a:t>Mesto Senec dlhodobo eviduje sťažnosti občanov na nepríjemný zápach</a:t>
            </a:r>
            <a:r>
              <a:rPr lang="sk-SK" dirty="0">
                <a:solidFill>
                  <a:srgbClr val="020202"/>
                </a:solidFill>
                <a:latin typeface="Arial" panose="020B0604020202020204" pitchFamily="34" charset="0"/>
                <a:cs typeface="Arial" panose="020B0604020202020204" pitchFamily="34" charset="0"/>
              </a:rPr>
              <a:t>.</a:t>
            </a:r>
            <a:endParaRPr lang="sk-SK" b="0" i="0" u="none" strike="noStrike" baseline="0" dirty="0">
              <a:solidFill>
                <a:srgbClr val="020202"/>
              </a:solidFill>
              <a:latin typeface="Arial" panose="020B0604020202020204" pitchFamily="34" charset="0"/>
              <a:cs typeface="Arial" panose="020B0604020202020204" pitchFamily="34" charset="0"/>
            </a:endParaRPr>
          </a:p>
          <a:p>
            <a:pPr>
              <a:lnSpc>
                <a:spcPct val="150000"/>
              </a:lnSpc>
            </a:pPr>
            <a:r>
              <a:rPr lang="pl-PL" b="0" i="0" u="none" strike="noStrike" baseline="0" dirty="0">
                <a:solidFill>
                  <a:srgbClr val="020202"/>
                </a:solidFill>
                <a:latin typeface="Arial" panose="020B0604020202020204" pitchFamily="34" charset="0"/>
                <a:cs typeface="Arial" panose="020B0604020202020204" pitchFamily="34" charset="0"/>
              </a:rPr>
              <a:t>Podnety sú zasielané z rôznych častí mesta, najmä </a:t>
            </a:r>
            <a:r>
              <a:rPr lang="pl-PL" dirty="0">
                <a:solidFill>
                  <a:srgbClr val="020202"/>
                </a:solidFill>
                <a:latin typeface="Arial" panose="020B0604020202020204" pitchFamily="34" charset="0"/>
                <a:cs typeface="Arial" panose="020B0604020202020204" pitchFamily="34" charset="0"/>
              </a:rPr>
              <a:t>počas </a:t>
            </a:r>
            <a:r>
              <a:rPr lang="pl-PL" b="0" i="0" u="none" strike="noStrike" baseline="0" dirty="0">
                <a:solidFill>
                  <a:srgbClr val="020202"/>
                </a:solidFill>
                <a:latin typeface="Arial" panose="020B0604020202020204" pitchFamily="34" charset="0"/>
                <a:cs typeface="Arial" panose="020B0604020202020204" pitchFamily="34" charset="0"/>
              </a:rPr>
              <a:t>teplých letných mesiacov vo večerných a nočných hodinách</a:t>
            </a:r>
            <a:r>
              <a:rPr lang="pl-PL" dirty="0">
                <a:solidFill>
                  <a:srgbClr val="020202"/>
                </a:solidFill>
                <a:latin typeface="Arial" panose="020B0604020202020204" pitchFamily="34" charset="0"/>
                <a:cs typeface="Arial" panose="020B0604020202020204" pitchFamily="34" charset="0"/>
              </a:rPr>
              <a:t>.</a:t>
            </a:r>
            <a:endParaRPr lang="pl-PL" b="0" i="0" u="none" strike="noStrike" baseline="0" dirty="0">
              <a:solidFill>
                <a:srgbClr val="020202"/>
              </a:solidFill>
              <a:latin typeface="Arial" panose="020B0604020202020204" pitchFamily="34" charset="0"/>
              <a:cs typeface="Arial" panose="020B0604020202020204" pitchFamily="34" charset="0"/>
            </a:endParaRPr>
          </a:p>
          <a:p>
            <a:pPr>
              <a:lnSpc>
                <a:spcPct val="150000"/>
              </a:lnSpc>
            </a:pPr>
            <a:r>
              <a:rPr lang="pl-PL" dirty="0">
                <a:solidFill>
                  <a:srgbClr val="020202"/>
                </a:solidFill>
                <a:latin typeface="Arial" panose="020B0604020202020204" pitchFamily="34" charset="0"/>
                <a:cs typeface="Arial" panose="020B0604020202020204" pitchFamily="34" charset="0"/>
              </a:rPr>
              <a:t>V roku 2019 sa mesto Senec zúčastnilo prvých pracovných stretnutí v súvislosti s monitoringom kvality ovzdušia a riešenia problematiky zápachu.</a:t>
            </a:r>
            <a:endParaRPr lang="pl-PL" b="0" i="0" u="none" strike="noStrike" baseline="0" dirty="0">
              <a:solidFill>
                <a:srgbClr val="020202"/>
              </a:solidFill>
              <a:latin typeface="Arial" panose="020B0604020202020204" pitchFamily="34" charset="0"/>
              <a:cs typeface="Arial" panose="020B0604020202020204" pitchFamily="34" charset="0"/>
            </a:endParaRPr>
          </a:p>
          <a:p>
            <a:pPr>
              <a:lnSpc>
                <a:spcPct val="150000"/>
              </a:lnSpc>
            </a:pPr>
            <a:endParaRPr lang="sk-SK" sz="2400" b="0" i="0" u="none" strike="noStrike" baseline="0" dirty="0">
              <a:latin typeface="Times New Roman" panose="02020603050405020304" pitchFamily="18" charset="0"/>
            </a:endParaRPr>
          </a:p>
          <a:p>
            <a:endParaRPr lang="sk-SK" dirty="0"/>
          </a:p>
        </p:txBody>
      </p:sp>
    </p:spTree>
    <p:extLst>
      <p:ext uri="{BB962C8B-B14F-4D97-AF65-F5344CB8AC3E}">
        <p14:creationId xmlns:p14="http://schemas.microsoft.com/office/powerpoint/2010/main" val="191012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EEC65FE3-4FC0-4B3B-BBC4-13DDE5E0C6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colorTemperature colorTemp="4836"/>
                    </a14:imgEffect>
                    <a14:imgEffect>
                      <a14:saturation sat="78000"/>
                    </a14:imgEffect>
                    <a14:imgEffect>
                      <a14:brightnessContrast bright="5000" contrast="-49000"/>
                    </a14:imgEffect>
                  </a14:imgLayer>
                </a14:imgProps>
              </a:ext>
              <a:ext uri="{28A0092B-C50C-407E-A947-70E740481C1C}">
                <a14:useLocalDpi xmlns:a14="http://schemas.microsoft.com/office/drawing/2010/main" val="0"/>
              </a:ext>
            </a:extLst>
          </a:blip>
          <a:stretch>
            <a:fillRect/>
          </a:stretch>
        </p:blipFill>
        <p:spPr>
          <a:xfrm>
            <a:off x="2286001" y="-16916"/>
            <a:ext cx="9905999" cy="6579235"/>
          </a:xfrm>
          <a:prstGeom prst="rect">
            <a:avLst/>
          </a:prstGeom>
          <a:noFill/>
          <a:effectLst>
            <a:glow>
              <a:schemeClr val="accent1">
                <a:alpha val="55000"/>
              </a:schemeClr>
            </a:glow>
            <a:outerShdw dir="1800000" sx="129000" sy="129000" algn="ctr" rotWithShape="0">
              <a:srgbClr val="000000">
                <a:alpha val="0"/>
              </a:srgbClr>
            </a:outerShdw>
            <a:softEdge rad="635000"/>
          </a:effectLst>
        </p:spPr>
      </p:pic>
      <p:sp>
        <p:nvSpPr>
          <p:cNvPr id="2" name="Nadpis 1">
            <a:extLst>
              <a:ext uri="{FF2B5EF4-FFF2-40B4-BE49-F238E27FC236}">
                <a16:creationId xmlns:a16="http://schemas.microsoft.com/office/drawing/2014/main" id="{73ED2E74-4C11-4BA6-90C5-88E7D4002A41}"/>
              </a:ext>
            </a:extLst>
          </p:cNvPr>
          <p:cNvSpPr>
            <a:spLocks noGrp="1"/>
          </p:cNvSpPr>
          <p:nvPr>
            <p:ph type="title"/>
          </p:nvPr>
        </p:nvSpPr>
        <p:spPr>
          <a:xfrm>
            <a:off x="1341120" y="467360"/>
            <a:ext cx="9275219" cy="617521"/>
          </a:xfrm>
        </p:spPr>
        <p:txBody>
          <a:bodyPr/>
          <a:lstStyle/>
          <a:p>
            <a:pPr algn="ctr"/>
            <a:r>
              <a:rPr lang="sk-SK" dirty="0">
                <a:solidFill>
                  <a:srgbClr val="020202"/>
                </a:solidFill>
                <a:latin typeface="Arial" panose="020B0604020202020204" pitchFamily="34" charset="0"/>
                <a:cs typeface="Arial" panose="020B0604020202020204" pitchFamily="34" charset="0"/>
              </a:rPr>
              <a:t>Monitoring zápachu v Senci 2021</a:t>
            </a:r>
          </a:p>
        </p:txBody>
      </p:sp>
      <p:sp>
        <p:nvSpPr>
          <p:cNvPr id="3" name="Zástupný objekt pre obsah 2">
            <a:extLst>
              <a:ext uri="{FF2B5EF4-FFF2-40B4-BE49-F238E27FC236}">
                <a16:creationId xmlns:a16="http://schemas.microsoft.com/office/drawing/2014/main" id="{E8C85933-F41A-4540-8BC9-DB055934D4DB}"/>
              </a:ext>
            </a:extLst>
          </p:cNvPr>
          <p:cNvSpPr>
            <a:spLocks noGrp="1"/>
          </p:cNvSpPr>
          <p:nvPr>
            <p:ph idx="1"/>
          </p:nvPr>
        </p:nvSpPr>
        <p:spPr>
          <a:xfrm>
            <a:off x="210065" y="1309816"/>
            <a:ext cx="11981935" cy="5080824"/>
          </a:xfrm>
        </p:spPr>
        <p:txBody>
          <a:bodyPr>
            <a:normAutofit fontScale="85000" lnSpcReduction="20000"/>
          </a:bodyPr>
          <a:lstStyle/>
          <a:p>
            <a:pPr>
              <a:lnSpc>
                <a:spcPct val="150000"/>
              </a:lnSpc>
            </a:pPr>
            <a:r>
              <a:rPr lang="sk-SK" sz="2400" b="1" dirty="0">
                <a:solidFill>
                  <a:srgbClr val="020202"/>
                </a:solidFill>
                <a:latin typeface="Arial" panose="020B0604020202020204" pitchFamily="34" charset="0"/>
                <a:cs typeface="Arial" panose="020B0604020202020204" pitchFamily="34" charset="0"/>
              </a:rPr>
              <a:t>Október 2019 </a:t>
            </a:r>
            <a:r>
              <a:rPr lang="sk-SK" sz="2400" dirty="0">
                <a:solidFill>
                  <a:srgbClr val="020202"/>
                </a:solidFill>
                <a:latin typeface="Arial" panose="020B0604020202020204" pitchFamily="34" charset="0"/>
                <a:cs typeface="Arial" panose="020B0604020202020204" pitchFamily="34" charset="0"/>
              </a:rPr>
              <a:t>– prvé stretnutie so zástupcami </a:t>
            </a:r>
            <a:r>
              <a:rPr lang="sk-SK" sz="2400" b="1" dirty="0">
                <a:solidFill>
                  <a:srgbClr val="020202"/>
                </a:solidFill>
                <a:latin typeface="Arial" panose="020B0604020202020204" pitchFamily="34" charset="0"/>
                <a:cs typeface="Arial" panose="020B0604020202020204" pitchFamily="34" charset="0"/>
              </a:rPr>
              <a:t>Zdravotného</a:t>
            </a:r>
            <a:r>
              <a:rPr lang="sk-SK" sz="2400" dirty="0">
                <a:solidFill>
                  <a:srgbClr val="020202"/>
                </a:solidFill>
                <a:latin typeface="Arial" panose="020B0604020202020204" pitchFamily="34" charset="0"/>
                <a:cs typeface="Arial" panose="020B0604020202020204" pitchFamily="34" charset="0"/>
              </a:rPr>
              <a:t> </a:t>
            </a:r>
            <a:r>
              <a:rPr lang="sk-SK" sz="2400" b="1" dirty="0">
                <a:solidFill>
                  <a:srgbClr val="020202"/>
                </a:solidFill>
                <a:latin typeface="Arial" panose="020B0604020202020204" pitchFamily="34" charset="0"/>
                <a:cs typeface="Arial" panose="020B0604020202020204" pitchFamily="34" charset="0"/>
              </a:rPr>
              <a:t>ústavu so sídlom v Ostrave</a:t>
            </a:r>
            <a:r>
              <a:rPr lang="sk-SK" sz="2400" dirty="0">
                <a:solidFill>
                  <a:srgbClr val="020202"/>
                </a:solidFill>
                <a:latin typeface="Arial" panose="020B0604020202020204" pitchFamily="34" charset="0"/>
                <a:cs typeface="Arial" panose="020B0604020202020204" pitchFamily="34" charset="0"/>
              </a:rPr>
              <a:t>,</a:t>
            </a:r>
            <a:r>
              <a:rPr lang="sk-SK" sz="1800" b="1" i="0" u="none" strike="noStrike" baseline="0" dirty="0">
                <a:solidFill>
                  <a:srgbClr val="020202"/>
                </a:solidFill>
                <a:latin typeface="Arial" panose="020B0604020202020204" pitchFamily="34" charset="0"/>
                <a:cs typeface="Arial" panose="020B0604020202020204" pitchFamily="34" charset="0"/>
              </a:rPr>
              <a:t>  </a:t>
            </a:r>
            <a:r>
              <a:rPr lang="sk-SK" sz="2400" b="1" i="0" u="none" strike="noStrike" baseline="0" dirty="0">
                <a:solidFill>
                  <a:srgbClr val="020202"/>
                </a:solidFill>
                <a:latin typeface="Arial" panose="020B0604020202020204" pitchFamily="34" charset="0"/>
                <a:cs typeface="Arial" panose="020B0604020202020204" pitchFamily="34" charset="0"/>
              </a:rPr>
              <a:t>Centra   hygienických laboratórií. </a:t>
            </a:r>
          </a:p>
          <a:p>
            <a:pPr>
              <a:lnSpc>
                <a:spcPct val="150000"/>
              </a:lnSpc>
            </a:pPr>
            <a:r>
              <a:rPr lang="sk-SK" sz="2400" b="1" i="0" u="none" strike="noStrike" baseline="0" dirty="0">
                <a:solidFill>
                  <a:srgbClr val="020202"/>
                </a:solidFill>
                <a:latin typeface="Arial" panose="020B0604020202020204" pitchFamily="34" charset="0"/>
                <a:cs typeface="Arial" panose="020B0604020202020204" pitchFamily="34" charset="0"/>
              </a:rPr>
              <a:t>Ostravský ústav má viac ako 20-ročné skúsenosti v oblasti merania kvality ovzdušia a pachových látok.</a:t>
            </a:r>
          </a:p>
          <a:p>
            <a:pPr>
              <a:lnSpc>
                <a:spcPct val="150000"/>
              </a:lnSpc>
            </a:pPr>
            <a:r>
              <a:rPr lang="sk-SK" sz="2400" b="1" dirty="0">
                <a:solidFill>
                  <a:srgbClr val="020202"/>
                </a:solidFill>
                <a:latin typeface="Arial" panose="020B0604020202020204" pitchFamily="34" charset="0"/>
                <a:cs typeface="Arial" panose="020B0604020202020204" pitchFamily="34" charset="0"/>
              </a:rPr>
              <a:t>Ústav zvolil svoju vlastnú</a:t>
            </a:r>
            <a:r>
              <a:rPr lang="sk-SK" sz="2400" b="1" i="0" u="none" strike="noStrike" baseline="0" dirty="0">
                <a:solidFill>
                  <a:srgbClr val="020202"/>
                </a:solidFill>
                <a:latin typeface="Arial" panose="020B0604020202020204" pitchFamily="34" charset="0"/>
                <a:cs typeface="Arial" panose="020B0604020202020204" pitchFamily="34" charset="0"/>
              </a:rPr>
              <a:t> metodiku merania zápachu, vzhľadom k tomu, že platná legislatíva v ČR ani SR nestanovuje, ako v takomto prípade postupovať.</a:t>
            </a:r>
          </a:p>
          <a:p>
            <a:pPr>
              <a:lnSpc>
                <a:spcPct val="150000"/>
              </a:lnSpc>
            </a:pPr>
            <a:r>
              <a:rPr lang="sk-SK" sz="2400" b="0" i="0" u="none" strike="noStrike" baseline="0" dirty="0">
                <a:solidFill>
                  <a:srgbClr val="020202"/>
                </a:solidFill>
                <a:latin typeface="Arial" panose="020B0604020202020204" pitchFamily="34" charset="0"/>
                <a:cs typeface="Arial" panose="020B0604020202020204" pitchFamily="34" charset="0"/>
              </a:rPr>
              <a:t>Spoločné aktivity plánované na </a:t>
            </a:r>
            <a:r>
              <a:rPr lang="sk-SK" sz="2400" b="1" i="0" u="none" strike="noStrike" baseline="0" dirty="0">
                <a:solidFill>
                  <a:srgbClr val="020202"/>
                </a:solidFill>
                <a:latin typeface="Arial" panose="020B0604020202020204" pitchFamily="34" charset="0"/>
                <a:cs typeface="Arial" panose="020B0604020202020204" pitchFamily="34" charset="0"/>
              </a:rPr>
              <a:t>marec 2020 </a:t>
            </a:r>
            <a:r>
              <a:rPr lang="sk-SK" sz="2400" b="0" i="0" u="none" strike="noStrike" baseline="0" dirty="0">
                <a:solidFill>
                  <a:srgbClr val="020202"/>
                </a:solidFill>
                <a:latin typeface="Arial" panose="020B0604020202020204" pitchFamily="34" charset="0"/>
                <a:cs typeface="Arial" panose="020B0604020202020204" pitchFamily="34" charset="0"/>
              </a:rPr>
              <a:t>boli prerušené vzhľadom na nepriaznivú situáciu súvisiacu s pandémiou COVID 19.</a:t>
            </a:r>
          </a:p>
          <a:p>
            <a:pPr>
              <a:lnSpc>
                <a:spcPct val="150000"/>
              </a:lnSpc>
            </a:pPr>
            <a:r>
              <a:rPr lang="sk-SK" sz="2400" b="1" dirty="0">
                <a:solidFill>
                  <a:srgbClr val="020202"/>
                </a:solidFill>
                <a:latin typeface="Arial" panose="020B0604020202020204" pitchFamily="34" charset="0"/>
                <a:cs typeface="Arial" panose="020B0604020202020204" pitchFamily="34" charset="0"/>
              </a:rPr>
              <a:t>August 2021 </a:t>
            </a:r>
            <a:r>
              <a:rPr lang="sk-SK" sz="2400" dirty="0">
                <a:solidFill>
                  <a:srgbClr val="020202"/>
                </a:solidFill>
                <a:latin typeface="Arial" panose="020B0604020202020204" pitchFamily="34" charset="0"/>
                <a:cs typeface="Arial" panose="020B0604020202020204" pitchFamily="34" charset="0"/>
              </a:rPr>
              <a:t>– ohliadka realizovaná za účasti zamestnancov mesta Senec a Zdravotného ústavu za účelom vytipovania vhodnej lokality pre umiestnenie meracieho voza.</a:t>
            </a:r>
          </a:p>
        </p:txBody>
      </p:sp>
      <p:pic>
        <p:nvPicPr>
          <p:cNvPr id="7" name="Obrázok 6">
            <a:extLst>
              <a:ext uri="{FF2B5EF4-FFF2-40B4-BE49-F238E27FC236}">
                <a16:creationId xmlns:a16="http://schemas.microsoft.com/office/drawing/2014/main" id="{A5CFC9FA-FE6B-465B-852D-58C0AA8B42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065" y="0"/>
            <a:ext cx="889686" cy="1388961"/>
          </a:xfrm>
          <a:prstGeom prst="rect">
            <a:avLst/>
          </a:prstGeom>
        </p:spPr>
      </p:pic>
    </p:spTree>
    <p:extLst>
      <p:ext uri="{BB962C8B-B14F-4D97-AF65-F5344CB8AC3E}">
        <p14:creationId xmlns:p14="http://schemas.microsoft.com/office/powerpoint/2010/main" val="52081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1898E0-EA86-4A52-A7C6-C7D715698C75}"/>
              </a:ext>
            </a:extLst>
          </p:cNvPr>
          <p:cNvSpPr>
            <a:spLocks noGrp="1"/>
          </p:cNvSpPr>
          <p:nvPr>
            <p:ph type="title"/>
          </p:nvPr>
        </p:nvSpPr>
        <p:spPr>
          <a:xfrm>
            <a:off x="0" y="1"/>
            <a:ext cx="12047838" cy="753762"/>
          </a:xfrm>
        </p:spPr>
        <p:txBody>
          <a:bodyPr/>
          <a:lstStyle/>
          <a:p>
            <a:pPr algn="ctr"/>
            <a:r>
              <a:rPr lang="sk-SK" dirty="0">
                <a:solidFill>
                  <a:srgbClr val="020202"/>
                </a:solidFill>
                <a:latin typeface="Arial" panose="020B0604020202020204" pitchFamily="34" charset="0"/>
                <a:cs typeface="Arial" panose="020B0604020202020204" pitchFamily="34" charset="0"/>
              </a:rPr>
              <a:t>Monitoring zápachu v Senci 2021</a:t>
            </a:r>
          </a:p>
        </p:txBody>
      </p:sp>
      <p:sp>
        <p:nvSpPr>
          <p:cNvPr id="3" name="BlokTextu 2">
            <a:extLst>
              <a:ext uri="{FF2B5EF4-FFF2-40B4-BE49-F238E27FC236}">
                <a16:creationId xmlns:a16="http://schemas.microsoft.com/office/drawing/2014/main" id="{A3D508A0-1A7B-42FA-8062-9C302371CA55}"/>
              </a:ext>
            </a:extLst>
          </p:cNvPr>
          <p:cNvSpPr txBox="1"/>
          <p:nvPr/>
        </p:nvSpPr>
        <p:spPr>
          <a:xfrm>
            <a:off x="0" y="1260390"/>
            <a:ext cx="12192000" cy="5386090"/>
          </a:xfrm>
          <a:prstGeom prst="rect">
            <a:avLst/>
          </a:prstGeom>
          <a:noFill/>
        </p:spPr>
        <p:txBody>
          <a:bodyPr wrap="square" rtlCol="0">
            <a:spAutoFit/>
          </a:bodyPr>
          <a:lstStyle/>
          <a:p>
            <a:pPr algn="ctr"/>
            <a:endParaRPr lang="sk-SK" sz="2200" b="1" dirty="0">
              <a:cs typeface="Arial" panose="020B0604020202020204" pitchFamily="34" charset="0"/>
            </a:endParaRPr>
          </a:p>
          <a:p>
            <a:pPr algn="ctr"/>
            <a:r>
              <a:rPr lang="sk-SK" sz="2200" b="1" dirty="0">
                <a:solidFill>
                  <a:srgbClr val="020202"/>
                </a:solidFill>
                <a:latin typeface="Arial" panose="020B0604020202020204" pitchFamily="34" charset="0"/>
                <a:cs typeface="Arial" panose="020B0604020202020204" pitchFamily="34" charset="0"/>
              </a:rPr>
              <a:t>Konkrétne miesto na umiestnenie meracieho voza muselo spĺňať viaceré podmienky:</a:t>
            </a:r>
          </a:p>
          <a:p>
            <a:pPr algn="ctr"/>
            <a:endParaRPr lang="sk-SK" sz="2200" b="1"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okrajová zóna – zastavané územie/voľná krajina</a:t>
            </a: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oblasť z ktorej boli hlásené sťažnosti na zápach</a:t>
            </a: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dostupný zdroj elektrickej energie (elektrickú prípojku odplatne poskytol občan mesta Senec)</a:t>
            </a:r>
          </a:p>
          <a:p>
            <a:pPr algn="ctr"/>
            <a:endParaRPr lang="sk-SK" sz="2000" dirty="0">
              <a:solidFill>
                <a:srgbClr val="020202"/>
              </a:solidFill>
              <a:latin typeface="Arial" panose="020B0604020202020204" pitchFamily="34" charset="0"/>
              <a:cs typeface="Arial" panose="020B0604020202020204" pitchFamily="34" charset="0"/>
            </a:endParaRPr>
          </a:p>
          <a:p>
            <a:pPr algn="ctr"/>
            <a:r>
              <a:rPr lang="sk-SK" sz="2000" dirty="0">
                <a:solidFill>
                  <a:srgbClr val="020202"/>
                </a:solidFill>
                <a:latin typeface="Arial" panose="020B0604020202020204" pitchFamily="34" charset="0"/>
                <a:cs typeface="Arial" panose="020B0604020202020204" pitchFamily="34" charset="0"/>
              </a:rPr>
              <a:t>miesto ľahko prístupné pre prípadnú technickú údržbu a kontrolu príslušníkmi mestskej polície</a:t>
            </a:r>
          </a:p>
          <a:p>
            <a:pPr algn="ctr"/>
            <a:endParaRPr lang="sk-SK" sz="2200" dirty="0">
              <a:solidFill>
                <a:srgbClr val="020202"/>
              </a:solidFill>
              <a:latin typeface="Arial" panose="020B0604020202020204" pitchFamily="34" charset="0"/>
              <a:cs typeface="Arial" panose="020B0604020202020204" pitchFamily="34" charset="0"/>
            </a:endParaRPr>
          </a:p>
          <a:p>
            <a:pPr algn="ctr"/>
            <a:endParaRPr lang="sk-SK" sz="2200" dirty="0">
              <a:solidFill>
                <a:srgbClr val="020202"/>
              </a:solidFill>
              <a:latin typeface="Arial" panose="020B0604020202020204" pitchFamily="34" charset="0"/>
              <a:cs typeface="Arial" panose="020B0604020202020204" pitchFamily="34" charset="0"/>
            </a:endParaRPr>
          </a:p>
          <a:p>
            <a:pPr algn="ctr"/>
            <a:r>
              <a:rPr lang="sk-SK" sz="2200" b="1" dirty="0">
                <a:solidFill>
                  <a:srgbClr val="020202"/>
                </a:solidFill>
                <a:latin typeface="Arial" panose="020B0604020202020204" pitchFamily="34" charset="0"/>
                <a:cs typeface="Arial" panose="020B0604020202020204" pitchFamily="34" charset="0"/>
              </a:rPr>
              <a:t>Lokalita: severný okraj mesta Senec, Robotnícka ulica </a:t>
            </a:r>
          </a:p>
          <a:p>
            <a:pPr algn="ctr"/>
            <a:endParaRPr lang="sk-SK" dirty="0">
              <a:latin typeface="Arial" panose="020B0604020202020204" pitchFamily="34" charset="0"/>
              <a:cs typeface="Arial" panose="020B0604020202020204" pitchFamily="34" charset="0"/>
            </a:endParaRPr>
          </a:p>
          <a:p>
            <a:pPr algn="ctr"/>
            <a:endParaRPr lang="sk-SK" dirty="0">
              <a:latin typeface="Arial" panose="020B0604020202020204" pitchFamily="34" charset="0"/>
              <a:cs typeface="Arial" panose="020B0604020202020204" pitchFamily="34" charset="0"/>
            </a:endParaRPr>
          </a:p>
          <a:p>
            <a:endParaRPr lang="sk-SK" b="1" dirty="0">
              <a:latin typeface="Arial" panose="020B0604020202020204" pitchFamily="34" charset="0"/>
              <a:cs typeface="Arial" panose="020B0604020202020204" pitchFamily="34" charset="0"/>
            </a:endParaRPr>
          </a:p>
          <a:p>
            <a:endParaRPr lang="sk-SK" dirty="0"/>
          </a:p>
        </p:txBody>
      </p:sp>
    </p:spTree>
    <p:extLst>
      <p:ext uri="{BB962C8B-B14F-4D97-AF65-F5344CB8AC3E}">
        <p14:creationId xmlns:p14="http://schemas.microsoft.com/office/powerpoint/2010/main" val="393025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ECD7F8-259B-408E-872B-764C7AEB2955}"/>
              </a:ext>
            </a:extLst>
          </p:cNvPr>
          <p:cNvSpPr>
            <a:spLocks noGrp="1"/>
          </p:cNvSpPr>
          <p:nvPr>
            <p:ph type="title"/>
          </p:nvPr>
        </p:nvSpPr>
        <p:spPr>
          <a:xfrm>
            <a:off x="1341120" y="467360"/>
            <a:ext cx="9476697" cy="577241"/>
          </a:xfrm>
        </p:spPr>
        <p:txBody>
          <a:bodyPr/>
          <a:lstStyle/>
          <a:p>
            <a:pPr algn="ctr"/>
            <a:r>
              <a:rPr lang="sk-SK" dirty="0">
                <a:solidFill>
                  <a:srgbClr val="020202"/>
                </a:solidFill>
                <a:latin typeface="Arial" panose="020B0604020202020204" pitchFamily="34" charset="0"/>
                <a:cs typeface="Arial" panose="020B0604020202020204" pitchFamily="34" charset="0"/>
              </a:rPr>
              <a:t>Monitoring zápachu v Senci 2021</a:t>
            </a:r>
          </a:p>
        </p:txBody>
      </p:sp>
      <p:pic>
        <p:nvPicPr>
          <p:cNvPr id="9" name="Zástupný objekt pre obsah 8">
            <a:extLst>
              <a:ext uri="{FF2B5EF4-FFF2-40B4-BE49-F238E27FC236}">
                <a16:creationId xmlns:a16="http://schemas.microsoft.com/office/drawing/2014/main" id="{7218995B-F9C7-4E10-AD46-87282F74F48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4136" y="1943230"/>
            <a:ext cx="5007455" cy="2369599"/>
          </a:xfrm>
          <a:effectLst>
            <a:glow>
              <a:schemeClr val="accent1">
                <a:alpha val="42000"/>
              </a:schemeClr>
            </a:glow>
            <a:outerShdw blurRad="1270000" dist="50800" algn="ctr" rotWithShape="0">
              <a:srgbClr val="000000"/>
            </a:outerShdw>
            <a:reflection stA="55000" endPos="65000" dist="50800" dir="5400000" sy="-100000" algn="bl" rotWithShape="0"/>
            <a:softEdge rad="266700"/>
          </a:effectLst>
        </p:spPr>
      </p:pic>
      <p:pic>
        <p:nvPicPr>
          <p:cNvPr id="13" name="Obrázok 12">
            <a:extLst>
              <a:ext uri="{FF2B5EF4-FFF2-40B4-BE49-F238E27FC236}">
                <a16:creationId xmlns:a16="http://schemas.microsoft.com/office/drawing/2014/main" id="{D568A540-77FE-4D54-95B2-35E66BB0E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207" y="1787110"/>
            <a:ext cx="3445828" cy="3885721"/>
          </a:xfrm>
          <a:prstGeom prst="rect">
            <a:avLst/>
          </a:prstGeom>
          <a:effectLst>
            <a:outerShdw blurRad="1270000" dist="38100" dir="5400000" sx="113000" sy="113000" algn="ctr" rotWithShape="0">
              <a:srgbClr val="000000"/>
            </a:outerShdw>
            <a:reflection stA="3000" endPos="4000" dist="50800" dir="5400000" sy="-100000" algn="bl" rotWithShape="0"/>
            <a:softEdge rad="215900"/>
          </a:effectLst>
        </p:spPr>
      </p:pic>
      <p:sp>
        <p:nvSpPr>
          <p:cNvPr id="14" name="BlokTextu 13">
            <a:extLst>
              <a:ext uri="{FF2B5EF4-FFF2-40B4-BE49-F238E27FC236}">
                <a16:creationId xmlns:a16="http://schemas.microsoft.com/office/drawing/2014/main" id="{029130C3-970D-469C-A3A0-23E2F5C7D352}"/>
              </a:ext>
            </a:extLst>
          </p:cNvPr>
          <p:cNvSpPr txBox="1"/>
          <p:nvPr/>
        </p:nvSpPr>
        <p:spPr>
          <a:xfrm>
            <a:off x="702536" y="4890069"/>
            <a:ext cx="6620723" cy="1015663"/>
          </a:xfrm>
          <a:prstGeom prst="rect">
            <a:avLst/>
          </a:prstGeom>
          <a:noFill/>
        </p:spPr>
        <p:txBody>
          <a:bodyPr wrap="none" rtlCol="0">
            <a:spAutoFit/>
          </a:bodyPr>
          <a:lstStyle/>
          <a:p>
            <a:r>
              <a:rPr lang="sk-SK" sz="2000" b="1" dirty="0">
                <a:solidFill>
                  <a:srgbClr val="020202"/>
                </a:solidFill>
                <a:latin typeface="Arial" panose="020B0604020202020204" pitchFamily="34" charset="0"/>
                <a:cs typeface="Arial" panose="020B0604020202020204" pitchFamily="34" charset="0"/>
              </a:rPr>
              <a:t>Monitorovací voz z Ostravy bol dopravený na určené</a:t>
            </a:r>
          </a:p>
          <a:p>
            <a:r>
              <a:rPr lang="sk-SK" sz="2000" b="1" dirty="0">
                <a:solidFill>
                  <a:srgbClr val="020202"/>
                </a:solidFill>
                <a:latin typeface="Arial" panose="020B0604020202020204" pitchFamily="34" charset="0"/>
                <a:cs typeface="Arial" panose="020B0604020202020204" pitchFamily="34" charset="0"/>
              </a:rPr>
              <a:t>miesto dňa 15.06.2021 a 1. fáza monitoringu zápachu</a:t>
            </a:r>
          </a:p>
          <a:p>
            <a:r>
              <a:rPr lang="sk-SK" sz="2000" b="1" dirty="0">
                <a:solidFill>
                  <a:srgbClr val="020202"/>
                </a:solidFill>
                <a:latin typeface="Arial" panose="020B0604020202020204" pitchFamily="34" charset="0"/>
                <a:cs typeface="Arial" panose="020B0604020202020204" pitchFamily="34" charset="0"/>
              </a:rPr>
              <a:t>bola spustená dňa 16.06.2021.</a:t>
            </a:r>
          </a:p>
        </p:txBody>
      </p:sp>
      <p:sp>
        <p:nvSpPr>
          <p:cNvPr id="15" name="BlokTextu 14">
            <a:extLst>
              <a:ext uri="{FF2B5EF4-FFF2-40B4-BE49-F238E27FC236}">
                <a16:creationId xmlns:a16="http://schemas.microsoft.com/office/drawing/2014/main" id="{829F4B82-0E81-400C-96C1-FFA778C55F0E}"/>
              </a:ext>
            </a:extLst>
          </p:cNvPr>
          <p:cNvSpPr txBox="1"/>
          <p:nvPr/>
        </p:nvSpPr>
        <p:spPr>
          <a:xfrm>
            <a:off x="7005234" y="2231755"/>
            <a:ext cx="2236510" cy="400110"/>
          </a:xfrm>
          <a:prstGeom prst="rect">
            <a:avLst/>
          </a:prstGeom>
          <a:noFill/>
        </p:spPr>
        <p:txBody>
          <a:bodyPr wrap="none" rtlCol="0">
            <a:spAutoFit/>
          </a:bodyPr>
          <a:lstStyle/>
          <a:p>
            <a:r>
              <a:rPr lang="sk-SK" sz="2000" b="1" dirty="0">
                <a:solidFill>
                  <a:schemeClr val="tx2">
                    <a:lumMod val="50000"/>
                  </a:schemeClr>
                </a:solidFill>
                <a:latin typeface="Arial" panose="020B0604020202020204" pitchFamily="34" charset="0"/>
                <a:cs typeface="Arial" panose="020B0604020202020204" pitchFamily="34" charset="0"/>
              </a:rPr>
              <a:t>Robotnícka ulica</a:t>
            </a:r>
          </a:p>
        </p:txBody>
      </p:sp>
    </p:spTree>
    <p:extLst>
      <p:ext uri="{BB962C8B-B14F-4D97-AF65-F5344CB8AC3E}">
        <p14:creationId xmlns:p14="http://schemas.microsoft.com/office/powerpoint/2010/main" val="11077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9F2F96-1EFA-4FD4-9B99-D7837CD4A649}"/>
              </a:ext>
            </a:extLst>
          </p:cNvPr>
          <p:cNvSpPr>
            <a:spLocks noGrp="1"/>
          </p:cNvSpPr>
          <p:nvPr>
            <p:ph type="title"/>
          </p:nvPr>
        </p:nvSpPr>
        <p:spPr>
          <a:xfrm>
            <a:off x="7315201" y="0"/>
            <a:ext cx="4876800" cy="4262034"/>
          </a:xfrm>
        </p:spPr>
        <p:txBody>
          <a:bodyPr>
            <a:normAutofit/>
          </a:bodyPr>
          <a:lstStyle/>
          <a:p>
            <a:pPr algn="ctr"/>
            <a:r>
              <a:rPr lang="sk-SK" sz="2000" dirty="0">
                <a:latin typeface="Arial" panose="020B0604020202020204" pitchFamily="34" charset="0"/>
                <a:cs typeface="Arial" panose="020B0604020202020204" pitchFamily="34" charset="0"/>
              </a:rPr>
              <a:t>1. fáza monitoringu zápachu</a:t>
            </a:r>
            <a:br>
              <a:rPr lang="sk-SK" sz="2000" dirty="0">
                <a:latin typeface="Arial" panose="020B0604020202020204" pitchFamily="34" charset="0"/>
                <a:cs typeface="Arial" panose="020B0604020202020204" pitchFamily="34" charset="0"/>
              </a:rPr>
            </a:br>
            <a:r>
              <a:rPr lang="sk-SK" sz="2000" dirty="0">
                <a:latin typeface="Arial" panose="020B0604020202020204" pitchFamily="34" charset="0"/>
                <a:cs typeface="Arial" panose="020B0604020202020204" pitchFamily="34" charset="0"/>
              </a:rPr>
              <a:t>15.6.2021 – 22.9.2021 </a:t>
            </a:r>
            <a:br>
              <a:rPr lang="sk-SK" sz="2400" dirty="0">
                <a:latin typeface="Arial" panose="020B0604020202020204" pitchFamily="34" charset="0"/>
                <a:cs typeface="Arial" panose="020B0604020202020204" pitchFamily="34" charset="0"/>
              </a:rPr>
            </a:br>
            <a:br>
              <a:rPr lang="sk-SK" sz="2400" dirty="0">
                <a:latin typeface="Arial" panose="020B0604020202020204" pitchFamily="34" charset="0"/>
                <a:cs typeface="Arial" panose="020B0604020202020204" pitchFamily="34" charset="0"/>
              </a:rPr>
            </a:br>
            <a:br>
              <a:rPr lang="sk-SK" sz="2400" dirty="0">
                <a:latin typeface="Arial" panose="020B0604020202020204" pitchFamily="34" charset="0"/>
                <a:cs typeface="Arial" panose="020B0604020202020204" pitchFamily="34" charset="0"/>
              </a:rPr>
            </a:br>
            <a:r>
              <a:rPr lang="sk-SK" sz="1800" dirty="0">
                <a:solidFill>
                  <a:srgbClr val="FFFF00"/>
                </a:solidFill>
                <a:latin typeface="Arial" panose="020B0604020202020204" pitchFamily="34" charset="0"/>
                <a:cs typeface="Arial" panose="020B0604020202020204" pitchFamily="34" charset="0"/>
              </a:rPr>
              <a:t>kontinuálny zber meteorologických parametrov:</a:t>
            </a:r>
            <a:br>
              <a:rPr lang="sk-SK" sz="1800" dirty="0">
                <a:solidFill>
                  <a:srgbClr val="FFFF00"/>
                </a:solidFill>
                <a:latin typeface="Arial" panose="020B0604020202020204" pitchFamily="34" charset="0"/>
                <a:cs typeface="Arial" panose="020B0604020202020204" pitchFamily="34" charset="0"/>
              </a:rPr>
            </a:b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rýchlosť a smer vetra</a:t>
            </a: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teplota vzduchu</a:t>
            </a: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relatívna vlhkosť vzduchu</a:t>
            </a: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tlak vzduchu</a:t>
            </a:r>
            <a:br>
              <a:rPr lang="sk-SK" sz="1800" dirty="0">
                <a:latin typeface="Arial" panose="020B0604020202020204" pitchFamily="34" charset="0"/>
                <a:cs typeface="Arial" panose="020B0604020202020204" pitchFamily="34" charset="0"/>
              </a:rPr>
            </a:br>
            <a:br>
              <a:rPr lang="sk-SK" sz="1800" dirty="0">
                <a:latin typeface="Arial" panose="020B0604020202020204" pitchFamily="34" charset="0"/>
                <a:cs typeface="Arial" panose="020B0604020202020204" pitchFamily="34" charset="0"/>
              </a:rPr>
            </a:br>
            <a:r>
              <a:rPr lang="sk-SK" sz="1800" dirty="0">
                <a:latin typeface="Arial" panose="020B0604020202020204" pitchFamily="34" charset="0"/>
                <a:cs typeface="Arial" panose="020B0604020202020204" pitchFamily="34" charset="0"/>
              </a:rPr>
              <a:t>sťažnosti obyvateľov</a:t>
            </a:r>
            <a:br>
              <a:rPr lang="sk-SK" sz="2200" dirty="0">
                <a:latin typeface="Arial" panose="020B0604020202020204" pitchFamily="34" charset="0"/>
                <a:cs typeface="Arial" panose="020B0604020202020204" pitchFamily="34" charset="0"/>
              </a:rPr>
            </a:br>
            <a:endParaRPr lang="sk-SK" sz="2400" dirty="0">
              <a:latin typeface="Arial" panose="020B0604020202020204" pitchFamily="34" charset="0"/>
              <a:cs typeface="Arial" panose="020B0604020202020204" pitchFamily="34" charset="0"/>
            </a:endParaRPr>
          </a:p>
        </p:txBody>
      </p:sp>
      <p:sp>
        <p:nvSpPr>
          <p:cNvPr id="4" name="Zástupný text 3">
            <a:extLst>
              <a:ext uri="{FF2B5EF4-FFF2-40B4-BE49-F238E27FC236}">
                <a16:creationId xmlns:a16="http://schemas.microsoft.com/office/drawing/2014/main" id="{A834A010-3CB1-482A-8E4A-A4A01FDA5CC4}"/>
              </a:ext>
            </a:extLst>
          </p:cNvPr>
          <p:cNvSpPr>
            <a:spLocks noGrp="1"/>
          </p:cNvSpPr>
          <p:nvPr>
            <p:ph type="body" sz="half" idx="2"/>
          </p:nvPr>
        </p:nvSpPr>
        <p:spPr>
          <a:xfrm>
            <a:off x="7485681" y="4497858"/>
            <a:ext cx="4494509" cy="2174161"/>
          </a:xfrm>
        </p:spPr>
        <p:txBody>
          <a:bodyPr>
            <a:normAutofit/>
          </a:bodyPr>
          <a:lstStyle/>
          <a:p>
            <a:r>
              <a:rPr lang="sk-SK" dirty="0">
                <a:latin typeface="Arial" panose="020B0604020202020204" pitchFamily="34" charset="0"/>
                <a:cs typeface="Arial" panose="020B0604020202020204" pitchFamily="34" charset="0"/>
              </a:rPr>
              <a:t>Cieľ merania: </a:t>
            </a:r>
          </a:p>
          <a:p>
            <a:r>
              <a:rPr lang="sk-SK" b="0" i="0" u="none" strike="noStrike" baseline="0" dirty="0">
                <a:latin typeface="Arial" panose="020B0604020202020204" pitchFamily="34" charset="0"/>
                <a:cs typeface="Arial" panose="020B0604020202020204" pitchFamily="34" charset="0"/>
              </a:rPr>
              <a:t>Zmapovať spôsob, akým sa v monitorovanej oblasti v danom ročnom období pohybuje vzdušná masa.</a:t>
            </a:r>
            <a:endParaRPr lang="sk-SK" dirty="0">
              <a:latin typeface="Arial" panose="020B0604020202020204" pitchFamily="34" charset="0"/>
              <a:cs typeface="Arial" panose="020B0604020202020204" pitchFamily="34" charset="0"/>
            </a:endParaRPr>
          </a:p>
          <a:p>
            <a:r>
              <a:rPr lang="sk-SK" b="0" i="0" u="none" strike="noStrike" baseline="0" dirty="0">
                <a:latin typeface="Arial" panose="020B0604020202020204" pitchFamily="34" charset="0"/>
                <a:cs typeface="Arial" panose="020B0604020202020204" pitchFamily="34" charset="0"/>
              </a:rPr>
              <a:t>Získané údaje sa následn</a:t>
            </a:r>
            <a:r>
              <a:rPr lang="sk-SK" dirty="0">
                <a:latin typeface="Arial" panose="020B0604020202020204" pitchFamily="34" charset="0"/>
                <a:cs typeface="Arial" panose="020B0604020202020204" pitchFamily="34" charset="0"/>
              </a:rPr>
              <a:t>e prepojili </a:t>
            </a:r>
            <a:r>
              <a:rPr lang="sk-SK" b="0" i="0" u="none" strike="noStrike" baseline="0" dirty="0">
                <a:latin typeface="Arial" panose="020B0604020202020204" pitchFamily="34" charset="0"/>
                <a:cs typeface="Arial" panose="020B0604020202020204" pitchFamily="34" charset="0"/>
              </a:rPr>
              <a:t>s evidenciou  jednotlivých sťažností občanov mesta Senec na výskyt obťažujúceho zápachu.</a:t>
            </a:r>
          </a:p>
        </p:txBody>
      </p:sp>
      <p:pic>
        <p:nvPicPr>
          <p:cNvPr id="20" name="Zástupný objekt pre obrázok 19">
            <a:extLst>
              <a:ext uri="{FF2B5EF4-FFF2-40B4-BE49-F238E27FC236}">
                <a16:creationId xmlns:a16="http://schemas.microsoft.com/office/drawing/2014/main" id="{F3B4B380-8DB6-4262-8F11-3100561CA651}"/>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7818" b="27818"/>
          <a:stretch>
            <a:fillRect/>
          </a:stretch>
        </p:blipFill>
        <p:spPr/>
      </p:pic>
    </p:spTree>
    <p:extLst>
      <p:ext uri="{BB962C8B-B14F-4D97-AF65-F5344CB8AC3E}">
        <p14:creationId xmlns:p14="http://schemas.microsoft.com/office/powerpoint/2010/main" val="366437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3242E5FE-3348-4254-9D8D-A2CF3C103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881" y="123986"/>
            <a:ext cx="11546237" cy="4231037"/>
          </a:xfrm>
          <a:prstGeom prst="rect">
            <a:avLst/>
          </a:prstGeom>
        </p:spPr>
      </p:pic>
      <p:sp>
        <p:nvSpPr>
          <p:cNvPr id="4" name="BlokTextu 3">
            <a:extLst>
              <a:ext uri="{FF2B5EF4-FFF2-40B4-BE49-F238E27FC236}">
                <a16:creationId xmlns:a16="http://schemas.microsoft.com/office/drawing/2014/main" id="{1904E312-1FB3-4B70-831D-05C516DA2D25}"/>
              </a:ext>
            </a:extLst>
          </p:cNvPr>
          <p:cNvSpPr txBox="1"/>
          <p:nvPr/>
        </p:nvSpPr>
        <p:spPr>
          <a:xfrm>
            <a:off x="325573" y="4367380"/>
            <a:ext cx="11543545" cy="3416320"/>
          </a:xfrm>
          <a:prstGeom prst="rect">
            <a:avLst/>
          </a:prstGeom>
          <a:noFill/>
        </p:spPr>
        <p:txBody>
          <a:bodyPr wrap="none" rtlCol="0">
            <a:spAutoFit/>
          </a:bodyPr>
          <a:lstStyle/>
          <a:p>
            <a:r>
              <a:rPr lang="sk-SK" dirty="0">
                <a:solidFill>
                  <a:schemeClr val="tx2">
                    <a:lumMod val="50000"/>
                  </a:schemeClr>
                </a:solidFill>
                <a:latin typeface="Arial" panose="020B0604020202020204" pitchFamily="34" charset="0"/>
                <a:cs typeface="Arial" panose="020B0604020202020204" pitchFamily="34" charset="0"/>
              </a:rPr>
              <a:t>Sťažnosti občania mesta Senec zasielali prostredníctvom formulára, ktorý bol dostupný k stiahnutiu na webovej</a:t>
            </a:r>
          </a:p>
          <a:p>
            <a:r>
              <a:rPr lang="sk-SK" dirty="0">
                <a:solidFill>
                  <a:schemeClr val="tx2">
                    <a:lumMod val="50000"/>
                  </a:schemeClr>
                </a:solidFill>
                <a:latin typeface="Arial" panose="020B0604020202020204" pitchFamily="34" charset="0"/>
                <a:cs typeface="Arial" panose="020B0604020202020204" pitchFamily="34" charset="0"/>
              </a:rPr>
              <a:t>stránke mesta.</a:t>
            </a:r>
          </a:p>
          <a:p>
            <a:endParaRPr lang="sk-SK" dirty="0">
              <a:solidFill>
                <a:schemeClr val="tx2">
                  <a:lumMod val="50000"/>
                </a:schemeClr>
              </a:solidFill>
              <a:latin typeface="Arial" panose="020B0604020202020204" pitchFamily="34" charset="0"/>
              <a:cs typeface="Arial" panose="020B0604020202020204" pitchFamily="34" charset="0"/>
            </a:endParaRPr>
          </a:p>
          <a:p>
            <a:r>
              <a:rPr lang="sk-SK" dirty="0">
                <a:solidFill>
                  <a:schemeClr val="tx2">
                    <a:lumMod val="50000"/>
                  </a:schemeClr>
                </a:solidFill>
                <a:latin typeface="Arial" panose="020B0604020202020204" pitchFamily="34" charset="0"/>
                <a:cs typeface="Arial" panose="020B0604020202020204" pitchFamily="34" charset="0"/>
              </a:rPr>
              <a:t>Vyplnený formulár bolo potrebné zaslať na e-mailovú adresu: </a:t>
            </a:r>
            <a:r>
              <a:rPr lang="sk-SK" b="1" dirty="0">
                <a:solidFill>
                  <a:schemeClr val="tx2">
                    <a:lumMod val="50000"/>
                  </a:schemeClr>
                </a:solidFill>
                <a:latin typeface="Arial" panose="020B0604020202020204" pitchFamily="34" charset="0"/>
                <a:cs typeface="Arial" panose="020B0604020202020204" pitchFamily="34" charset="0"/>
              </a:rPr>
              <a:t>podnetzapach@senec.sk </a:t>
            </a:r>
          </a:p>
          <a:p>
            <a:endParaRPr lang="sk-SK" b="1" dirty="0">
              <a:solidFill>
                <a:schemeClr val="tx2">
                  <a:lumMod val="50000"/>
                </a:schemeClr>
              </a:solidFill>
              <a:latin typeface="Arial" panose="020B0604020202020204" pitchFamily="34" charset="0"/>
              <a:cs typeface="Arial" panose="020B0604020202020204" pitchFamily="34" charset="0"/>
            </a:endParaRPr>
          </a:p>
          <a:p>
            <a:r>
              <a:rPr lang="sk-SK" b="1" dirty="0">
                <a:solidFill>
                  <a:schemeClr val="tx2">
                    <a:lumMod val="50000"/>
                  </a:schemeClr>
                </a:solidFill>
                <a:latin typeface="Arial" panose="020B0604020202020204" pitchFamily="34" charset="0"/>
                <a:cs typeface="Arial" panose="020B0604020202020204" pitchFamily="34" charset="0"/>
              </a:rPr>
              <a:t>Následne sa jednotlivé sťažnosti odosielali zamestnancom Zdravotného ústavu na ďalšie spracovanie</a:t>
            </a:r>
          </a:p>
          <a:p>
            <a:r>
              <a:rPr lang="sk-SK" b="1" dirty="0">
                <a:solidFill>
                  <a:schemeClr val="tx2">
                    <a:lumMod val="50000"/>
                  </a:schemeClr>
                </a:solidFill>
                <a:latin typeface="Arial" panose="020B0604020202020204" pitchFamily="34" charset="0"/>
                <a:cs typeface="Arial" panose="020B0604020202020204" pitchFamily="34" charset="0"/>
              </a:rPr>
              <a:t>a vyhodnotenie.</a:t>
            </a:r>
          </a:p>
          <a:p>
            <a:endParaRPr lang="sk-SK" b="1" dirty="0">
              <a:solidFill>
                <a:schemeClr val="tx2">
                  <a:lumMod val="50000"/>
                </a:schemeClr>
              </a:solidFill>
              <a:latin typeface="Arial" panose="020B0604020202020204" pitchFamily="34" charset="0"/>
              <a:cs typeface="Arial" panose="020B0604020202020204" pitchFamily="34" charset="0"/>
            </a:endParaRPr>
          </a:p>
          <a:p>
            <a:endParaRPr lang="sk-SK" b="1" dirty="0">
              <a:solidFill>
                <a:schemeClr val="tx2">
                  <a:lumMod val="50000"/>
                </a:schemeClr>
              </a:solidFill>
              <a:latin typeface="Arial" panose="020B0604020202020204" pitchFamily="34" charset="0"/>
              <a:cs typeface="Arial" panose="020B0604020202020204" pitchFamily="34" charset="0"/>
            </a:endParaRPr>
          </a:p>
          <a:p>
            <a:endParaRPr lang="sk-SK" dirty="0">
              <a:solidFill>
                <a:schemeClr val="tx2">
                  <a:lumMod val="50000"/>
                </a:schemeClr>
              </a:solidFill>
              <a:latin typeface="Arial" panose="020B0604020202020204" pitchFamily="34" charset="0"/>
              <a:cs typeface="Arial" panose="020B0604020202020204" pitchFamily="34" charset="0"/>
            </a:endParaRPr>
          </a:p>
          <a:p>
            <a:endParaRPr lang="sk-SK" dirty="0">
              <a:solidFill>
                <a:schemeClr val="tx2">
                  <a:lumMod val="50000"/>
                </a:schemeClr>
              </a:solidFill>
              <a:latin typeface="Arial" panose="020B0604020202020204" pitchFamily="34" charset="0"/>
              <a:cs typeface="Arial" panose="020B0604020202020204" pitchFamily="34" charset="0"/>
            </a:endParaRPr>
          </a:p>
          <a:p>
            <a:endParaRPr lang="sk-SK"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85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A7827F-3AC5-4B88-B122-D1A2A61603F0}"/>
              </a:ext>
            </a:extLst>
          </p:cNvPr>
          <p:cNvSpPr>
            <a:spLocks noGrp="1"/>
          </p:cNvSpPr>
          <p:nvPr>
            <p:ph type="title"/>
          </p:nvPr>
        </p:nvSpPr>
        <p:spPr>
          <a:xfrm>
            <a:off x="7339914" y="49426"/>
            <a:ext cx="4852086" cy="5955957"/>
          </a:xfrm>
        </p:spPr>
        <p:txBody>
          <a:bodyPr>
            <a:normAutofit/>
          </a:bodyPr>
          <a:lstStyle/>
          <a:p>
            <a:pPr algn="ctr"/>
            <a:r>
              <a:rPr lang="sk-SK" sz="2000" dirty="0">
                <a:latin typeface="Arial" panose="020B0604020202020204" pitchFamily="34" charset="0"/>
                <a:cs typeface="Arial" panose="020B0604020202020204" pitchFamily="34" charset="0"/>
              </a:rPr>
              <a:t>1. fáza monitoringu zápachu</a:t>
            </a:r>
            <a:br>
              <a:rPr lang="sk-SK" sz="2000" dirty="0">
                <a:latin typeface="Arial" panose="020B0604020202020204" pitchFamily="34" charset="0"/>
                <a:cs typeface="Arial" panose="020B0604020202020204" pitchFamily="34" charset="0"/>
              </a:rPr>
            </a:br>
            <a:br>
              <a:rPr lang="sk-SK" sz="2000" dirty="0">
                <a:latin typeface="Arial" panose="020B0604020202020204" pitchFamily="34" charset="0"/>
                <a:cs typeface="Arial" panose="020B0604020202020204" pitchFamily="34" charset="0"/>
              </a:rPr>
            </a:br>
            <a:r>
              <a:rPr lang="sk-SK" sz="1600" dirty="0">
                <a:latin typeface="Arial" panose="020B0604020202020204" pitchFamily="34" charset="0"/>
                <a:cs typeface="Arial" panose="020B0604020202020204" pitchFamily="34" charset="0"/>
              </a:rPr>
              <a:t>celkovo zaznamenaných </a:t>
            </a:r>
            <a:br>
              <a:rPr lang="sk-SK" sz="1600" dirty="0">
                <a:latin typeface="Arial" panose="020B0604020202020204" pitchFamily="34" charset="0"/>
                <a:cs typeface="Arial" panose="020B0604020202020204" pitchFamily="34" charset="0"/>
              </a:rPr>
            </a:br>
            <a:r>
              <a:rPr lang="sk-SK" sz="1600" b="1" dirty="0">
                <a:solidFill>
                  <a:srgbClr val="FFFF00"/>
                </a:solidFill>
                <a:latin typeface="Arial" panose="020B0604020202020204" pitchFamily="34" charset="0"/>
                <a:cs typeface="Arial" panose="020B0604020202020204" pitchFamily="34" charset="0"/>
              </a:rPr>
              <a:t>98 sťažností  </a:t>
            </a:r>
            <a:br>
              <a:rPr lang="sk-SK" sz="1600" b="1" dirty="0">
                <a:latin typeface="Arial" panose="020B0604020202020204" pitchFamily="34" charset="0"/>
                <a:cs typeface="Arial" panose="020B0604020202020204" pitchFamily="34" charset="0"/>
              </a:rPr>
            </a:br>
            <a:r>
              <a:rPr lang="sk-SK" sz="1600" dirty="0">
                <a:latin typeface="Arial" panose="020B0604020202020204" pitchFamily="34" charset="0"/>
                <a:cs typeface="Arial" panose="020B0604020202020204" pitchFamily="34" charset="0"/>
              </a:rPr>
              <a:t>občanov mesta na nepríjemný zápach</a:t>
            </a:r>
            <a:br>
              <a:rPr lang="sk-SK" sz="1600" dirty="0">
                <a:latin typeface="Arial" panose="020B0604020202020204" pitchFamily="34" charset="0"/>
                <a:cs typeface="Arial" panose="020B0604020202020204" pitchFamily="34" charset="0"/>
              </a:rPr>
            </a:br>
            <a:br>
              <a:rPr lang="sk-SK" sz="1600" dirty="0">
                <a:latin typeface="Arial" panose="020B0604020202020204" pitchFamily="34" charset="0"/>
                <a:cs typeface="Arial" panose="020B0604020202020204" pitchFamily="34" charset="0"/>
              </a:rPr>
            </a:br>
            <a:r>
              <a:rPr lang="sk-SK" sz="1600" dirty="0">
                <a:latin typeface="Arial" panose="020B0604020202020204" pitchFamily="34" charset="0"/>
                <a:cs typeface="Arial" panose="020B0604020202020204" pitchFamily="34" charset="0"/>
              </a:rPr>
              <a:t>jednotlivé sťažnosti boli prepojené  s výsledkami monitoringu </a:t>
            </a:r>
            <a:r>
              <a:rPr lang="sk-SK" sz="1600" dirty="0" err="1">
                <a:latin typeface="Arial" panose="020B0604020202020204" pitchFamily="34" charset="0"/>
                <a:cs typeface="Arial" panose="020B0604020202020204" pitchFamily="34" charset="0"/>
              </a:rPr>
              <a:t>meteoparametrov</a:t>
            </a:r>
            <a:r>
              <a:rPr lang="sk-SK" sz="1600" dirty="0">
                <a:latin typeface="Arial" panose="020B0604020202020204" pitchFamily="34" charset="0"/>
                <a:cs typeface="Arial" panose="020B0604020202020204" pitchFamily="34" charset="0"/>
              </a:rPr>
              <a:t>, čo umožnilo stanoviť   </a:t>
            </a:r>
            <a:r>
              <a:rPr lang="sk-SK" sz="1600" b="1" dirty="0">
                <a:solidFill>
                  <a:srgbClr val="FFFF00"/>
                </a:solidFill>
                <a:latin typeface="Arial" panose="020B0604020202020204" pitchFamily="34" charset="0"/>
                <a:cs typeface="Arial" panose="020B0604020202020204" pitchFamily="34" charset="0"/>
              </a:rPr>
              <a:t>4 základné charaktery prúdenia</a:t>
            </a:r>
            <a:r>
              <a:rPr lang="sk-SK" sz="1600" dirty="0">
                <a:latin typeface="Arial" panose="020B0604020202020204" pitchFamily="34" charset="0"/>
                <a:cs typeface="Arial" panose="020B0604020202020204" pitchFamily="34" charset="0"/>
              </a:rPr>
              <a:t>,   ktoré prevládali počas dní, kedy sa na území mesta Senec vyskytoval nepríjemný zápach</a:t>
            </a:r>
            <a:br>
              <a:rPr lang="sk-SK" sz="1600" dirty="0">
                <a:latin typeface="Arial" panose="020B0604020202020204" pitchFamily="34" charset="0"/>
                <a:cs typeface="Arial" panose="020B0604020202020204" pitchFamily="34" charset="0"/>
              </a:rPr>
            </a:br>
            <a:br>
              <a:rPr lang="sk-SK" sz="1600" dirty="0">
                <a:latin typeface="Arial" panose="020B0604020202020204" pitchFamily="34" charset="0"/>
                <a:cs typeface="Arial" panose="020B0604020202020204" pitchFamily="34" charset="0"/>
              </a:rPr>
            </a:br>
            <a:r>
              <a:rPr lang="sk-SK" sz="1600" b="1" dirty="0">
                <a:solidFill>
                  <a:srgbClr val="FFFF00"/>
                </a:solidFill>
                <a:latin typeface="Arial" panose="020B0604020202020204" pitchFamily="34" charset="0"/>
                <a:cs typeface="Arial" panose="020B0604020202020204" pitchFamily="34" charset="0"/>
              </a:rPr>
              <a:t>väčšina sťažností bola zaznamenaná pri prevládajúcom prúdení S-SZ </a:t>
            </a:r>
            <a:br>
              <a:rPr lang="sk-SK" sz="1600" dirty="0">
                <a:latin typeface="Arial" panose="020B0604020202020204" pitchFamily="34" charset="0"/>
                <a:cs typeface="Arial" panose="020B0604020202020204" pitchFamily="34" charset="0"/>
              </a:rPr>
            </a:br>
            <a:br>
              <a:rPr lang="sk-SK" sz="1600" dirty="0">
                <a:latin typeface="Arial" panose="020B0604020202020204" pitchFamily="34" charset="0"/>
                <a:cs typeface="Arial" panose="020B0604020202020204" pitchFamily="34" charset="0"/>
              </a:rPr>
            </a:br>
            <a:r>
              <a:rPr lang="sk-SK" sz="1600" dirty="0">
                <a:latin typeface="Arial" panose="020B0604020202020204" pitchFamily="34" charset="0"/>
                <a:cs typeface="Arial" panose="020B0604020202020204" pitchFamily="34" charset="0"/>
              </a:rPr>
              <a:t>sťažnosti boli zaznamenané v obytných častiach mesta, </a:t>
            </a:r>
            <a:r>
              <a:rPr lang="sk-SK" sz="1600" b="1" dirty="0">
                <a:solidFill>
                  <a:srgbClr val="FFFF00"/>
                </a:solidFill>
                <a:latin typeface="Arial" panose="020B0604020202020204" pitchFamily="34" charset="0"/>
                <a:cs typeface="Arial" panose="020B0604020202020204" pitchFamily="34" charset="0"/>
              </a:rPr>
              <a:t>zdroj zápachu sa teda nachádza severne od mesta Senec</a:t>
            </a:r>
            <a:br>
              <a:rPr lang="sk-SK" sz="1400" dirty="0">
                <a:latin typeface="Arial" panose="020B0604020202020204" pitchFamily="34" charset="0"/>
                <a:cs typeface="Arial" panose="020B0604020202020204" pitchFamily="34" charset="0"/>
              </a:rPr>
            </a:br>
            <a:br>
              <a:rPr lang="sk-SK" sz="1600" dirty="0">
                <a:latin typeface="Arial" panose="020B0604020202020204" pitchFamily="34" charset="0"/>
                <a:cs typeface="Arial" panose="020B0604020202020204" pitchFamily="34" charset="0"/>
              </a:rPr>
            </a:br>
            <a:r>
              <a:rPr lang="sk-SK" sz="1600" dirty="0">
                <a:latin typeface="Arial" panose="020B0604020202020204" pitchFamily="34" charset="0"/>
                <a:cs typeface="Arial" panose="020B0604020202020204" pitchFamily="34" charset="0"/>
              </a:rPr>
              <a:t>prepojením nameraných údajov o priemerných rýchlostiach prúdenia a časov sťažností občanov bola určená </a:t>
            </a:r>
            <a:br>
              <a:rPr lang="sk-SK" sz="1600" dirty="0">
                <a:latin typeface="Arial" panose="020B0604020202020204" pitchFamily="34" charset="0"/>
                <a:cs typeface="Arial" panose="020B0604020202020204" pitchFamily="34" charset="0"/>
              </a:rPr>
            </a:br>
            <a:r>
              <a:rPr lang="sk-SK" sz="1600" b="1" dirty="0">
                <a:solidFill>
                  <a:srgbClr val="FFFF00"/>
                </a:solidFill>
                <a:latin typeface="Arial" panose="020B0604020202020204" pitchFamily="34" charset="0"/>
                <a:cs typeface="Arial" panose="020B0604020202020204" pitchFamily="34" charset="0"/>
              </a:rPr>
              <a:t>vzdialenosť zdroja zápachu od obytných častí </a:t>
            </a:r>
            <a:br>
              <a:rPr lang="sk-SK" sz="1600" b="1" dirty="0">
                <a:solidFill>
                  <a:srgbClr val="FFFF00"/>
                </a:solidFill>
                <a:latin typeface="Arial" panose="020B0604020202020204" pitchFamily="34" charset="0"/>
                <a:cs typeface="Arial" panose="020B0604020202020204" pitchFamily="34" charset="0"/>
              </a:rPr>
            </a:br>
            <a:r>
              <a:rPr lang="sk-SK" sz="1600" b="1" dirty="0">
                <a:solidFill>
                  <a:srgbClr val="FFFF00"/>
                </a:solidFill>
                <a:latin typeface="Arial" panose="020B0604020202020204" pitchFamily="34" charset="0"/>
                <a:cs typeface="Arial" panose="020B0604020202020204" pitchFamily="34" charset="0"/>
              </a:rPr>
              <a:t> 2-5 km</a:t>
            </a:r>
            <a:br>
              <a:rPr lang="sk-SK" sz="1800" dirty="0">
                <a:latin typeface="Arial" panose="020B0604020202020204" pitchFamily="34" charset="0"/>
                <a:cs typeface="Arial" panose="020B0604020202020204" pitchFamily="34" charset="0"/>
              </a:rPr>
            </a:br>
            <a:endParaRPr lang="sk-SK" sz="1800" dirty="0"/>
          </a:p>
        </p:txBody>
      </p:sp>
      <p:sp>
        <p:nvSpPr>
          <p:cNvPr id="4" name="Zástupný text 3">
            <a:extLst>
              <a:ext uri="{FF2B5EF4-FFF2-40B4-BE49-F238E27FC236}">
                <a16:creationId xmlns:a16="http://schemas.microsoft.com/office/drawing/2014/main" id="{6FD5D643-F1DC-4A8F-8876-C9B4401E14BA}"/>
              </a:ext>
            </a:extLst>
          </p:cNvPr>
          <p:cNvSpPr>
            <a:spLocks noGrp="1"/>
          </p:cNvSpPr>
          <p:nvPr>
            <p:ph type="body" sz="half" idx="2"/>
          </p:nvPr>
        </p:nvSpPr>
        <p:spPr>
          <a:xfrm>
            <a:off x="7339914" y="6166022"/>
            <a:ext cx="4852086" cy="642549"/>
          </a:xfrm>
        </p:spPr>
        <p:txBody>
          <a:bodyPr/>
          <a:lstStyle/>
          <a:p>
            <a:r>
              <a:rPr lang="sk-SK" dirty="0">
                <a:latin typeface="Arial" panose="020B0604020202020204" pitchFamily="34" charset="0"/>
                <a:cs typeface="Arial" panose="020B0604020202020204" pitchFamily="34" charset="0"/>
              </a:rPr>
              <a:t>Zdroj: Monitoring </a:t>
            </a:r>
            <a:r>
              <a:rPr lang="sk-SK" dirty="0" err="1">
                <a:latin typeface="Arial" panose="020B0604020202020204" pitchFamily="34" charset="0"/>
                <a:cs typeface="Arial" panose="020B0604020202020204" pitchFamily="34" charset="0"/>
              </a:rPr>
              <a:t>meteoparametr</a:t>
            </a:r>
            <a:r>
              <a:rPr lang="cs-CZ" dirty="0">
                <a:latin typeface="Arial" panose="020B0604020202020204" pitchFamily="34" charset="0"/>
                <a:cs typeface="Arial" panose="020B0604020202020204" pitchFamily="34" charset="0"/>
              </a:rPr>
              <a:t>ů ve městě Senec, 2021</a:t>
            </a:r>
            <a:endParaRPr lang="sk-SK" dirty="0">
              <a:latin typeface="Arial" panose="020B0604020202020204" pitchFamily="34" charset="0"/>
              <a:cs typeface="Arial" panose="020B0604020202020204" pitchFamily="34" charset="0"/>
            </a:endParaRPr>
          </a:p>
          <a:p>
            <a:endParaRPr lang="sk-SK" dirty="0"/>
          </a:p>
        </p:txBody>
      </p:sp>
      <p:pic>
        <p:nvPicPr>
          <p:cNvPr id="8" name="Zástupný objekt pre obrázok 7">
            <a:extLst>
              <a:ext uri="{FF2B5EF4-FFF2-40B4-BE49-F238E27FC236}">
                <a16:creationId xmlns:a16="http://schemas.microsoft.com/office/drawing/2014/main" id="{6E35C0D7-98F0-418A-B03D-24B5528C9C4B}"/>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0000" r="10000"/>
          <a:stretch>
            <a:fillRect/>
          </a:stretch>
        </p:blipFill>
        <p:spPr/>
      </p:pic>
    </p:spTree>
    <p:extLst>
      <p:ext uri="{BB962C8B-B14F-4D97-AF65-F5344CB8AC3E}">
        <p14:creationId xmlns:p14="http://schemas.microsoft.com/office/powerpoint/2010/main" val="367388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3389837C-44D0-45CA-9AD0-70175307F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599747" cy="3212756"/>
          </a:xfrm>
          <a:prstGeom prst="rect">
            <a:avLst/>
          </a:prstGeom>
          <a:effectLst>
            <a:softEdge rad="127000"/>
          </a:effectLst>
        </p:spPr>
      </p:pic>
      <p:pic>
        <p:nvPicPr>
          <p:cNvPr id="5" name="Obrázok 4">
            <a:extLst>
              <a:ext uri="{FF2B5EF4-FFF2-40B4-BE49-F238E27FC236}">
                <a16:creationId xmlns:a16="http://schemas.microsoft.com/office/drawing/2014/main" id="{DD165355-0EDE-4BED-8D34-E0EC5F729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30922"/>
            <a:ext cx="3558213" cy="3389125"/>
          </a:xfrm>
          <a:prstGeom prst="rect">
            <a:avLst/>
          </a:prstGeom>
          <a:effectLst>
            <a:softEdge rad="127000"/>
          </a:effectLst>
        </p:spPr>
      </p:pic>
      <p:pic>
        <p:nvPicPr>
          <p:cNvPr id="7" name="Obrázok 6">
            <a:extLst>
              <a:ext uri="{FF2B5EF4-FFF2-40B4-BE49-F238E27FC236}">
                <a16:creationId xmlns:a16="http://schemas.microsoft.com/office/drawing/2014/main" id="{EC13B17E-CF68-45F6-B20D-40263BF54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3786" y="1"/>
            <a:ext cx="3528162" cy="3388796"/>
          </a:xfrm>
          <a:prstGeom prst="rect">
            <a:avLst/>
          </a:prstGeom>
          <a:effectLst>
            <a:softEdge rad="127000"/>
          </a:effectLst>
        </p:spPr>
      </p:pic>
      <p:pic>
        <p:nvPicPr>
          <p:cNvPr id="9" name="Obrázok 8">
            <a:extLst>
              <a:ext uri="{FF2B5EF4-FFF2-40B4-BE49-F238E27FC236}">
                <a16:creationId xmlns:a16="http://schemas.microsoft.com/office/drawing/2014/main" id="{7992D15B-9602-47FE-B1AA-DDD97968D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5602" y="3337701"/>
            <a:ext cx="3406346" cy="3282346"/>
          </a:xfrm>
          <a:prstGeom prst="rect">
            <a:avLst/>
          </a:prstGeom>
          <a:effectLst>
            <a:softEdge rad="127000"/>
          </a:effectLst>
        </p:spPr>
      </p:pic>
      <p:pic>
        <p:nvPicPr>
          <p:cNvPr id="14" name="Obrázok 13">
            <a:extLst>
              <a:ext uri="{FF2B5EF4-FFF2-40B4-BE49-F238E27FC236}">
                <a16:creationId xmlns:a16="http://schemas.microsoft.com/office/drawing/2014/main" id="{5F1146DE-E4DE-4714-8ED3-7AA468E1C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1044" y="0"/>
            <a:ext cx="4648849" cy="6087325"/>
          </a:xfrm>
          <a:prstGeom prst="rect">
            <a:avLst/>
          </a:prstGeom>
          <a:effectLst>
            <a:softEdge rad="127000"/>
          </a:effectLst>
        </p:spPr>
      </p:pic>
      <p:sp>
        <p:nvSpPr>
          <p:cNvPr id="15" name="BlokTextu 14">
            <a:extLst>
              <a:ext uri="{FF2B5EF4-FFF2-40B4-BE49-F238E27FC236}">
                <a16:creationId xmlns:a16="http://schemas.microsoft.com/office/drawing/2014/main" id="{22FAADA6-846A-4A12-9EBD-4AD4B8723AC0}"/>
              </a:ext>
            </a:extLst>
          </p:cNvPr>
          <p:cNvSpPr txBox="1"/>
          <p:nvPr/>
        </p:nvSpPr>
        <p:spPr>
          <a:xfrm>
            <a:off x="3398108" y="6301946"/>
            <a:ext cx="5718232" cy="338554"/>
          </a:xfrm>
          <a:prstGeom prst="rect">
            <a:avLst/>
          </a:prstGeom>
          <a:noFill/>
        </p:spPr>
        <p:txBody>
          <a:bodyPr wrap="none" rtlCol="0">
            <a:spAutoFit/>
          </a:bodyPr>
          <a:lstStyle/>
          <a:p>
            <a:r>
              <a:rPr lang="sk-SK" sz="1600" b="1" dirty="0">
                <a:latin typeface="Arial" panose="020B0604020202020204" pitchFamily="34" charset="0"/>
                <a:cs typeface="Arial" panose="020B0604020202020204" pitchFamily="34" charset="0"/>
              </a:rPr>
              <a:t>Zdroj: Monitoring </a:t>
            </a:r>
            <a:r>
              <a:rPr lang="sk-SK" sz="1600" b="1" dirty="0" err="1">
                <a:latin typeface="Arial" panose="020B0604020202020204" pitchFamily="34" charset="0"/>
                <a:cs typeface="Arial" panose="020B0604020202020204" pitchFamily="34" charset="0"/>
              </a:rPr>
              <a:t>meteoparametr</a:t>
            </a:r>
            <a:r>
              <a:rPr lang="cs-CZ" sz="1600" b="1" dirty="0">
                <a:latin typeface="Arial" panose="020B0604020202020204" pitchFamily="34" charset="0"/>
                <a:cs typeface="Arial" panose="020B0604020202020204" pitchFamily="34" charset="0"/>
              </a:rPr>
              <a:t>ů ve městě Senec, 2021</a:t>
            </a:r>
            <a:endParaRPr lang="sk-SK"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33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kument s modrým pruhom 16: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1307992_TF16391941" id="{07BFB9C5-AB27-448C-A3EF-38B24983A84D}" vid="{7F53F6D3-2CFF-4E4E-96C8-4C1394BD7091}"/>
    </a:ext>
  </a:extLst>
</a:theme>
</file>

<file path=ppt/theme/theme2.xml><?xml version="1.0" encoding="utf-8"?>
<a:theme xmlns:a="http://schemas.openxmlformats.org/drawingml/2006/main" name="Motív balíka Offic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ív balíka Offic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Prezentácia s modrými pruhmi, motívom prírody a fotografiou východu slnka nad horami (širokouhlý formát)</Template>
  <TotalTime>3056</TotalTime>
  <Words>1131</Words>
  <Application>Microsoft Office PowerPoint</Application>
  <PresentationFormat>Širokouhlá</PresentationFormat>
  <Paragraphs>92</Paragraphs>
  <Slides>16</Slides>
  <Notes>2</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16</vt:i4>
      </vt:variant>
    </vt:vector>
  </HeadingPairs>
  <TitlesOfParts>
    <vt:vector size="22" baseType="lpstr">
      <vt:lpstr>Arial</vt:lpstr>
      <vt:lpstr>Calibri</vt:lpstr>
      <vt:lpstr>Corbel</vt:lpstr>
      <vt:lpstr>Euphemia</vt:lpstr>
      <vt:lpstr>Times New Roman</vt:lpstr>
      <vt:lpstr>Dokument s modrým pruhom 16:9</vt:lpstr>
      <vt:lpstr>MONITORING ZÁPACHU</vt:lpstr>
      <vt:lpstr>Monitoring zápachu v Senci 2021</vt:lpstr>
      <vt:lpstr>Monitoring zápachu v Senci 2021</vt:lpstr>
      <vt:lpstr>Monitoring zápachu v Senci 2021</vt:lpstr>
      <vt:lpstr>Monitoring zápachu v Senci 2021</vt:lpstr>
      <vt:lpstr>1. fáza monitoringu zápachu 15.6.2021 – 22.9.2021    kontinuálny zber meteorologických parametrov:  rýchlosť a smer vetra teplota vzduchu relatívna vlhkosť vzduchu tlak vzduchu  sťažnosti obyvateľov </vt:lpstr>
      <vt:lpstr>Prezentácia programu PowerPoint</vt:lpstr>
      <vt:lpstr>1. fáza monitoringu zápachu  celkovo zaznamenaných  98 sťažností   občanov mesta na nepríjemný zápach  jednotlivé sťažnosti boli prepojené  s výsledkami monitoringu meteoparametrov, čo umožnilo stanoviť   4 základné charaktery prúdenia,   ktoré prevládali počas dní, kedy sa na území mesta Senec vyskytoval nepríjemný zápach  väčšina sťažností bola zaznamenaná pri prevládajúcom prúdení S-SZ   sťažnosti boli zaznamenané v obytných častiach mesta, zdroj zápachu sa teda nachádza severne od mesta Senec  prepojením nameraných údajov o priemerných rýchlostiach prúdenia a časov sťažností občanov bola určená  vzdialenosť zdroja zápachu od obytných častí   2-5 km </vt:lpstr>
      <vt:lpstr>Prezentácia programu PowerPoint</vt:lpstr>
      <vt:lpstr>2. fáza monitoringu zápachu 23.9.2021   zameraná na stanovenie úrovne intenzity obťažujúceho zápachu a v spolupráci s VŠB Ostrava aj na identifikáciu pôvodu pachovej záťaže   odber vzoriek ovzdušia na 4 miestach:  2 x nad skládkou komunálneho odpadu motorest Stil pri bioplynovej stanici  </vt:lpstr>
      <vt:lpstr> 2. fáza monitoringu zápachu  počas odberu vzoriek boli sledované klimatické podmienky a údaje:  dátum, čas odberu priemerná rýchlosť a priemerný smer vetra relatívna vlhkosť vzduchu teplota tlak  charakter okolia (terén - rovina, porast, zástavba, doprava, priemysle, počasie)  použité metódy:  Metóda Dynamickej olfaktometrie  Identifikácia pachových látok prostredníctvom anylýzy VOC (prchavých organických zlúčenín)   </vt:lpstr>
      <vt:lpstr>2. fáza monitoringu zápachu   A) Intenzita pachových látok Metóda Dynamickej olfaktometrie  odber vzoriek znečisteného vzduchu do Nalophanových vakov pomocou vzrokovacej nádoby  vzduch bol do vaku nasávaný pomocou hadičky  po odbere každej vzorky sa vak vymenil za nový  koncentrácie pachových látok boli najskôr orientačne hodnotené priamo na mieste odberu  3-člennou komisiou  Analýza vzoriek – 24.09.2021 v laboratóriu ZÚ Ostrava    konkrétny stupeň obťažujúceho zápachu bol v odobraných vzorkách stanovený až pri analýze v  olfaktometrickom laboratóriu Zdravotného ústavu Ostrava </vt:lpstr>
      <vt:lpstr>2. fáza monitoringu zápachu   Počas odberu vzoriek nastala zmena prúdenia vetra  zo S-SZ na JZ.  Na územie mesta Senec sa v tomto čase nedostávali žiadne pachové látky, t.z. intenzita zápachu pri 3 vzorkách zo 4 bola 0.  vzorka s pachovou záťažou bola stanovená pri odbere nad skládkou odpadu v čase 12:10 pri JZ prúdení vzduchu  intenzita zápachu prie tejto vzorke dosiahla hodnotu   215 OU E / m3 </vt:lpstr>
      <vt:lpstr>2. fáza monitoringu zápachu  B) Identifikácia pachových látok prostredníctvom anylýzy VOC (prchavých organických zlúčenín)   odber vzoriek ovzdušia pomocou sorpčných trubíc na analýzu organických zlúčenín  pri analýze vzoriek touto metódou je možné  jednoznačne určiť zdroj znečistenia (napr. emisie z bioplynových staníc, kompostární, ČOV, skládok odpadov,...)  v odobraných vzorkách boli zachytené len bežné polutanty napr. benzén, ftaláty, ktoré neidentifikujú jednoznačne zdroj znečistenia  tzn. absentovali unikátne organické zlúčeniny konkrétneho zdroja znečistenia</vt:lpstr>
      <vt:lpstr>Monitoring zápachu v Senci 2021</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ZÁPACHU</dc:title>
  <dc:creator>Lenka N</dc:creator>
  <cp:lastModifiedBy>Slávka Štroffeková</cp:lastModifiedBy>
  <cp:revision>59</cp:revision>
  <cp:lastPrinted>2022-01-25T12:54:52Z</cp:lastPrinted>
  <dcterms:created xsi:type="dcterms:W3CDTF">2022-01-07T16:23:13Z</dcterms:created>
  <dcterms:modified xsi:type="dcterms:W3CDTF">2022-01-26T08:04:33Z</dcterms:modified>
</cp:coreProperties>
</file>