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57" r:id="rId4"/>
    <p:sldId id="284" r:id="rId5"/>
    <p:sldId id="272" r:id="rId6"/>
    <p:sldId id="267" r:id="rId7"/>
    <p:sldId id="276" r:id="rId8"/>
    <p:sldId id="277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201FCC8A-6F36-4217-9BC4-A5FA2C92DF80}"/>
              </a:ext>
            </a:extLst>
          </p:cNvPr>
          <p:cNvSpPr/>
          <p:nvPr userDrawn="1"/>
        </p:nvSpPr>
        <p:spPr>
          <a:xfrm>
            <a:off x="0" y="0"/>
            <a:ext cx="12192000" cy="100317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b="1" dirty="0">
                <a:solidFill>
                  <a:schemeClr val="tx1"/>
                </a:solidFill>
              </a:rPr>
              <a:t>Nízkouhlíková stratégia Trnavskej župy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---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83B296C5-E6E0-4F7C-ABC2-04CDFBD952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822" y="122878"/>
            <a:ext cx="2747752" cy="7309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126055"/>
            <a:ext cx="8610600" cy="931346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B087019-A36D-4C5F-894F-54FDAA3BA75D}"/>
              </a:ext>
            </a:extLst>
          </p:cNvPr>
          <p:cNvSpPr/>
          <p:nvPr userDrawn="1"/>
        </p:nvSpPr>
        <p:spPr>
          <a:xfrm>
            <a:off x="0" y="0"/>
            <a:ext cx="12192000" cy="100317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b="1" dirty="0">
                <a:solidFill>
                  <a:schemeClr val="tx1"/>
                </a:solidFill>
              </a:rPr>
              <a:t>Nízkouhlíková stratégia Trnavskej župy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---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B935BC5D-B274-4A4C-8C5F-004E71D859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822" y="122878"/>
            <a:ext cx="2747752" cy="7309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>
            <a:extLst>
              <a:ext uri="{FF2B5EF4-FFF2-40B4-BE49-F238E27FC236}">
                <a16:creationId xmlns:a16="http://schemas.microsoft.com/office/drawing/2014/main" id="{88F1285C-6FB8-4E74-B13F-DBA445B4D29C}"/>
              </a:ext>
            </a:extLst>
          </p:cNvPr>
          <p:cNvSpPr/>
          <p:nvPr/>
        </p:nvSpPr>
        <p:spPr>
          <a:xfrm>
            <a:off x="0" y="0"/>
            <a:ext cx="12192000" cy="100317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b="1" dirty="0">
                <a:solidFill>
                  <a:schemeClr val="tx1"/>
                </a:solidFill>
              </a:rPr>
              <a:t>Nízkouhlíková stratégia Trnavskej župy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---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F9A8E0-0433-4E7D-8042-F303C5117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177" y="1561990"/>
            <a:ext cx="9863049" cy="2502446"/>
          </a:xfrm>
        </p:spPr>
        <p:txBody>
          <a:bodyPr>
            <a:noAutofit/>
          </a:bodyPr>
          <a:lstStyle/>
          <a:p>
            <a:pPr algn="ctr"/>
            <a:r>
              <a:rPr lang="sk-SK" sz="4400" dirty="0"/>
              <a:t>Stratégia a politika samospráv v súlade so zásadami prispôsobovania sa klimatickým zmenám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F5557645-BEA1-43F1-BF2D-F1F28E274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22" y="122878"/>
            <a:ext cx="2747752" cy="730949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307675C9-224B-4533-82A7-E9C0BB7348C8}"/>
              </a:ext>
            </a:extLst>
          </p:cNvPr>
          <p:cNvSpPr txBox="1"/>
          <p:nvPr/>
        </p:nvSpPr>
        <p:spPr>
          <a:xfrm>
            <a:off x="1313895" y="4605489"/>
            <a:ext cx="5407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/>
              <a:t>WORKSHOP KVALITA OVZDUŠIA</a:t>
            </a:r>
          </a:p>
          <a:p>
            <a:r>
              <a:rPr lang="sk-SK" i="1" dirty="0"/>
              <a:t>BRATISLAVSKÝ, TRNAVSKÝ A TRENČIANSKÝ KRAJ</a:t>
            </a:r>
          </a:p>
        </p:txBody>
      </p:sp>
      <p:cxnSp>
        <p:nvCxnSpPr>
          <p:cNvPr id="4" name="Rovná spojnica 3">
            <a:extLst>
              <a:ext uri="{FF2B5EF4-FFF2-40B4-BE49-F238E27FC236}">
                <a16:creationId xmlns:a16="http://schemas.microsoft.com/office/drawing/2014/main" id="{1AF223E6-F5B6-4F00-B026-499D5E3040D7}"/>
              </a:ext>
            </a:extLst>
          </p:cNvPr>
          <p:cNvCxnSpPr>
            <a:cxnSpLocks/>
          </p:cNvCxnSpPr>
          <p:nvPr/>
        </p:nvCxnSpPr>
        <p:spPr>
          <a:xfrm>
            <a:off x="1313895" y="4376691"/>
            <a:ext cx="77768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>
            <a:extLst>
              <a:ext uri="{FF2B5EF4-FFF2-40B4-BE49-F238E27FC236}">
                <a16:creationId xmlns:a16="http://schemas.microsoft.com/office/drawing/2014/main" id="{AD3EEA41-AC6E-4061-8CD7-CD39501578CF}"/>
              </a:ext>
            </a:extLst>
          </p:cNvPr>
          <p:cNvSpPr txBox="1"/>
          <p:nvPr/>
        </p:nvSpPr>
        <p:spPr>
          <a:xfrm>
            <a:off x="9154357" y="420799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i="1" dirty="0"/>
              <a:t>26.1.2022</a:t>
            </a:r>
          </a:p>
        </p:txBody>
      </p: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8B1E6D6E-38B5-469A-9419-D2FF97AFF260}"/>
              </a:ext>
            </a:extLst>
          </p:cNvPr>
          <p:cNvCxnSpPr>
            <a:cxnSpLocks/>
          </p:cNvCxnSpPr>
          <p:nvPr/>
        </p:nvCxnSpPr>
        <p:spPr>
          <a:xfrm>
            <a:off x="10337388" y="4376691"/>
            <a:ext cx="5925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58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98B6DDBB-7DD4-4FAE-B657-A90218A9D9F9}"/>
              </a:ext>
            </a:extLst>
          </p:cNvPr>
          <p:cNvSpPr/>
          <p:nvPr/>
        </p:nvSpPr>
        <p:spPr>
          <a:xfrm>
            <a:off x="6353490" y="3671318"/>
            <a:ext cx="4752476" cy="224120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472448-6418-4117-93DB-23AD4C1A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Dekarbonizácia TTSK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2DF5A0DF-8EA5-41C7-943C-AA07320DBBD8}"/>
              </a:ext>
            </a:extLst>
          </p:cNvPr>
          <p:cNvSpPr/>
          <p:nvPr/>
        </p:nvSpPr>
        <p:spPr>
          <a:xfrm>
            <a:off x="941033" y="4119238"/>
            <a:ext cx="2130641" cy="1065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Energetická politika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F1D32E5-BB55-4917-92D5-1E7A08313621}"/>
              </a:ext>
            </a:extLst>
          </p:cNvPr>
          <p:cNvSpPr txBox="1"/>
          <p:nvPr/>
        </p:nvSpPr>
        <p:spPr>
          <a:xfrm>
            <a:off x="1543726" y="3707336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1. fáza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F23BFB6F-4A21-4675-8381-C6FD6F934263}"/>
              </a:ext>
            </a:extLst>
          </p:cNvPr>
          <p:cNvSpPr/>
          <p:nvPr/>
        </p:nvSpPr>
        <p:spPr>
          <a:xfrm>
            <a:off x="4704517" y="4119238"/>
            <a:ext cx="2130641" cy="1065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Nízkouhlíková stratégia</a:t>
            </a:r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6710CE31-A690-4F9E-B513-30116E84D9B4}"/>
              </a:ext>
            </a:extLst>
          </p:cNvPr>
          <p:cNvSpPr/>
          <p:nvPr/>
        </p:nvSpPr>
        <p:spPr>
          <a:xfrm>
            <a:off x="8468001" y="4128115"/>
            <a:ext cx="2130641" cy="106532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/>
                </a:solidFill>
              </a:rPr>
              <a:t>„Efektívna verejná správa“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98A01913-A94B-4AA6-B779-6AB3EFBB6A32}"/>
              </a:ext>
            </a:extLst>
          </p:cNvPr>
          <p:cNvSpPr txBox="1"/>
          <p:nvPr/>
        </p:nvSpPr>
        <p:spPr>
          <a:xfrm>
            <a:off x="8949666" y="5254268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Rok 2023</a:t>
            </a:r>
          </a:p>
        </p:txBody>
      </p:sp>
      <p:sp>
        <p:nvSpPr>
          <p:cNvPr id="22" name="Šípka: doprava 21">
            <a:extLst>
              <a:ext uri="{FF2B5EF4-FFF2-40B4-BE49-F238E27FC236}">
                <a16:creationId xmlns:a16="http://schemas.microsoft.com/office/drawing/2014/main" id="{4DFA3E36-9373-48B3-A012-D41CC54AAE06}"/>
              </a:ext>
            </a:extLst>
          </p:cNvPr>
          <p:cNvSpPr/>
          <p:nvPr/>
        </p:nvSpPr>
        <p:spPr>
          <a:xfrm>
            <a:off x="3204839" y="4367812"/>
            <a:ext cx="1349406" cy="612559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Šípka: doprava 23">
            <a:extLst>
              <a:ext uri="{FF2B5EF4-FFF2-40B4-BE49-F238E27FC236}">
                <a16:creationId xmlns:a16="http://schemas.microsoft.com/office/drawing/2014/main" id="{477C2CBA-AD8C-4A60-BBFA-2487E59D748B}"/>
              </a:ext>
            </a:extLst>
          </p:cNvPr>
          <p:cNvSpPr/>
          <p:nvPr/>
        </p:nvSpPr>
        <p:spPr>
          <a:xfrm>
            <a:off x="6985430" y="4350056"/>
            <a:ext cx="1349406" cy="612559"/>
          </a:xfrm>
          <a:prstGeom prst="rightArrow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544D4AED-DF65-40A6-95F7-A5FBB0DAEA9B}"/>
              </a:ext>
            </a:extLst>
          </p:cNvPr>
          <p:cNvSpPr txBox="1"/>
          <p:nvPr/>
        </p:nvSpPr>
        <p:spPr>
          <a:xfrm>
            <a:off x="3204839" y="4526713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/>
              <a:t>plánovanie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55DE57FD-1AFC-4DCF-B3C1-3AE0C0B1B3DA}"/>
              </a:ext>
            </a:extLst>
          </p:cNvPr>
          <p:cNvSpPr txBox="1"/>
          <p:nvPr/>
        </p:nvSpPr>
        <p:spPr>
          <a:xfrm>
            <a:off x="7024614" y="4517835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/>
              <a:t>procesy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E05A49AA-400C-4E81-896C-FCD276AD26B5}"/>
              </a:ext>
            </a:extLst>
          </p:cNvPr>
          <p:cNvCxnSpPr>
            <a:cxnSpLocks/>
          </p:cNvCxnSpPr>
          <p:nvPr/>
        </p:nvCxnSpPr>
        <p:spPr>
          <a:xfrm>
            <a:off x="5754035" y="5787354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>
            <a:extLst>
              <a:ext uri="{FF2B5EF4-FFF2-40B4-BE49-F238E27FC236}">
                <a16:creationId xmlns:a16="http://schemas.microsoft.com/office/drawing/2014/main" id="{DAB182BD-58C9-4435-88EA-ED629A94B00C}"/>
              </a:ext>
            </a:extLst>
          </p:cNvPr>
          <p:cNvSpPr txBox="1"/>
          <p:nvPr/>
        </p:nvSpPr>
        <p:spPr>
          <a:xfrm>
            <a:off x="5348334" y="368907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2. fáza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8360A5EB-CA8B-4364-9144-B262003B531B}"/>
              </a:ext>
            </a:extLst>
          </p:cNvPr>
          <p:cNvSpPr txBox="1"/>
          <p:nvPr/>
        </p:nvSpPr>
        <p:spPr>
          <a:xfrm>
            <a:off x="3491950" y="2566275"/>
            <a:ext cx="4411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Analýza SWOT preukázala nasadenie </a:t>
            </a:r>
          </a:p>
          <a:p>
            <a:pPr algn="ctr"/>
            <a:r>
              <a:rPr lang="sk-SK" dirty="0"/>
              <a:t>ofenzívnej stratégie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7D0117CF-6D91-40A3-B73F-37D013C30DC7}"/>
              </a:ext>
            </a:extLst>
          </p:cNvPr>
          <p:cNvSpPr txBox="1"/>
          <p:nvPr/>
        </p:nvSpPr>
        <p:spPr>
          <a:xfrm>
            <a:off x="9229205" y="3229251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Podľa ISO 50001</a:t>
            </a:r>
          </a:p>
        </p:txBody>
      </p: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07204C0F-7C10-46CE-BFE4-FED4F9A6D2FB}"/>
              </a:ext>
            </a:extLst>
          </p:cNvPr>
          <p:cNvGrpSpPr/>
          <p:nvPr/>
        </p:nvGrpSpPr>
        <p:grpSpPr>
          <a:xfrm>
            <a:off x="4882896" y="5193703"/>
            <a:ext cx="969264" cy="1197953"/>
            <a:chOff x="4882896" y="5193703"/>
            <a:chExt cx="969264" cy="1197953"/>
          </a:xfrm>
        </p:grpSpPr>
        <p:cxnSp>
          <p:nvCxnSpPr>
            <p:cNvPr id="10" name="Rovná spojnica 9">
              <a:extLst>
                <a:ext uri="{FF2B5EF4-FFF2-40B4-BE49-F238E27FC236}">
                  <a16:creationId xmlns:a16="http://schemas.microsoft.com/office/drawing/2014/main" id="{7C6A699E-1270-4ADB-8D29-5DB05053B1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2040" y="5193703"/>
              <a:ext cx="9144" cy="11888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ovacia šípka 15">
              <a:extLst>
                <a:ext uri="{FF2B5EF4-FFF2-40B4-BE49-F238E27FC236}">
                  <a16:creationId xmlns:a16="http://schemas.microsoft.com/office/drawing/2014/main" id="{5CA3B93B-DF97-491C-B49E-F31F80924894}"/>
                </a:ext>
              </a:extLst>
            </p:cNvPr>
            <p:cNvCxnSpPr>
              <a:cxnSpLocks/>
            </p:cNvCxnSpPr>
            <p:nvPr/>
          </p:nvCxnSpPr>
          <p:spPr>
            <a:xfrm>
              <a:off x="4882896" y="6391656"/>
              <a:ext cx="9692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BlokTextu 26">
            <a:extLst>
              <a:ext uri="{FF2B5EF4-FFF2-40B4-BE49-F238E27FC236}">
                <a16:creationId xmlns:a16="http://schemas.microsoft.com/office/drawing/2014/main" id="{E833367A-E24B-4EF4-A507-ECCFE13D50B3}"/>
              </a:ext>
            </a:extLst>
          </p:cNvPr>
          <p:cNvSpPr txBox="1"/>
          <p:nvPr/>
        </p:nvSpPr>
        <p:spPr>
          <a:xfrm>
            <a:off x="5852160" y="6199632"/>
            <a:ext cx="454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Schválený projekt Tepelných čerpadiel</a:t>
            </a:r>
          </a:p>
        </p:txBody>
      </p:sp>
    </p:spTree>
    <p:extLst>
      <p:ext uri="{BB962C8B-B14F-4D97-AF65-F5344CB8AC3E}">
        <p14:creationId xmlns:p14="http://schemas.microsoft.com/office/powerpoint/2010/main" val="148346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/>
      <p:bldP spid="11" grpId="0" animBg="1"/>
      <p:bldP spid="17" grpId="0" animBg="1"/>
      <p:bldP spid="21" grpId="0"/>
      <p:bldP spid="22" grpId="0" animBg="1"/>
      <p:bldP spid="24" grpId="0" animBg="1"/>
      <p:bldP spid="28" grpId="0"/>
      <p:bldP spid="30" grpId="0"/>
      <p:bldP spid="18" grpId="0"/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>
            <a:extLst>
              <a:ext uri="{FF2B5EF4-FFF2-40B4-BE49-F238E27FC236}">
                <a16:creationId xmlns:a16="http://schemas.microsoft.com/office/drawing/2014/main" id="{F70A1571-235C-41EB-8C33-C59D78349045}"/>
              </a:ext>
            </a:extLst>
          </p:cNvPr>
          <p:cNvSpPr/>
          <p:nvPr/>
        </p:nvSpPr>
        <p:spPr>
          <a:xfrm>
            <a:off x="142043" y="1100831"/>
            <a:ext cx="11922710" cy="5637320"/>
          </a:xfrm>
          <a:prstGeom prst="rect">
            <a:avLst/>
          </a:prstGeom>
          <a:solidFill>
            <a:schemeClr val="lt1">
              <a:alpha val="7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9560A25-58D0-401B-A4CE-2C409D19C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44" y="1337308"/>
            <a:ext cx="11496312" cy="522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29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3344BE-1F2E-4F34-A195-F3EFB73E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54529"/>
            <a:ext cx="10820400" cy="613968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Globálny cieľ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BC8011-8634-4B07-AB85-C569E9A55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730" y="2068498"/>
            <a:ext cx="10325470" cy="772357"/>
          </a:xfrm>
        </p:spPr>
        <p:txBody>
          <a:bodyPr/>
          <a:lstStyle/>
          <a:p>
            <a:pPr marL="0" indent="0">
              <a:buNone/>
            </a:pPr>
            <a:r>
              <a:rPr lang="sk-SK" b="1" dirty="0"/>
              <a:t>Globálnym cieľom Nízkouhlíkovej stratégie je znížiť  produkciu CO</a:t>
            </a:r>
            <a:r>
              <a:rPr lang="sk-SK" b="1" baseline="-25000" dirty="0"/>
              <a:t>2</a:t>
            </a:r>
            <a:r>
              <a:rPr lang="sk-SK" b="1" dirty="0"/>
              <a:t> minimálne o 40 % do roku 2030 v porovnaní s rokom 2010.</a:t>
            </a:r>
            <a:endParaRPr lang="sk-SK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DDB97D2-9A1B-40AE-8702-6AE73F1BD7E6}"/>
              </a:ext>
            </a:extLst>
          </p:cNvPr>
          <p:cNvSpPr txBox="1">
            <a:spLocks/>
          </p:cNvSpPr>
          <p:nvPr/>
        </p:nvSpPr>
        <p:spPr>
          <a:xfrm>
            <a:off x="767179" y="3038382"/>
            <a:ext cx="10820400" cy="613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Vízia</a:t>
            </a:r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5BE76D16-423C-4DD0-836D-604A0357C3C0}"/>
              </a:ext>
            </a:extLst>
          </p:cNvPr>
          <p:cNvSpPr txBox="1">
            <a:spLocks/>
          </p:cNvSpPr>
          <p:nvPr/>
        </p:nvSpPr>
        <p:spPr>
          <a:xfrm>
            <a:off x="1198485" y="3652350"/>
            <a:ext cx="10389093" cy="1170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b="1" dirty="0"/>
              <a:t>... Zregenerovať lesnú, poľnohospodársku a urbanizovanú krajinu tak, aby bola zabezpečená sociálna, vodná, potravinová, environmentálna, energetická a klimatická bezpečnosť ekonomicky prosperujúceho kraja.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578AE704-7515-4EE5-8929-E64E47145933}"/>
              </a:ext>
            </a:extLst>
          </p:cNvPr>
          <p:cNvSpPr txBox="1">
            <a:spLocks/>
          </p:cNvSpPr>
          <p:nvPr/>
        </p:nvSpPr>
        <p:spPr>
          <a:xfrm>
            <a:off x="767179" y="4822723"/>
            <a:ext cx="10820400" cy="613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Metodika</a:t>
            </a:r>
          </a:p>
        </p:txBody>
      </p:sp>
      <p:sp>
        <p:nvSpPr>
          <p:cNvPr id="11" name="Zástupný objekt pre obsah 2">
            <a:extLst>
              <a:ext uri="{FF2B5EF4-FFF2-40B4-BE49-F238E27FC236}">
                <a16:creationId xmlns:a16="http://schemas.microsoft.com/office/drawing/2014/main" id="{86EB14BA-81EC-4960-AB54-9A92E9C90C5B}"/>
              </a:ext>
            </a:extLst>
          </p:cNvPr>
          <p:cNvSpPr txBox="1">
            <a:spLocks/>
          </p:cNvSpPr>
          <p:nvPr/>
        </p:nvSpPr>
        <p:spPr>
          <a:xfrm>
            <a:off x="1198485" y="5436691"/>
            <a:ext cx="10389093" cy="1170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b="1" dirty="0"/>
              <a:t>Metodika Dohovoru primátorov a starostov k Akčnému plánu udržateľného energetického rozvoja, s implementovaním zásad strategického plánovania pre samosprávy.</a:t>
            </a:r>
          </a:p>
        </p:txBody>
      </p:sp>
    </p:spTree>
    <p:extLst>
      <p:ext uri="{BB962C8B-B14F-4D97-AF65-F5344CB8AC3E}">
        <p14:creationId xmlns:p14="http://schemas.microsoft.com/office/powerpoint/2010/main" val="212430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uľka 11">
            <a:extLst>
              <a:ext uri="{FF2B5EF4-FFF2-40B4-BE49-F238E27FC236}">
                <a16:creationId xmlns:a16="http://schemas.microsoft.com/office/drawing/2014/main" id="{E84EBC14-009E-47FC-A9B7-F8792845B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675520"/>
              </p:ext>
            </p:extLst>
          </p:nvPr>
        </p:nvGraphicFramePr>
        <p:xfrm>
          <a:off x="313687" y="1295047"/>
          <a:ext cx="11662289" cy="83547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662289">
                  <a:extLst>
                    <a:ext uri="{9D8B030D-6E8A-4147-A177-3AD203B41FA5}">
                      <a16:colId xmlns:a16="http://schemas.microsoft.com/office/drawing/2014/main" val="2310474734"/>
                    </a:ext>
                  </a:extLst>
                </a:gridCol>
              </a:tblGrid>
              <a:tr h="111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2200" dirty="0">
                          <a:solidFill>
                            <a:schemeClr val="tx1"/>
                          </a:solidFill>
                          <a:effectLst/>
                        </a:rPr>
                        <a:t>Piliere podporujúce globálny cieľ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sk-SK" sz="2200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4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474666"/>
                  </a:ext>
                </a:extLst>
              </a:tr>
            </a:tbl>
          </a:graphicData>
        </a:graphic>
      </p:graphicFrame>
      <p:sp>
        <p:nvSpPr>
          <p:cNvPr id="13" name="Obdĺžnik 12">
            <a:extLst>
              <a:ext uri="{FF2B5EF4-FFF2-40B4-BE49-F238E27FC236}">
                <a16:creationId xmlns:a16="http://schemas.microsoft.com/office/drawing/2014/main" id="{CBAD837B-418A-46AA-8A99-1A931BC48ED1}"/>
              </a:ext>
            </a:extLst>
          </p:cNvPr>
          <p:cNvSpPr/>
          <p:nvPr/>
        </p:nvSpPr>
        <p:spPr>
          <a:xfrm>
            <a:off x="485319" y="1885785"/>
            <a:ext cx="2715086" cy="10914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Aplikácia smart riešení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407199F8-26EA-4918-8C6E-36B1C738ADFB}"/>
              </a:ext>
            </a:extLst>
          </p:cNvPr>
          <p:cNvSpPr/>
          <p:nvPr/>
        </p:nvSpPr>
        <p:spPr>
          <a:xfrm>
            <a:off x="3380914" y="1885785"/>
            <a:ext cx="2715086" cy="10914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Zvýšenie podielu obnoviteľných zdrojov energie</a:t>
            </a:r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BBC1BC09-F773-4FD2-82A9-096CC59E5CE8}"/>
              </a:ext>
            </a:extLst>
          </p:cNvPr>
          <p:cNvSpPr/>
          <p:nvPr/>
        </p:nvSpPr>
        <p:spPr>
          <a:xfrm>
            <a:off x="6267631" y="1905285"/>
            <a:ext cx="2715086" cy="10914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Zlepšenie energetickej efektívnosti</a:t>
            </a:r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3398C07B-EF85-4034-9553-E6C6533832E5}"/>
              </a:ext>
            </a:extLst>
          </p:cNvPr>
          <p:cNvSpPr/>
          <p:nvPr/>
        </p:nvSpPr>
        <p:spPr>
          <a:xfrm>
            <a:off x="9163226" y="1905285"/>
            <a:ext cx="2715086" cy="10914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ysClr val="windowText" lastClr="000000"/>
                </a:solidFill>
              </a:rPr>
              <a:t>Odolnosť a schopnosť adaptácie súvisiacej s klimatickými zmenami</a:t>
            </a:r>
          </a:p>
        </p:txBody>
      </p:sp>
      <p:graphicFrame>
        <p:nvGraphicFramePr>
          <p:cNvPr id="20" name="Tabuľka 19">
            <a:extLst>
              <a:ext uri="{FF2B5EF4-FFF2-40B4-BE49-F238E27FC236}">
                <a16:creationId xmlns:a16="http://schemas.microsoft.com/office/drawing/2014/main" id="{6E668B90-D172-482C-8AC4-B0FFC6590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698730"/>
              </p:ext>
            </p:extLst>
          </p:nvPr>
        </p:nvGraphicFramePr>
        <p:xfrm>
          <a:off x="485318" y="3405447"/>
          <a:ext cx="2715087" cy="1587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087">
                  <a:extLst>
                    <a:ext uri="{9D8B030D-6E8A-4147-A177-3AD203B41FA5}">
                      <a16:colId xmlns:a16="http://schemas.microsoft.com/office/drawing/2014/main" val="1302089673"/>
                    </a:ext>
                  </a:extLst>
                </a:gridCol>
              </a:tblGrid>
              <a:tr h="385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2000" b="0" dirty="0">
                          <a:effectLst/>
                        </a:rPr>
                        <a:t>Strategický cieľ 1</a:t>
                      </a:r>
                      <a:endParaRPr lang="sk-SK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143929"/>
                  </a:ext>
                </a:extLst>
              </a:tr>
              <a:tr h="120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b="0" i="1" dirty="0">
                          <a:solidFill>
                            <a:schemeClr val="bg1"/>
                          </a:solidFill>
                          <a:effectLst/>
                        </a:rPr>
                        <a:t>Zvýšenie energetickej hospodárnosti budov</a:t>
                      </a:r>
                      <a:endParaRPr lang="sk-SK" sz="16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51644"/>
                  </a:ext>
                </a:extLst>
              </a:tr>
            </a:tbl>
          </a:graphicData>
        </a:graphic>
      </p:graphicFrame>
      <p:graphicFrame>
        <p:nvGraphicFramePr>
          <p:cNvPr id="21" name="Tabuľka 20">
            <a:extLst>
              <a:ext uri="{FF2B5EF4-FFF2-40B4-BE49-F238E27FC236}">
                <a16:creationId xmlns:a16="http://schemas.microsoft.com/office/drawing/2014/main" id="{32AE8181-8A16-404C-9679-D14ECAFC9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4729"/>
              </p:ext>
            </p:extLst>
          </p:nvPr>
        </p:nvGraphicFramePr>
        <p:xfrm>
          <a:off x="3419380" y="3396486"/>
          <a:ext cx="2715087" cy="1557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087">
                  <a:extLst>
                    <a:ext uri="{9D8B030D-6E8A-4147-A177-3AD203B41FA5}">
                      <a16:colId xmlns:a16="http://schemas.microsoft.com/office/drawing/2014/main" val="725133680"/>
                    </a:ext>
                  </a:extLst>
                </a:gridCol>
              </a:tblGrid>
              <a:tr h="455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2000" b="0" dirty="0">
                          <a:effectLst/>
                        </a:rPr>
                        <a:t>Strategický cieľ 2</a:t>
                      </a:r>
                      <a:endParaRPr lang="sk-SK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143929"/>
                  </a:ext>
                </a:extLst>
              </a:tr>
              <a:tr h="1102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b="0" i="1" dirty="0">
                          <a:solidFill>
                            <a:schemeClr val="bg1"/>
                          </a:solidFill>
                          <a:effectLst/>
                        </a:rPr>
                        <a:t>Adaptačné opatrenia na zmenu klímy v areáloch krajskej samosprávy</a:t>
                      </a:r>
                      <a:endParaRPr lang="sk-SK" sz="1600" b="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51644"/>
                  </a:ext>
                </a:extLst>
              </a:tr>
            </a:tbl>
          </a:graphicData>
        </a:graphic>
      </p:graphicFrame>
      <p:graphicFrame>
        <p:nvGraphicFramePr>
          <p:cNvPr id="22" name="Tabuľka 21">
            <a:extLst>
              <a:ext uri="{FF2B5EF4-FFF2-40B4-BE49-F238E27FC236}">
                <a16:creationId xmlns:a16="http://schemas.microsoft.com/office/drawing/2014/main" id="{1372F854-1958-4F4F-9210-B739F4B52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578961"/>
              </p:ext>
            </p:extLst>
          </p:nvPr>
        </p:nvGraphicFramePr>
        <p:xfrm>
          <a:off x="6267630" y="3355840"/>
          <a:ext cx="2715087" cy="166956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715087">
                  <a:extLst>
                    <a:ext uri="{9D8B030D-6E8A-4147-A177-3AD203B41FA5}">
                      <a16:colId xmlns:a16="http://schemas.microsoft.com/office/drawing/2014/main" val="2272035558"/>
                    </a:ext>
                  </a:extLst>
                </a:gridCol>
              </a:tblGrid>
              <a:tr h="344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2000" b="0" dirty="0">
                          <a:effectLst/>
                        </a:rPr>
                        <a:t>Strategický cieľ 3</a:t>
                      </a:r>
                      <a:endParaRPr lang="sk-SK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558434"/>
                  </a:ext>
                </a:extLst>
              </a:tr>
              <a:tr h="1324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b="0" i="1" dirty="0">
                          <a:solidFill>
                            <a:schemeClr val="bg1"/>
                          </a:solidFill>
                          <a:effectLst/>
                        </a:rPr>
                        <a:t>Zavedenie nízkouhlíkového manažmentu a smart technológií</a:t>
                      </a:r>
                      <a:endParaRPr lang="sk-SK" sz="1600" b="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214515"/>
                  </a:ext>
                </a:extLst>
              </a:tr>
            </a:tbl>
          </a:graphicData>
        </a:graphic>
      </p:graphicFrame>
      <p:graphicFrame>
        <p:nvGraphicFramePr>
          <p:cNvPr id="23" name="Tabuľka 22">
            <a:extLst>
              <a:ext uri="{FF2B5EF4-FFF2-40B4-BE49-F238E27FC236}">
                <a16:creationId xmlns:a16="http://schemas.microsoft.com/office/drawing/2014/main" id="{5CF9D09F-B65B-40C6-B8CF-1A8AFC07D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079051"/>
              </p:ext>
            </p:extLst>
          </p:nvPr>
        </p:nvGraphicFramePr>
        <p:xfrm>
          <a:off x="9163225" y="3334339"/>
          <a:ext cx="2715087" cy="166956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15087">
                  <a:extLst>
                    <a:ext uri="{9D8B030D-6E8A-4147-A177-3AD203B41FA5}">
                      <a16:colId xmlns:a16="http://schemas.microsoft.com/office/drawing/2014/main" val="438886864"/>
                    </a:ext>
                  </a:extLst>
                </a:gridCol>
              </a:tblGrid>
              <a:tr h="405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2000" b="0" dirty="0">
                          <a:effectLst/>
                        </a:rPr>
                        <a:t>Strategický cieľ 4</a:t>
                      </a:r>
                      <a:endParaRPr lang="sk-SK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558434"/>
                  </a:ext>
                </a:extLst>
              </a:tr>
              <a:tr h="1263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b="0" i="1" dirty="0">
                          <a:solidFill>
                            <a:schemeClr val="bg1"/>
                          </a:solidFill>
                          <a:effectLst/>
                        </a:rPr>
                        <a:t>Budovanie nízkoemisnej dopravy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214515"/>
                  </a:ext>
                </a:extLst>
              </a:tr>
            </a:tbl>
          </a:graphicData>
        </a:graphic>
      </p:graphicFrame>
      <p:graphicFrame>
        <p:nvGraphicFramePr>
          <p:cNvPr id="24" name="Tabuľka 23">
            <a:extLst>
              <a:ext uri="{FF2B5EF4-FFF2-40B4-BE49-F238E27FC236}">
                <a16:creationId xmlns:a16="http://schemas.microsoft.com/office/drawing/2014/main" id="{C312C713-A21C-4817-A577-52CAEA2F8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223393"/>
              </p:ext>
            </p:extLst>
          </p:nvPr>
        </p:nvGraphicFramePr>
        <p:xfrm>
          <a:off x="485318" y="5189600"/>
          <a:ext cx="5649149" cy="141621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649149">
                  <a:extLst>
                    <a:ext uri="{9D8B030D-6E8A-4147-A177-3AD203B41FA5}">
                      <a16:colId xmlns:a16="http://schemas.microsoft.com/office/drawing/2014/main" val="2139225175"/>
                    </a:ext>
                  </a:extLst>
                </a:gridCol>
              </a:tblGrid>
              <a:tr h="491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2000" b="0" dirty="0">
                          <a:effectLst/>
                        </a:rPr>
                        <a:t>Strategický cieľ 5</a:t>
                      </a:r>
                      <a:endParaRPr lang="sk-SK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31018"/>
                  </a:ext>
                </a:extLst>
              </a:tr>
              <a:tr h="924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b="0" i="1" dirty="0">
                          <a:solidFill>
                            <a:schemeClr val="bg1"/>
                          </a:solidFill>
                          <a:effectLst/>
                        </a:rPr>
                        <a:t>Šírenie znalostí a dobrých skúseností v nízkouhlíkovej oblasti</a:t>
                      </a:r>
                      <a:endParaRPr lang="sk-SK" sz="1600" b="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004652"/>
                  </a:ext>
                </a:extLst>
              </a:tr>
            </a:tbl>
          </a:graphicData>
        </a:graphic>
      </p:graphicFrame>
      <p:graphicFrame>
        <p:nvGraphicFramePr>
          <p:cNvPr id="25" name="Tabuľka 24">
            <a:extLst>
              <a:ext uri="{FF2B5EF4-FFF2-40B4-BE49-F238E27FC236}">
                <a16:creationId xmlns:a16="http://schemas.microsoft.com/office/drawing/2014/main" id="{D68906A4-C2F4-46ED-BE04-A1E149357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543096"/>
              </p:ext>
            </p:extLst>
          </p:nvPr>
        </p:nvGraphicFramePr>
        <p:xfrm>
          <a:off x="6267630" y="5189601"/>
          <a:ext cx="5576827" cy="141621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576827">
                  <a:extLst>
                    <a:ext uri="{9D8B030D-6E8A-4147-A177-3AD203B41FA5}">
                      <a16:colId xmlns:a16="http://schemas.microsoft.com/office/drawing/2014/main" val="951227565"/>
                    </a:ext>
                  </a:extLst>
                </a:gridCol>
              </a:tblGrid>
              <a:tr h="457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2000" b="0" dirty="0">
                          <a:effectLst/>
                        </a:rPr>
                        <a:t>Strategický cieľ 6</a:t>
                      </a:r>
                      <a:endParaRPr lang="sk-SK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00187"/>
                  </a:ext>
                </a:extLst>
              </a:tr>
              <a:tr h="959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b="0" i="1" dirty="0">
                          <a:solidFill>
                            <a:schemeClr val="bg1"/>
                          </a:solidFill>
                          <a:effectLst/>
                        </a:rPr>
                        <a:t>Budovanie a rozširovanie výskumných kapacít a cezhraničnej spolupráce v nízkouhlíkovej oblasti</a:t>
                      </a:r>
                      <a:endParaRPr lang="sk-SK" sz="1600" b="0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761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6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C35436-81CB-418F-9F93-21613672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13" y="1126055"/>
            <a:ext cx="10716087" cy="931346"/>
          </a:xfrm>
        </p:spPr>
        <p:txBody>
          <a:bodyPr>
            <a:normAutofit fontScale="90000"/>
          </a:bodyPr>
          <a:lstStyle/>
          <a:p>
            <a:r>
              <a:rPr lang="pl-PL" dirty="0"/>
              <a:t>Scenáre vývoja CO</a:t>
            </a:r>
            <a:r>
              <a:rPr lang="pl-PL" baseline="-25000" dirty="0"/>
              <a:t>2</a:t>
            </a:r>
            <a:r>
              <a:rPr lang="pl-PL" dirty="0"/>
              <a:t> produkovaného krajskou samosprávou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4752724-FF1D-4FCA-8BE3-E1040C764F2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5"/>
          <a:stretch/>
        </p:blipFill>
        <p:spPr bwMode="auto">
          <a:xfrm>
            <a:off x="976544" y="2192783"/>
            <a:ext cx="10324729" cy="45009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946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6CA99-5D12-410A-BE87-01F9F9E5B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Súlad s politickým  smerovaním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E1B14AC-038D-4514-A6AB-70E3F9747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5" t="39611" r="40219" b="37218"/>
          <a:stretch/>
        </p:blipFill>
        <p:spPr>
          <a:xfrm>
            <a:off x="970804" y="2057401"/>
            <a:ext cx="10758284" cy="3828494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ED41709E-6424-46E3-B40F-5C6E4B12DAAD}"/>
              </a:ext>
            </a:extLst>
          </p:cNvPr>
          <p:cNvSpPr txBox="1"/>
          <p:nvPr/>
        </p:nvSpPr>
        <p:spPr>
          <a:xfrm>
            <a:off x="3374795" y="6258757"/>
            <a:ext cx="835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dirty="0"/>
              <a:t>Zdroj:  www.webnoviny.sk </a:t>
            </a:r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</a:t>
            </a:r>
            <a:r>
              <a:rPr lang="sk-SK" dirty="0"/>
              <a:t> </a:t>
            </a:r>
            <a:r>
              <a:rPr lang="it-IT" dirty="0"/>
              <a:t>11. 12. 2020</a:t>
            </a:r>
            <a:r>
              <a:rPr lang="sk-SK" dirty="0"/>
              <a:t> </a:t>
            </a:r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 </a:t>
            </a:r>
            <a:r>
              <a:rPr lang="it-IT" dirty="0"/>
              <a:t>10:29</a:t>
            </a:r>
            <a:r>
              <a:rPr lang="sk-SK" dirty="0"/>
              <a:t> </a:t>
            </a:r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  </a:t>
            </a:r>
            <a:r>
              <a:rPr lang="it-IT" b="0" i="0" u="none" strike="noStrike" dirty="0">
                <a:effectLst/>
                <a:latin typeface="Roboto Condensed"/>
              </a:rPr>
              <a:t>Európa</a:t>
            </a:r>
            <a:r>
              <a:rPr lang="sk-SK" b="0" i="0" u="none" strike="noStrike" dirty="0">
                <a:effectLst/>
                <a:latin typeface="Roboto Condensed"/>
              </a:rPr>
              <a:t> </a:t>
            </a:r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 </a:t>
            </a:r>
            <a:r>
              <a:rPr lang="it-IT" b="0" i="0" u="none" strike="noStrike" dirty="0">
                <a:solidFill>
                  <a:srgbClr val="5F7739"/>
                </a:solidFill>
                <a:effectLst/>
                <a:latin typeface="Roboto Condensed"/>
              </a:rPr>
              <a:t> </a:t>
            </a:r>
            <a:r>
              <a:rPr lang="it-IT" b="0" i="0" u="none" strike="noStrike" dirty="0">
                <a:effectLst/>
                <a:latin typeface="Roboto Condensed"/>
              </a:rPr>
              <a:t>Životné prostredie</a:t>
            </a:r>
            <a:endParaRPr lang="sk-SK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FF780AD2-B23A-48B4-A27B-CA22435B1A91}"/>
              </a:ext>
            </a:extLst>
          </p:cNvPr>
          <p:cNvSpPr/>
          <p:nvPr/>
        </p:nvSpPr>
        <p:spPr>
          <a:xfrm>
            <a:off x="1287263" y="3932809"/>
            <a:ext cx="4758431" cy="42612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833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6CA99-5D12-410A-BE87-01F9F9E5B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Súlad s politickým  smerovaním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ED41709E-6424-46E3-B40F-5C6E4B12DAAD}"/>
              </a:ext>
            </a:extLst>
          </p:cNvPr>
          <p:cNvSpPr txBox="1"/>
          <p:nvPr/>
        </p:nvSpPr>
        <p:spPr>
          <a:xfrm>
            <a:off x="253019" y="5404281"/>
            <a:ext cx="2832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600" dirty="0"/>
              <a:t>Zdroj:  </a:t>
            </a:r>
          </a:p>
          <a:p>
            <a:pPr algn="r"/>
            <a:r>
              <a:rPr lang="sk-SK" sz="1600" dirty="0"/>
              <a:t>www.energie-portal.sky.sk </a:t>
            </a:r>
            <a:r>
              <a:rPr lang="sk-SK" sz="1600" b="0" i="0" dirty="0">
                <a:effectLst/>
                <a:latin typeface="robotoregular"/>
              </a:rPr>
              <a:t>Radovan </a:t>
            </a:r>
            <a:r>
              <a:rPr lang="sk-SK" sz="1600" b="0" i="0" dirty="0" err="1">
                <a:effectLst/>
                <a:latin typeface="robotoregular"/>
              </a:rPr>
              <a:t>Potočár</a:t>
            </a:r>
            <a:r>
              <a:rPr lang="sk-SK" sz="1600" b="0" i="0" dirty="0">
                <a:effectLst/>
                <a:latin typeface="robotoregular"/>
              </a:rPr>
              <a:t> / KP SR </a:t>
            </a:r>
            <a:r>
              <a:rPr lang="sk-SK" sz="1600" dirty="0"/>
              <a:t> </a:t>
            </a:r>
            <a:r>
              <a:rPr lang="it-IT" sz="1600" dirty="0"/>
              <a:t>1</a:t>
            </a:r>
            <a:r>
              <a:rPr lang="sk-SK" sz="1600" dirty="0"/>
              <a:t>5</a:t>
            </a:r>
            <a:r>
              <a:rPr lang="it-IT" sz="1600" dirty="0"/>
              <a:t>. </a:t>
            </a:r>
            <a:r>
              <a:rPr lang="sk-SK" sz="1600" dirty="0"/>
              <a:t>09</a:t>
            </a:r>
            <a:r>
              <a:rPr lang="it-IT" sz="1600" dirty="0"/>
              <a:t>. 2020</a:t>
            </a:r>
            <a:r>
              <a:rPr lang="sk-SK" sz="1600" dirty="0"/>
              <a:t>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DEFDC7C-A2CE-4D26-B7F1-83C3435312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40" t="39154" r="36359" b="15687"/>
          <a:stretch/>
        </p:blipFill>
        <p:spPr>
          <a:xfrm>
            <a:off x="3275860" y="1853668"/>
            <a:ext cx="8371643" cy="4643023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13243A42-DA69-4CC0-B535-038F11116226}"/>
              </a:ext>
            </a:extLst>
          </p:cNvPr>
          <p:cNvSpPr/>
          <p:nvPr/>
        </p:nvSpPr>
        <p:spPr>
          <a:xfrm>
            <a:off x="4474346" y="4199138"/>
            <a:ext cx="6862438" cy="39061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955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>
            <a:extLst>
              <a:ext uri="{FF2B5EF4-FFF2-40B4-BE49-F238E27FC236}">
                <a16:creationId xmlns:a16="http://schemas.microsoft.com/office/drawing/2014/main" id="{88F1285C-6FB8-4E74-B13F-DBA445B4D29C}"/>
              </a:ext>
            </a:extLst>
          </p:cNvPr>
          <p:cNvSpPr/>
          <p:nvPr/>
        </p:nvSpPr>
        <p:spPr>
          <a:xfrm>
            <a:off x="0" y="0"/>
            <a:ext cx="12192000" cy="100317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b="1" dirty="0">
                <a:solidFill>
                  <a:schemeClr val="tx1"/>
                </a:solidFill>
              </a:rPr>
              <a:t>Nízkouhlíková stratégia Trnavskej župy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---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F9A8E0-0433-4E7D-8042-F303C5117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831" y="1803405"/>
            <a:ext cx="9719569" cy="1825096"/>
          </a:xfrm>
        </p:spPr>
        <p:txBody>
          <a:bodyPr>
            <a:normAutofit/>
          </a:bodyPr>
          <a:lstStyle/>
          <a:p>
            <a:r>
              <a:rPr lang="sk-SK" dirty="0"/>
              <a:t>Ďakujem za pozornosť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583E62-09C3-44F6-A1DD-F6428D903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9556" y="4040573"/>
            <a:ext cx="9448800" cy="936671"/>
          </a:xfrm>
        </p:spPr>
        <p:txBody>
          <a:bodyPr>
            <a:noAutofit/>
          </a:bodyPr>
          <a:lstStyle/>
          <a:p>
            <a:pPr algn="ctr"/>
            <a:r>
              <a:rPr lang="sk-SK" sz="2400" dirty="0"/>
              <a:t>Ing. Alexander Tokarčík, PhD.</a:t>
            </a:r>
          </a:p>
          <a:p>
            <a:pPr algn="ctr"/>
            <a:r>
              <a:rPr lang="sk-SK" sz="2400" dirty="0"/>
              <a:t>-- Stredná odborná škola elektrotechnická Trnava --</a:t>
            </a:r>
          </a:p>
          <a:p>
            <a:pPr algn="ctr"/>
            <a:endParaRPr lang="sk-SK" sz="2400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F5557645-BEA1-43F1-BF2D-F1F28E274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22" y="122878"/>
            <a:ext cx="2747752" cy="73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59655"/>
      </p:ext>
    </p:extLst>
  </p:cSld>
  <p:clrMapOvr>
    <a:masterClrMapping/>
  </p:clrMapOvr>
</p:sld>
</file>

<file path=ppt/theme/theme1.xml><?xml version="1.0" encoding="utf-8"?>
<a:theme xmlns:a="http://schemas.openxmlformats.org/drawingml/2006/main" name="Dymová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TM04033937[[fn=Výpary]]</Template>
  <TotalTime>390</TotalTime>
  <Words>294</Words>
  <Application>Microsoft Office PowerPoint</Application>
  <PresentationFormat>Širokouhlá</PresentationFormat>
  <Paragraphs>53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Roboto Condensed</vt:lpstr>
      <vt:lpstr>robotoregular</vt:lpstr>
      <vt:lpstr>Times New Roman</vt:lpstr>
      <vt:lpstr>Dymová stopa</vt:lpstr>
      <vt:lpstr>Stratégia a politika samospráv v súlade so zásadami prispôsobovania sa klimatickým zmenám</vt:lpstr>
      <vt:lpstr>Dekarbonizácia TTSK</vt:lpstr>
      <vt:lpstr>Prezentácia programu PowerPoint</vt:lpstr>
      <vt:lpstr>Globálny cieľ</vt:lpstr>
      <vt:lpstr>Prezentácia programu PowerPoint</vt:lpstr>
      <vt:lpstr>Scenáre vývoja CO2 produkovaného krajskou samosprávou</vt:lpstr>
      <vt:lpstr>Súlad s politickým  smerovaním</vt:lpstr>
      <vt:lpstr>Súlad s politickým  smerovaním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Admin</dc:creator>
  <cp:lastModifiedBy>Tokarčík Alexander Ing., PhD.</cp:lastModifiedBy>
  <cp:revision>113</cp:revision>
  <dcterms:created xsi:type="dcterms:W3CDTF">2020-11-11T14:48:26Z</dcterms:created>
  <dcterms:modified xsi:type="dcterms:W3CDTF">2022-01-24T15:21:28Z</dcterms:modified>
</cp:coreProperties>
</file>