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0" r:id="rId2"/>
    <p:sldId id="324" r:id="rId3"/>
    <p:sldId id="386" r:id="rId4"/>
    <p:sldId id="387" r:id="rId5"/>
    <p:sldId id="379" r:id="rId6"/>
    <p:sldId id="388" r:id="rId7"/>
    <p:sldId id="389" r:id="rId8"/>
    <p:sldId id="377" r:id="rId9"/>
    <p:sldId id="385" r:id="rId10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3F6A"/>
    <a:srgbClr val="FF3300"/>
    <a:srgbClr val="FFFF99"/>
    <a:srgbClr val="FF99FF"/>
    <a:srgbClr val="CCFFCC"/>
    <a:srgbClr val="1F3FA5"/>
    <a:srgbClr val="000099"/>
    <a:srgbClr val="FFCCFF"/>
    <a:srgbClr val="DDDDDD"/>
    <a:srgbClr val="1C37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35" autoAdjust="0"/>
    <p:restoredTop sz="94660"/>
  </p:normalViewPr>
  <p:slideViewPr>
    <p:cSldViewPr snapToGrid="0">
      <p:cViewPr varScale="1">
        <p:scale>
          <a:sx n="86" d="100"/>
          <a:sy n="86" d="100"/>
        </p:scale>
        <p:origin x="87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D254E-E4D5-4295-90AC-DFB0F65C7CCD}" type="datetimeFigureOut">
              <a:rPr lang="sk-SK" smtClean="0"/>
              <a:t>4. 2. 2022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0D31EA-E00B-4F39-A16C-E949AD50E01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7740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AE60D9-8B7F-44D8-B309-3751FFDE3D61}" type="datetimeFigureOut">
              <a:rPr lang="sk-SK" smtClean="0"/>
              <a:t>4. 2. 2022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7AEEF-7305-417B-97F5-6E5EA5BAD0A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60320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9EF2-F5D2-4B8E-BF19-14BB6060FCB3}" type="datetime1">
              <a:rPr lang="sk-SK" smtClean="0"/>
              <a:t>4. 2. 2022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86908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D079-51D4-4990-83CA-9AC44991CB89}" type="datetime1">
              <a:rPr lang="sk-SK" smtClean="0"/>
              <a:t>4. 2. 2022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339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CB0C2-6B34-4638-A666-3AF973CE970E}" type="datetime1">
              <a:rPr lang="sk-SK" smtClean="0"/>
              <a:t>4. 2. 2022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53488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4. 2. 2022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8518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83CC6-D7F8-4DF9-8F92-7DBAE81DE02F}" type="datetime1">
              <a:rPr lang="sk-SK" smtClean="0"/>
              <a:t>4. 2. 2022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865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0463-D90D-4315-9A26-408AD82C1EEA}" type="datetime1">
              <a:rPr lang="sk-SK" smtClean="0"/>
              <a:t>4. 2. 2022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3455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85FD1-5EB5-4F43-A968-9E75A9B46CF7}" type="datetime1">
              <a:rPr lang="sk-SK" smtClean="0"/>
              <a:t>4. 2. 2022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65558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94200" y="342901"/>
            <a:ext cx="7429500" cy="6096000"/>
          </a:xfrm>
        </p:spPr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88383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44CE-A457-4DF2-9709-81EFC1A6DD71}" type="datetime1">
              <a:rPr lang="sk-SK" smtClean="0"/>
              <a:t>4. 2. 2022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54833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3E922-8FF4-424A-82E2-7E2C87EB11F5}" type="datetime1">
              <a:rPr lang="sk-SK" smtClean="0"/>
              <a:t>4. 2. 2022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05339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Ak chcete pridať obrázok, kliknite na ikonu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C22-141F-49F9-B830-AEFD3E270445}" type="datetime1">
              <a:rPr lang="sk-SK" smtClean="0"/>
              <a:t>4. 2. 2022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4418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64863" y="6452394"/>
            <a:ext cx="14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6FD3E-9F24-42CD-80C3-2FEB935CF399}" type="datetime1">
              <a:rPr lang="sk-SK" smtClean="0"/>
              <a:t>4. 2. 2022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1776000" y="6452394"/>
            <a:ext cx="86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4863" y="198108"/>
            <a:ext cx="7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DAFC1-40C0-429F-A8B9-3CEF2DB091B5}" type="slidenum">
              <a:rPr lang="sk-SK" smtClean="0"/>
              <a:pPr/>
              <a:t>‹#›</a:t>
            </a:fld>
            <a:endParaRPr lang="sk-SK"/>
          </a:p>
        </p:txBody>
      </p:sp>
      <p:cxnSp>
        <p:nvCxnSpPr>
          <p:cNvPr id="7" name="Rovná spojnica 6"/>
          <p:cNvCxnSpPr/>
          <p:nvPr userDrawn="1"/>
        </p:nvCxnSpPr>
        <p:spPr>
          <a:xfrm>
            <a:off x="822963" y="-1"/>
            <a:ext cx="0" cy="252000"/>
          </a:xfrm>
          <a:prstGeom prst="line">
            <a:avLst/>
          </a:prstGeom>
          <a:ln w="28575">
            <a:solidFill>
              <a:srgbClr val="DDDDDD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Rovná spojnica 7"/>
          <p:cNvCxnSpPr/>
          <p:nvPr userDrawn="1"/>
        </p:nvCxnSpPr>
        <p:spPr>
          <a:xfrm>
            <a:off x="822963" y="251999"/>
            <a:ext cx="0" cy="252000"/>
          </a:xfrm>
          <a:prstGeom prst="line">
            <a:avLst/>
          </a:prstGeom>
          <a:ln w="28575">
            <a:solidFill>
              <a:srgbClr val="1C37A8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 userDrawn="1"/>
        </p:nvCxnSpPr>
        <p:spPr>
          <a:xfrm>
            <a:off x="822963" y="503999"/>
            <a:ext cx="0" cy="252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0" name="Obrázok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1245" y="6340902"/>
            <a:ext cx="1579312" cy="370269"/>
          </a:xfrm>
          <a:prstGeom prst="rect">
            <a:avLst/>
          </a:prstGeom>
        </p:spPr>
      </p:pic>
      <p:cxnSp>
        <p:nvCxnSpPr>
          <p:cNvPr id="11" name="Rovná spojnica 10"/>
          <p:cNvCxnSpPr/>
          <p:nvPr userDrawn="1"/>
        </p:nvCxnSpPr>
        <p:spPr>
          <a:xfrm>
            <a:off x="0" y="6454777"/>
            <a:ext cx="10404000" cy="0"/>
          </a:xfrm>
          <a:prstGeom prst="line">
            <a:avLst/>
          </a:prstGeom>
          <a:ln w="12700">
            <a:solidFill>
              <a:srgbClr val="E8E8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8260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futurium/en/urban-agend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48927" y="178419"/>
            <a:ext cx="8356927" cy="6490010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marL="365125"/>
            <a:br>
              <a:rPr lang="sk-SK" sz="4000" b="1" dirty="0">
                <a:solidFill>
                  <a:schemeClr val="bg1"/>
                </a:solidFill>
              </a:rPr>
            </a:br>
            <a:br>
              <a:rPr lang="sk-SK" sz="4000" b="1" dirty="0">
                <a:solidFill>
                  <a:schemeClr val="bg1"/>
                </a:solidFill>
              </a:rPr>
            </a:br>
            <a:br>
              <a:rPr lang="sk-SK" sz="4000" b="1" dirty="0">
                <a:solidFill>
                  <a:schemeClr val="bg1"/>
                </a:solidFill>
              </a:rPr>
            </a:br>
            <a:br>
              <a:rPr lang="sk-SK" sz="4000" b="1" dirty="0">
                <a:solidFill>
                  <a:schemeClr val="bg1"/>
                </a:solidFill>
              </a:rPr>
            </a:br>
            <a:r>
              <a:rPr lang="sk-SK" sz="4000" b="1" dirty="0">
                <a:solidFill>
                  <a:schemeClr val="bg1"/>
                </a:solidFill>
              </a:rPr>
              <a:t>Samospráva </a:t>
            </a:r>
            <a:br>
              <a:rPr lang="sk-SK" sz="4000" b="1" dirty="0">
                <a:solidFill>
                  <a:schemeClr val="bg1"/>
                </a:solidFill>
              </a:rPr>
            </a:br>
            <a:r>
              <a:rPr lang="sk-SK" sz="4000" b="1" dirty="0">
                <a:solidFill>
                  <a:schemeClr val="bg1"/>
                </a:solidFill>
              </a:rPr>
              <a:t>v riadení kvality ovzdušia z pozície pripravovaného nového zákona o ochrane ovzdušia</a:t>
            </a:r>
            <a:br>
              <a:rPr lang="sk-SK" sz="4000" b="1" dirty="0">
                <a:solidFill>
                  <a:schemeClr val="bg1"/>
                </a:solidFill>
              </a:rPr>
            </a:br>
            <a:br>
              <a:rPr lang="sk-SK" sz="4000" b="1" dirty="0">
                <a:solidFill>
                  <a:schemeClr val="bg1"/>
                </a:solidFill>
              </a:rPr>
            </a:br>
            <a:r>
              <a:rPr lang="sk-SK" sz="2400" b="1" dirty="0">
                <a:solidFill>
                  <a:schemeClr val="bg1"/>
                </a:solidFill>
              </a:rPr>
              <a:t>Zuzana Kocunová</a:t>
            </a:r>
            <a:br>
              <a:rPr lang="sk-SK" sz="2400" b="1" dirty="0">
                <a:solidFill>
                  <a:schemeClr val="bg1"/>
                </a:solidFill>
              </a:rPr>
            </a:br>
            <a:r>
              <a:rPr lang="sk-SK" sz="2400" b="1" dirty="0">
                <a:solidFill>
                  <a:schemeClr val="bg1"/>
                </a:solidFill>
              </a:rPr>
              <a:t>riaditeľka odboru ochrany ovzdušia </a:t>
            </a:r>
            <a:br>
              <a:rPr lang="sk-SK" sz="2400" b="1" dirty="0">
                <a:solidFill>
                  <a:schemeClr val="bg1"/>
                </a:solidFill>
              </a:rPr>
            </a:br>
            <a:r>
              <a:rPr lang="sk-SK" sz="2400" b="1" dirty="0">
                <a:solidFill>
                  <a:schemeClr val="bg1"/>
                </a:solidFill>
              </a:rPr>
              <a:t>MŽP SR</a:t>
            </a:r>
            <a:endParaRPr lang="sk-SK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670" y="3291224"/>
            <a:ext cx="2929310" cy="686776"/>
          </a:xfrm>
          <a:prstGeom prst="rect">
            <a:avLst/>
          </a:prstGeom>
        </p:spPr>
      </p:pic>
      <p:sp>
        <p:nvSpPr>
          <p:cNvPr id="8" name="Obdĺžnik 7"/>
          <p:cNvSpPr/>
          <p:nvPr/>
        </p:nvSpPr>
        <p:spPr>
          <a:xfrm flipH="1">
            <a:off x="3565635" y="200991"/>
            <a:ext cx="108927" cy="230160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bdĺžnik 10"/>
          <p:cNvSpPr/>
          <p:nvPr/>
        </p:nvSpPr>
        <p:spPr>
          <a:xfrm flipH="1">
            <a:off x="3581006" y="2502592"/>
            <a:ext cx="93555" cy="184166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Obdĺžnik 11"/>
          <p:cNvSpPr/>
          <p:nvPr/>
        </p:nvSpPr>
        <p:spPr>
          <a:xfrm flipH="1">
            <a:off x="3562797" y="4137102"/>
            <a:ext cx="111763" cy="2531327"/>
          </a:xfrm>
          <a:prstGeom prst="rect">
            <a:avLst/>
          </a:prstGeom>
          <a:solidFill>
            <a:srgbClr val="FF3300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73486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/>
          <p:cNvSpPr>
            <a:spLocks noGrp="1"/>
          </p:cNvSpPr>
          <p:nvPr>
            <p:ph type="sldNum" sz="quarter" idx="12"/>
          </p:nvPr>
        </p:nvSpPr>
        <p:spPr>
          <a:xfrm>
            <a:off x="64863" y="121920"/>
            <a:ext cx="742857" cy="436188"/>
          </a:xfrm>
        </p:spPr>
        <p:txBody>
          <a:bodyPr/>
          <a:lstStyle/>
          <a:p>
            <a:fld id="{9D8DAFC1-40C0-429F-A8B9-3CEF2DB091B5}" type="slidenum">
              <a:rPr lang="sk-SK" smtClean="0"/>
              <a:t>2</a:t>
            </a:fld>
            <a:endParaRPr lang="sk-SK"/>
          </a:p>
        </p:txBody>
      </p:sp>
      <p:sp>
        <p:nvSpPr>
          <p:cNvPr id="2" name="Obdĺžnik 1"/>
          <p:cNvSpPr/>
          <p:nvPr/>
        </p:nvSpPr>
        <p:spPr>
          <a:xfrm>
            <a:off x="0" y="0"/>
            <a:ext cx="12192000" cy="87775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2675"/>
            <a:r>
              <a:rPr lang="sk-SK" sz="2400" b="1" dirty="0">
                <a:solidFill>
                  <a:schemeClr val="bg1"/>
                </a:solidFill>
              </a:rPr>
              <a:t> Aktuálne výzvy  týkajúce sa  kvality ovzdušia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7" name="Obdĺžnik 16"/>
          <p:cNvSpPr/>
          <p:nvPr/>
        </p:nvSpPr>
        <p:spPr>
          <a:xfrm flipH="1">
            <a:off x="1078135" y="-36613"/>
            <a:ext cx="45719" cy="387133"/>
          </a:xfrm>
          <a:prstGeom prst="rect">
            <a:avLst/>
          </a:prstGeom>
          <a:solidFill>
            <a:srgbClr val="DDDD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" name="Obdĺžnik 20"/>
          <p:cNvSpPr/>
          <p:nvPr/>
        </p:nvSpPr>
        <p:spPr>
          <a:xfrm>
            <a:off x="0" y="989150"/>
            <a:ext cx="3870960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2" name="Obdĺžnik 21"/>
          <p:cNvSpPr/>
          <p:nvPr/>
        </p:nvSpPr>
        <p:spPr>
          <a:xfrm>
            <a:off x="3870960" y="984828"/>
            <a:ext cx="3870960" cy="45719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bdĺžnik 9"/>
          <p:cNvSpPr/>
          <p:nvPr/>
        </p:nvSpPr>
        <p:spPr>
          <a:xfrm>
            <a:off x="7741920" y="991328"/>
            <a:ext cx="4450080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Zástupný objekt pre obsah 3"/>
          <p:cNvSpPr>
            <a:spLocks noGrp="1"/>
          </p:cNvSpPr>
          <p:nvPr>
            <p:ph idx="1"/>
          </p:nvPr>
        </p:nvSpPr>
        <p:spPr>
          <a:xfrm>
            <a:off x="1100994" y="1454727"/>
            <a:ext cx="11201842" cy="5001491"/>
          </a:xfrm>
        </p:spPr>
        <p:txBody>
          <a:bodyPr>
            <a:normAutofit/>
          </a:bodyPr>
          <a:lstStyle/>
          <a:p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Dosiahnutie  „</a:t>
            </a:r>
            <a:r>
              <a:rPr lang="sk-SK" sz="2000" b="1" dirty="0">
                <a:solidFill>
                  <a:schemeClr val="accent2">
                    <a:lumMod val="50000"/>
                  </a:schemeClr>
                </a:solidFill>
              </a:rPr>
              <a:t>dobrej kvality ovzdušia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“ podľa požiadaviek Smerníc o kvalite </a:t>
            </a:r>
          </a:p>
          <a:p>
            <a:pPr marL="0" indent="0">
              <a:buNone/>
            </a:pP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    ovzdušia 2008/50/ES a 2004/107/ES</a:t>
            </a:r>
          </a:p>
          <a:p>
            <a:r>
              <a:rPr lang="sk-SK" sz="2000" b="1" dirty="0">
                <a:solidFill>
                  <a:schemeClr val="accent2">
                    <a:lumMod val="50000"/>
                  </a:schemeClr>
                </a:solidFill>
              </a:rPr>
              <a:t>žaloba zo strany EK na Európsky súdny dvor  za kvalitu ovzdušia (nedodržanie LH pre PM10)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sk-SK" sz="2000" dirty="0">
                <a:solidFill>
                  <a:srgbClr val="FF0000"/>
                </a:solidFill>
              </a:rPr>
              <a:t>(zóna BB kraj, zóna Košický kraj, aglomerácia Košice )</a:t>
            </a:r>
          </a:p>
          <a:p>
            <a:pPr marL="0" indent="0">
              <a:buNone/>
            </a:pPr>
            <a:endParaRPr lang="sk-SK" sz="20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Dosiahnutie  takej </a:t>
            </a:r>
            <a:r>
              <a:rPr lang="sk-SK" sz="2000" b="1" dirty="0">
                <a:solidFill>
                  <a:schemeClr val="accent2">
                    <a:lumMod val="50000"/>
                  </a:schemeClr>
                </a:solidFill>
              </a:rPr>
              <a:t>úrovne kvality ovzdušia, ktorá nemá negatívny vplyv na ľudské zdravie  a ŽP 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a nepredstavuje pre </a:t>
            </a:r>
            <a:r>
              <a:rPr lang="sk-SK" sz="2000" dirty="0" err="1">
                <a:solidFill>
                  <a:schemeClr val="accent2">
                    <a:lumMod val="50000"/>
                  </a:schemeClr>
                </a:solidFill>
              </a:rPr>
              <a:t>ne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 riziko (odporúčania WHO)                                                                                                                  -------------------------------------------------------------------------------------------------------------</a:t>
            </a:r>
          </a:p>
          <a:p>
            <a:pPr marL="0" indent="0">
              <a:buNone/>
            </a:pPr>
            <a:r>
              <a:rPr lang="sk-SK" sz="2000" b="1" dirty="0">
                <a:solidFill>
                  <a:srgbClr val="143F6A"/>
                </a:solidFill>
              </a:rPr>
              <a:t>          -  nová právna úprava na zlepšenie kvality ovzdušia  =&gt; nové možnosti riadenia kvality ovzdušia </a:t>
            </a:r>
          </a:p>
          <a:p>
            <a:pPr marL="0" indent="0">
              <a:buNone/>
            </a:pPr>
            <a:r>
              <a:rPr lang="sk-SK" sz="2000" b="1" dirty="0">
                <a:solidFill>
                  <a:srgbClr val="143F6A"/>
                </a:solidFill>
              </a:rPr>
              <a:t>          -  aktualizácia programov na zlepšenie kvality ovzdušia </a:t>
            </a:r>
          </a:p>
          <a:p>
            <a:pPr marL="0" indent="0">
              <a:buNone/>
            </a:pPr>
            <a:r>
              <a:rPr lang="sk-SK" sz="2000" b="1" dirty="0">
                <a:solidFill>
                  <a:srgbClr val="143F6A"/>
                </a:solidFill>
              </a:rPr>
              <a:t>          - posilnenie kapacít  v oblasti riadenia kvality ovzdušia  manažéri KO  v rámci projektu LIFE </a:t>
            </a:r>
            <a:endParaRPr lang="en-US" sz="2000" b="1" dirty="0">
              <a:solidFill>
                <a:srgbClr val="143F6A"/>
              </a:solidFill>
            </a:endParaRPr>
          </a:p>
          <a:p>
            <a:pPr marL="0" indent="0">
              <a:buNone/>
            </a:pPr>
            <a:endParaRPr lang="sk-SK" sz="2000" dirty="0">
              <a:solidFill>
                <a:srgbClr val="143F6A"/>
              </a:solidFill>
            </a:endParaRPr>
          </a:p>
        </p:txBody>
      </p:sp>
      <p:sp>
        <p:nvSpPr>
          <p:cNvPr id="5" name="Šípka doprava 4"/>
          <p:cNvSpPr/>
          <p:nvPr/>
        </p:nvSpPr>
        <p:spPr>
          <a:xfrm>
            <a:off x="1028060" y="4264754"/>
            <a:ext cx="510982" cy="36021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96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/>
          <p:cNvSpPr>
            <a:spLocks noGrp="1"/>
          </p:cNvSpPr>
          <p:nvPr>
            <p:ph type="sldNum" sz="quarter" idx="12"/>
          </p:nvPr>
        </p:nvSpPr>
        <p:spPr>
          <a:xfrm>
            <a:off x="64863" y="121920"/>
            <a:ext cx="742857" cy="436188"/>
          </a:xfrm>
        </p:spPr>
        <p:txBody>
          <a:bodyPr/>
          <a:lstStyle/>
          <a:p>
            <a:fld id="{9D8DAFC1-40C0-429F-A8B9-3CEF2DB091B5}" type="slidenum">
              <a:rPr lang="sk-SK" smtClean="0"/>
              <a:t>3</a:t>
            </a:fld>
            <a:endParaRPr lang="sk-SK"/>
          </a:p>
        </p:txBody>
      </p:sp>
      <p:sp>
        <p:nvSpPr>
          <p:cNvPr id="2" name="Obdĺžnik 1"/>
          <p:cNvSpPr/>
          <p:nvPr/>
        </p:nvSpPr>
        <p:spPr>
          <a:xfrm>
            <a:off x="0" y="0"/>
            <a:ext cx="12192000" cy="87775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2675"/>
            <a:r>
              <a:rPr lang="sk-SK" sz="3200" b="1" dirty="0">
                <a:solidFill>
                  <a:schemeClr val="bg1"/>
                </a:solidFill>
              </a:rPr>
              <a:t> </a:t>
            </a:r>
          </a:p>
          <a:p>
            <a:pPr marL="1082675"/>
            <a:r>
              <a:rPr lang="sk-SK" sz="2400" b="1" dirty="0">
                <a:solidFill>
                  <a:schemeClr val="bg1"/>
                </a:solidFill>
              </a:rPr>
              <a:t>Riadenie kvality ovzdušia</a:t>
            </a:r>
          </a:p>
          <a:p>
            <a:pPr marL="1082675"/>
            <a:endParaRPr lang="sk-SK" sz="3200" b="1" dirty="0">
              <a:solidFill>
                <a:schemeClr val="bg1"/>
              </a:solidFill>
            </a:endParaRPr>
          </a:p>
        </p:txBody>
      </p:sp>
      <p:sp>
        <p:nvSpPr>
          <p:cNvPr id="17" name="Obdĺžnik 16"/>
          <p:cNvSpPr/>
          <p:nvPr/>
        </p:nvSpPr>
        <p:spPr>
          <a:xfrm flipH="1">
            <a:off x="1078135" y="-36613"/>
            <a:ext cx="45719" cy="387133"/>
          </a:xfrm>
          <a:prstGeom prst="rect">
            <a:avLst/>
          </a:prstGeom>
          <a:solidFill>
            <a:srgbClr val="DDDD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" name="Obdĺžnik 20"/>
          <p:cNvSpPr/>
          <p:nvPr/>
        </p:nvSpPr>
        <p:spPr>
          <a:xfrm>
            <a:off x="0" y="989150"/>
            <a:ext cx="3870960" cy="45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DDDD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2" name="Obdĺžnik 21"/>
          <p:cNvSpPr/>
          <p:nvPr/>
        </p:nvSpPr>
        <p:spPr>
          <a:xfrm>
            <a:off x="3870960" y="984828"/>
            <a:ext cx="3870960" cy="45719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bdĺžnik 9"/>
          <p:cNvSpPr/>
          <p:nvPr/>
        </p:nvSpPr>
        <p:spPr>
          <a:xfrm>
            <a:off x="7741920" y="991328"/>
            <a:ext cx="4450080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Zástupný objekt pre obsah 3"/>
          <p:cNvSpPr>
            <a:spLocks noGrp="1"/>
          </p:cNvSpPr>
          <p:nvPr>
            <p:ph idx="1"/>
          </p:nvPr>
        </p:nvSpPr>
        <p:spPr>
          <a:xfrm>
            <a:off x="899265" y="1043547"/>
            <a:ext cx="11292735" cy="5590903"/>
          </a:xfrm>
        </p:spPr>
        <p:txBody>
          <a:bodyPr>
            <a:normAutofit/>
          </a:bodyPr>
          <a:lstStyle/>
          <a:p>
            <a:pPr marL="0" lvl="0" indent="0">
              <a:lnSpc>
                <a:spcPct val="110000"/>
              </a:lnSpc>
              <a:buNone/>
            </a:pPr>
            <a:endParaRPr lang="sk-SK" sz="2000" b="1" dirty="0">
              <a:solidFill>
                <a:srgbClr val="C00000"/>
              </a:solidFill>
            </a:endParaRPr>
          </a:p>
          <a:p>
            <a:pPr marL="0" lvl="0" indent="0">
              <a:lnSpc>
                <a:spcPct val="110000"/>
              </a:lnSpc>
              <a:buNone/>
            </a:pPr>
            <a:r>
              <a:rPr lang="sk-SK" sz="2000" b="1" dirty="0">
                <a:solidFill>
                  <a:srgbClr val="C00000"/>
                </a:solidFill>
              </a:rPr>
              <a:t>Hodnotenie kvality ovzdušia 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sk-SK" sz="2000" b="1" dirty="0">
                <a:solidFill>
                  <a:srgbClr val="C00000"/>
                </a:solidFill>
              </a:rPr>
              <a:t>  - </a:t>
            </a:r>
            <a:r>
              <a:rPr lang="sk-SK" sz="2000" b="1" dirty="0">
                <a:solidFill>
                  <a:srgbClr val="143F6A"/>
                </a:solidFill>
              </a:rPr>
              <a:t>monitorovaním (NMSKO- správca SHMÚ) </a:t>
            </a:r>
          </a:p>
          <a:p>
            <a:pPr lvl="0">
              <a:lnSpc>
                <a:spcPct val="110000"/>
              </a:lnSpc>
              <a:buFontTx/>
              <a:buChar char="-"/>
            </a:pPr>
            <a:r>
              <a:rPr lang="sk-SK" sz="2000" b="1" dirty="0">
                <a:solidFill>
                  <a:srgbClr val="143F6A"/>
                </a:solidFill>
              </a:rPr>
              <a:t>modelovaním, odborným odhadom - plošné hodnotenie  </a:t>
            </a:r>
          </a:p>
          <a:p>
            <a:pPr lvl="0">
              <a:lnSpc>
                <a:spcPct val="110000"/>
              </a:lnSpc>
              <a:buFontTx/>
              <a:buChar char="-"/>
            </a:pPr>
            <a:r>
              <a:rPr lang="sk-SK" sz="2000" b="1" dirty="0">
                <a:solidFill>
                  <a:srgbClr val="143F6A"/>
                </a:solidFill>
              </a:rPr>
              <a:t>----------------------------------------------</a:t>
            </a:r>
          </a:p>
          <a:p>
            <a:pPr lvl="0">
              <a:lnSpc>
                <a:spcPct val="110000"/>
              </a:lnSpc>
              <a:buFontTx/>
              <a:buChar char="-"/>
            </a:pPr>
            <a:r>
              <a:rPr lang="sk-SK" sz="2000" b="1" dirty="0" err="1">
                <a:solidFill>
                  <a:srgbClr val="143F6A"/>
                </a:solidFill>
              </a:rPr>
              <a:t>Zonácia</a:t>
            </a:r>
            <a:r>
              <a:rPr lang="sk-SK" sz="2000" b="1" dirty="0">
                <a:solidFill>
                  <a:srgbClr val="143F6A"/>
                </a:solidFill>
              </a:rPr>
              <a:t> územia (zóny a aglomerácie </a:t>
            </a:r>
            <a:r>
              <a:rPr lang="sk-SK" sz="2000" b="1" dirty="0">
                <a:solidFill>
                  <a:srgbClr val="C00000"/>
                </a:solidFill>
              </a:rPr>
              <a:t>– sú základným celkom na hodnotenie a riadenie kvality ovzdušia) </a:t>
            </a:r>
          </a:p>
          <a:p>
            <a:pPr lvl="0">
              <a:lnSpc>
                <a:spcPct val="110000"/>
              </a:lnSpc>
              <a:buFontTx/>
              <a:buChar char="-"/>
            </a:pPr>
            <a:r>
              <a:rPr lang="sk-SK" sz="2000" b="1" dirty="0">
                <a:solidFill>
                  <a:srgbClr val="C00000"/>
                </a:solidFill>
              </a:rPr>
              <a:t>ORKO – oblasť riadenia kvality ovzdušia </a:t>
            </a:r>
            <a:r>
              <a:rPr lang="sk-SK" sz="2000" b="1" dirty="0">
                <a:solidFill>
                  <a:srgbClr val="143F6A"/>
                </a:solidFill>
              </a:rPr>
              <a:t>- kde je problém s KO  -</a:t>
            </a:r>
          </a:p>
          <a:p>
            <a:pPr lvl="0">
              <a:lnSpc>
                <a:spcPct val="110000"/>
              </a:lnSpc>
              <a:buFontTx/>
              <a:buChar char="-"/>
            </a:pPr>
            <a:r>
              <a:rPr lang="sk-SK" sz="2000" b="1" dirty="0">
                <a:solidFill>
                  <a:srgbClr val="143F6A"/>
                </a:solidFill>
              </a:rPr>
              <a:t>                                                                          </a:t>
            </a:r>
            <a:r>
              <a:rPr lang="sk-SK" sz="2000" b="1" dirty="0">
                <a:solidFill>
                  <a:srgbClr val="C00000"/>
                </a:solidFill>
              </a:rPr>
              <a:t>- </a:t>
            </a:r>
            <a:r>
              <a:rPr lang="sk-SK" sz="2000" b="1" dirty="0">
                <a:solidFill>
                  <a:srgbClr val="143F6A"/>
                </a:solidFill>
              </a:rPr>
              <a:t>tzn. kam hlavne majú byť opatrenia zamerané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sk-SK" sz="2000" b="1" dirty="0">
                <a:solidFill>
                  <a:srgbClr val="143F6A"/>
                </a:solidFill>
              </a:rPr>
              <a:t>- ORKO – zahŕňa  </a:t>
            </a:r>
            <a:r>
              <a:rPr lang="sk-SK" sz="2000" b="1" dirty="0" err="1">
                <a:solidFill>
                  <a:srgbClr val="143F6A"/>
                </a:solidFill>
              </a:rPr>
              <a:t>ajrizikové</a:t>
            </a:r>
            <a:r>
              <a:rPr lang="sk-SK" sz="2000" b="1" dirty="0">
                <a:solidFill>
                  <a:srgbClr val="143F6A"/>
                </a:solidFill>
              </a:rPr>
              <a:t> oblasti  na základe modelovania </a:t>
            </a:r>
          </a:p>
        </p:txBody>
      </p:sp>
    </p:spTree>
    <p:extLst>
      <p:ext uri="{BB962C8B-B14F-4D97-AF65-F5344CB8AC3E}">
        <p14:creationId xmlns:p14="http://schemas.microsoft.com/office/powerpoint/2010/main" val="131410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/>
          <p:cNvSpPr>
            <a:spLocks noGrp="1"/>
          </p:cNvSpPr>
          <p:nvPr>
            <p:ph type="sldNum" sz="quarter" idx="12"/>
          </p:nvPr>
        </p:nvSpPr>
        <p:spPr>
          <a:xfrm>
            <a:off x="64863" y="121920"/>
            <a:ext cx="742857" cy="436188"/>
          </a:xfrm>
        </p:spPr>
        <p:txBody>
          <a:bodyPr/>
          <a:lstStyle/>
          <a:p>
            <a:fld id="{9D8DAFC1-40C0-429F-A8B9-3CEF2DB091B5}" type="slidenum">
              <a:rPr lang="sk-SK" smtClean="0"/>
              <a:t>4</a:t>
            </a:fld>
            <a:endParaRPr lang="sk-SK"/>
          </a:p>
        </p:txBody>
      </p:sp>
      <p:sp>
        <p:nvSpPr>
          <p:cNvPr id="2" name="Obdĺžnik 1"/>
          <p:cNvSpPr/>
          <p:nvPr/>
        </p:nvSpPr>
        <p:spPr>
          <a:xfrm>
            <a:off x="0" y="0"/>
            <a:ext cx="12192000" cy="87775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2675"/>
            <a:r>
              <a:rPr lang="sk-SK" sz="3200" b="1" dirty="0">
                <a:solidFill>
                  <a:schemeClr val="bg1"/>
                </a:solidFill>
              </a:rPr>
              <a:t> </a:t>
            </a:r>
          </a:p>
          <a:p>
            <a:pPr marL="1082675"/>
            <a:r>
              <a:rPr lang="sk-SK" sz="2400" b="1" dirty="0">
                <a:solidFill>
                  <a:schemeClr val="bg1"/>
                </a:solidFill>
              </a:rPr>
              <a:t>Riadenie kvality ovzdušia</a:t>
            </a:r>
          </a:p>
          <a:p>
            <a:pPr marL="1082675"/>
            <a:endParaRPr lang="sk-SK" sz="3200" b="1" dirty="0">
              <a:solidFill>
                <a:schemeClr val="bg1"/>
              </a:solidFill>
            </a:endParaRPr>
          </a:p>
        </p:txBody>
      </p:sp>
      <p:sp>
        <p:nvSpPr>
          <p:cNvPr id="17" name="Obdĺžnik 16"/>
          <p:cNvSpPr/>
          <p:nvPr/>
        </p:nvSpPr>
        <p:spPr>
          <a:xfrm flipH="1">
            <a:off x="1078135" y="-36613"/>
            <a:ext cx="45719" cy="387133"/>
          </a:xfrm>
          <a:prstGeom prst="rect">
            <a:avLst/>
          </a:prstGeom>
          <a:solidFill>
            <a:srgbClr val="DDDD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" name="Obdĺžnik 20"/>
          <p:cNvSpPr/>
          <p:nvPr/>
        </p:nvSpPr>
        <p:spPr>
          <a:xfrm>
            <a:off x="0" y="989150"/>
            <a:ext cx="3870960" cy="45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DDDD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2" name="Obdĺžnik 21"/>
          <p:cNvSpPr/>
          <p:nvPr/>
        </p:nvSpPr>
        <p:spPr>
          <a:xfrm>
            <a:off x="3870960" y="984828"/>
            <a:ext cx="3870960" cy="45719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bdĺžnik 9"/>
          <p:cNvSpPr/>
          <p:nvPr/>
        </p:nvSpPr>
        <p:spPr>
          <a:xfrm>
            <a:off x="7741920" y="991328"/>
            <a:ext cx="4450080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Zástupný objekt pre obsah 3"/>
          <p:cNvSpPr>
            <a:spLocks noGrp="1"/>
          </p:cNvSpPr>
          <p:nvPr>
            <p:ph idx="1"/>
          </p:nvPr>
        </p:nvSpPr>
        <p:spPr>
          <a:xfrm>
            <a:off x="807720" y="1040240"/>
            <a:ext cx="11305543" cy="5590903"/>
          </a:xfrm>
        </p:spPr>
        <p:txBody>
          <a:bodyPr>
            <a:normAutofit/>
          </a:bodyPr>
          <a:lstStyle/>
          <a:p>
            <a:pPr marL="0" lvl="0" indent="0">
              <a:lnSpc>
                <a:spcPct val="110000"/>
              </a:lnSpc>
              <a:buNone/>
            </a:pPr>
            <a:r>
              <a:rPr lang="sk-SK" sz="2000" b="1" dirty="0">
                <a:solidFill>
                  <a:srgbClr val="C00000"/>
                </a:solidFill>
              </a:rPr>
              <a:t> V zónach a </a:t>
            </a:r>
            <a:r>
              <a:rPr lang="sk-SK" sz="2000" b="1" dirty="0" err="1">
                <a:solidFill>
                  <a:srgbClr val="C00000"/>
                </a:solidFill>
              </a:rPr>
              <a:t>aglomeráciach</a:t>
            </a:r>
            <a:endParaRPr lang="sk-SK" sz="2000" b="1" dirty="0">
              <a:solidFill>
                <a:srgbClr val="C00000"/>
              </a:solidFill>
            </a:endParaRPr>
          </a:p>
          <a:p>
            <a:pPr marL="0" lvl="0" indent="0">
              <a:lnSpc>
                <a:spcPct val="110000"/>
              </a:lnSpc>
              <a:buNone/>
            </a:pPr>
            <a:r>
              <a:rPr lang="sk-SK" sz="2000" b="1" dirty="0">
                <a:solidFill>
                  <a:srgbClr val="143F6A"/>
                </a:solidFill>
              </a:rPr>
              <a:t>-  </a:t>
            </a:r>
            <a:r>
              <a:rPr lang="sk-SK" sz="2000" b="1" dirty="0">
                <a:solidFill>
                  <a:srgbClr val="C00000"/>
                </a:solidFill>
              </a:rPr>
              <a:t>udržiavať dobrú kvalitu ovzdušia -  </a:t>
            </a:r>
            <a:r>
              <a:rPr lang="sk-SK" sz="2000" b="1" dirty="0">
                <a:solidFill>
                  <a:srgbClr val="143F6A"/>
                </a:solidFill>
              </a:rPr>
              <a:t>vhodnými opatreniami</a:t>
            </a:r>
            <a:endParaRPr lang="sk-SK" sz="2000" b="1" dirty="0">
              <a:solidFill>
                <a:srgbClr val="C00000"/>
              </a:solidFill>
            </a:endParaRPr>
          </a:p>
          <a:p>
            <a:pPr>
              <a:lnSpc>
                <a:spcPct val="110000"/>
              </a:lnSpc>
              <a:buFontTx/>
              <a:buChar char="-"/>
            </a:pPr>
            <a:r>
              <a:rPr lang="sk-SK" sz="2000" b="1" dirty="0">
                <a:solidFill>
                  <a:srgbClr val="C00000"/>
                </a:solidFill>
              </a:rPr>
              <a:t>Program na zlepšenie kvality ovzdušia  (PZKO)  </a:t>
            </a:r>
            <a:r>
              <a:rPr lang="sk-SK" sz="2000" b="1" dirty="0">
                <a:solidFill>
                  <a:srgbClr val="143F6A"/>
                </a:solidFill>
              </a:rPr>
              <a:t>tam, kde sú prekračované LH alebo CH 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sk-SK" sz="2000" b="1" dirty="0">
                <a:solidFill>
                  <a:srgbClr val="C00000"/>
                </a:solidFill>
              </a:rPr>
              <a:t>Akčný plán  (AP) – v prípade aktuálneho rizika  </a:t>
            </a:r>
            <a:r>
              <a:rPr lang="sk-SK" sz="2000" b="1" dirty="0">
                <a:solidFill>
                  <a:srgbClr val="143F6A"/>
                </a:solidFill>
              </a:rPr>
              <a:t>prekročenia  prahových hodnôt pre </a:t>
            </a:r>
            <a:r>
              <a:rPr lang="sk-SK" sz="2000" b="1" dirty="0" err="1">
                <a:solidFill>
                  <a:srgbClr val="143F6A"/>
                </a:solidFill>
              </a:rPr>
              <a:t>smog.sit</a:t>
            </a:r>
            <a:r>
              <a:rPr lang="sk-SK" sz="2000" b="1" dirty="0">
                <a:solidFill>
                  <a:srgbClr val="143F6A"/>
                </a:solidFill>
              </a:rPr>
              <a:t>.</a:t>
            </a:r>
            <a:r>
              <a:rPr lang="sk-SK" sz="2000" b="1" dirty="0">
                <a:solidFill>
                  <a:srgbClr val="C00000"/>
                </a:solidFill>
              </a:rPr>
              <a:t>  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sk-SK" sz="2000" b="1" dirty="0">
                <a:solidFill>
                  <a:srgbClr val="C00000"/>
                </a:solidFill>
              </a:rPr>
              <a:t>                                        regulácia vybraných aktivít –  prijať  </a:t>
            </a:r>
            <a:r>
              <a:rPr lang="sk-SK" sz="2000" b="1" dirty="0" err="1">
                <a:solidFill>
                  <a:srgbClr val="C00000"/>
                </a:solidFill>
              </a:rPr>
              <a:t>opatr</a:t>
            </a:r>
            <a:r>
              <a:rPr lang="sk-SK" sz="2000" b="1" dirty="0">
                <a:solidFill>
                  <a:srgbClr val="C00000"/>
                </a:solidFill>
              </a:rPr>
              <a:t>. na </a:t>
            </a:r>
            <a:r>
              <a:rPr lang="sk-SK" sz="2000" b="1" dirty="0">
                <a:solidFill>
                  <a:srgbClr val="143F6A"/>
                </a:solidFill>
              </a:rPr>
              <a:t>odvrátenie tohto rizika, (obmedzené  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sk-SK" sz="2000" b="1" dirty="0">
                <a:solidFill>
                  <a:srgbClr val="143F6A"/>
                </a:solidFill>
              </a:rPr>
              <a:t>                                                                                                                             využitie pri riziku prekroč LH al.CH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sk-SK" sz="2000" b="1" dirty="0">
                <a:solidFill>
                  <a:srgbClr val="143F6A"/>
                </a:solidFill>
              </a:rPr>
              <a:t>----------</a:t>
            </a:r>
          </a:p>
          <a:p>
            <a:pPr lvl="0">
              <a:lnSpc>
                <a:spcPct val="110000"/>
              </a:lnSpc>
              <a:buFontTx/>
              <a:buChar char="-"/>
            </a:pPr>
            <a:r>
              <a:rPr lang="sk-SK" sz="2000" b="1" dirty="0">
                <a:solidFill>
                  <a:srgbClr val="143F6A"/>
                </a:solidFill>
              </a:rPr>
              <a:t>PZKO v minulosti – zamerané len na ORKO  - kde bolo zistené prekročenie LH al. CH meraním </a:t>
            </a:r>
          </a:p>
          <a:p>
            <a:pPr lvl="0">
              <a:lnSpc>
                <a:spcPct val="110000"/>
              </a:lnSpc>
              <a:buFontTx/>
              <a:buChar char="-"/>
            </a:pPr>
            <a:r>
              <a:rPr lang="sk-SK" sz="2000" b="1" dirty="0">
                <a:solidFill>
                  <a:srgbClr val="C00000"/>
                </a:solidFill>
              </a:rPr>
              <a:t> </a:t>
            </a:r>
            <a:r>
              <a:rPr lang="sk-SK" sz="2000" b="1" dirty="0">
                <a:solidFill>
                  <a:srgbClr val="143F6A"/>
                </a:solidFill>
              </a:rPr>
              <a:t>V súčasnosti potrebujeme  </a:t>
            </a:r>
            <a:r>
              <a:rPr lang="sk-SK" sz="2000" b="1" dirty="0">
                <a:solidFill>
                  <a:srgbClr val="C00000"/>
                </a:solidFill>
              </a:rPr>
              <a:t>KOMPLEXNÝ </a:t>
            </a:r>
            <a:r>
              <a:rPr lang="sk-SK" sz="2000" b="1" dirty="0">
                <a:solidFill>
                  <a:srgbClr val="143F6A"/>
                </a:solidFill>
              </a:rPr>
              <a:t>prístup k riadeniu kvality ovzdušia </a:t>
            </a:r>
          </a:p>
          <a:p>
            <a:pPr lvl="0">
              <a:lnSpc>
                <a:spcPct val="110000"/>
              </a:lnSpc>
              <a:buFontTx/>
              <a:buChar char="-"/>
            </a:pPr>
            <a:r>
              <a:rPr lang="sk-SK" sz="2000" b="1" dirty="0">
                <a:solidFill>
                  <a:srgbClr val="C00000"/>
                </a:solidFill>
              </a:rPr>
              <a:t>PZKO  teraz – základné hodnotenie pre celú zónu, aglomeráciu    </a:t>
            </a:r>
          </a:p>
          <a:p>
            <a:pPr lvl="0">
              <a:lnSpc>
                <a:spcPct val="110000"/>
              </a:lnSpc>
              <a:buFontTx/>
              <a:buChar char="-"/>
            </a:pPr>
            <a:r>
              <a:rPr lang="sk-SK" sz="2000" b="1" dirty="0">
                <a:solidFill>
                  <a:srgbClr val="C00000"/>
                </a:solidFill>
              </a:rPr>
              <a:t>                       - vymedzenie ORKO  - 1. na základe meraní</a:t>
            </a:r>
          </a:p>
          <a:p>
            <a:pPr lvl="0">
              <a:lnSpc>
                <a:spcPct val="110000"/>
              </a:lnSpc>
              <a:buFontTx/>
              <a:buChar char="-"/>
            </a:pPr>
            <a:r>
              <a:rPr lang="sk-SK" sz="2000" b="1" dirty="0">
                <a:solidFill>
                  <a:srgbClr val="C00000"/>
                </a:solidFill>
              </a:rPr>
              <a:t>                                                             - 2. na základe modelovania – rizikové oblasti</a:t>
            </a:r>
          </a:p>
        </p:txBody>
      </p:sp>
    </p:spTree>
    <p:extLst>
      <p:ext uri="{BB962C8B-B14F-4D97-AF65-F5344CB8AC3E}">
        <p14:creationId xmlns:p14="http://schemas.microsoft.com/office/powerpoint/2010/main" val="3994815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/>
          <p:cNvSpPr>
            <a:spLocks noGrp="1"/>
          </p:cNvSpPr>
          <p:nvPr>
            <p:ph type="sldNum" sz="quarter" idx="12"/>
          </p:nvPr>
        </p:nvSpPr>
        <p:spPr>
          <a:xfrm>
            <a:off x="64863" y="121920"/>
            <a:ext cx="742857" cy="436188"/>
          </a:xfrm>
        </p:spPr>
        <p:txBody>
          <a:bodyPr/>
          <a:lstStyle/>
          <a:p>
            <a:fld id="{9D8DAFC1-40C0-429F-A8B9-3CEF2DB091B5}" type="slidenum">
              <a:rPr lang="sk-SK" smtClean="0"/>
              <a:t>5</a:t>
            </a:fld>
            <a:endParaRPr lang="sk-SK"/>
          </a:p>
        </p:txBody>
      </p:sp>
      <p:sp>
        <p:nvSpPr>
          <p:cNvPr id="2" name="Obdĺžnik 1"/>
          <p:cNvSpPr/>
          <p:nvPr/>
        </p:nvSpPr>
        <p:spPr>
          <a:xfrm>
            <a:off x="0" y="-26126"/>
            <a:ext cx="12192000" cy="87775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2675"/>
            <a:r>
              <a:rPr lang="sk-SK" sz="2800" b="1" dirty="0">
                <a:solidFill>
                  <a:schemeClr val="bg1"/>
                </a:solidFill>
              </a:rPr>
              <a:t>Riadenie kvality ovzdušia - Aktívna politika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7" name="Obdĺžnik 16"/>
          <p:cNvSpPr/>
          <p:nvPr/>
        </p:nvSpPr>
        <p:spPr>
          <a:xfrm flipH="1">
            <a:off x="1078135" y="-36613"/>
            <a:ext cx="45719" cy="387133"/>
          </a:xfrm>
          <a:prstGeom prst="rect">
            <a:avLst/>
          </a:prstGeom>
          <a:solidFill>
            <a:srgbClr val="DDDD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" name="Obdĺžnik 20"/>
          <p:cNvSpPr/>
          <p:nvPr/>
        </p:nvSpPr>
        <p:spPr>
          <a:xfrm>
            <a:off x="0" y="989150"/>
            <a:ext cx="3870960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2" name="Obdĺžnik 21"/>
          <p:cNvSpPr/>
          <p:nvPr/>
        </p:nvSpPr>
        <p:spPr>
          <a:xfrm>
            <a:off x="3870960" y="984828"/>
            <a:ext cx="3870960" cy="45719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bdĺžnik 9"/>
          <p:cNvSpPr/>
          <p:nvPr/>
        </p:nvSpPr>
        <p:spPr>
          <a:xfrm>
            <a:off x="7741920" y="991328"/>
            <a:ext cx="4450080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Obdĺžnik 5"/>
          <p:cNvSpPr/>
          <p:nvPr/>
        </p:nvSpPr>
        <p:spPr>
          <a:xfrm>
            <a:off x="1273033" y="1300767"/>
            <a:ext cx="10600311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sk-SK" sz="2000" b="1" dirty="0">
                <a:solidFill>
                  <a:schemeClr val="accent1">
                    <a:lumMod val="75000"/>
                  </a:schemeClr>
                </a:solidFill>
              </a:rPr>
              <a:t>okresný úrad v sídle kraja </a:t>
            </a:r>
            <a:r>
              <a:rPr lang="sk-SK" sz="2000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sk-SK" sz="2000" b="1" dirty="0">
                <a:solidFill>
                  <a:schemeClr val="accent1">
                    <a:lumMod val="75000"/>
                  </a:schemeClr>
                </a:solidFill>
              </a:rPr>
              <a:t>zodpovednosť za riešenie kvality ovzdušia </a:t>
            </a:r>
          </a:p>
          <a:p>
            <a:pPr>
              <a:lnSpc>
                <a:spcPct val="110000"/>
              </a:lnSpc>
            </a:pPr>
            <a:r>
              <a:rPr lang="sk-SK" sz="2000" b="1" dirty="0">
                <a:solidFill>
                  <a:srgbClr val="C00000"/>
                </a:solidFill>
              </a:rPr>
              <a:t>Program na zlepšenie kvality ovzdušia </a:t>
            </a:r>
            <a:r>
              <a:rPr lang="sk-SK" sz="2000" dirty="0">
                <a:solidFill>
                  <a:srgbClr val="C00000"/>
                </a:solidFill>
              </a:rPr>
              <a:t> </a:t>
            </a:r>
            <a:r>
              <a:rPr lang="sk-SK" sz="2000" b="1" dirty="0">
                <a:solidFill>
                  <a:srgbClr val="C00000"/>
                </a:solidFill>
              </a:rPr>
              <a:t>(PZKO)</a:t>
            </a:r>
          </a:p>
          <a:p>
            <a:pPr>
              <a:lnSpc>
                <a:spcPct val="110000"/>
              </a:lnSpc>
            </a:pPr>
            <a:r>
              <a:rPr lang="sk-SK" sz="2000" b="1" dirty="0">
                <a:solidFill>
                  <a:schemeClr val="accent1">
                    <a:lumMod val="75000"/>
                  </a:schemeClr>
                </a:solidFill>
              </a:rPr>
              <a:t>PZKO obsahuje:</a:t>
            </a:r>
          </a:p>
          <a:p>
            <a:pPr marL="342900" indent="-342900">
              <a:lnSpc>
                <a:spcPct val="110000"/>
              </a:lnSpc>
              <a:buFontTx/>
              <a:buChar char="-"/>
            </a:pPr>
            <a:r>
              <a:rPr lang="sk-SK" sz="2000" b="1" dirty="0">
                <a:solidFill>
                  <a:schemeClr val="accent1">
                    <a:lumMod val="75000"/>
                  </a:schemeClr>
                </a:solidFill>
              </a:rPr>
              <a:t>analýzu stavu kvality ovzdušia</a:t>
            </a:r>
            <a:r>
              <a:rPr lang="sk-SK" sz="20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sk-SK" sz="2000" b="1" dirty="0">
                <a:solidFill>
                  <a:schemeClr val="accent1">
                    <a:lumMod val="75000"/>
                  </a:schemeClr>
                </a:solidFill>
              </a:rPr>
              <a:t>podiel zdrojov </a:t>
            </a:r>
            <a:r>
              <a:rPr lang="sk-SK" sz="2000" dirty="0">
                <a:solidFill>
                  <a:schemeClr val="accent1">
                    <a:lumMod val="75000"/>
                  </a:schemeClr>
                </a:solidFill>
              </a:rPr>
              <a:t>na znečistení ovzdušia  </a:t>
            </a:r>
          </a:p>
          <a:p>
            <a:pPr marL="342900" indent="-342900">
              <a:lnSpc>
                <a:spcPct val="110000"/>
              </a:lnSpc>
              <a:buFontTx/>
              <a:buChar char="-"/>
            </a:pPr>
            <a:r>
              <a:rPr lang="sk-SK" sz="2000" b="1" dirty="0">
                <a:solidFill>
                  <a:schemeClr val="accent1">
                    <a:lumMod val="75000"/>
                  </a:schemeClr>
                </a:solidFill>
              </a:rPr>
              <a:t>zhodnotenie doteraz prijatých opatrení</a:t>
            </a:r>
          </a:p>
          <a:p>
            <a:pPr marL="342900" indent="-342900">
              <a:lnSpc>
                <a:spcPct val="110000"/>
              </a:lnSpc>
              <a:buFontTx/>
              <a:buChar char="-"/>
            </a:pPr>
            <a:r>
              <a:rPr lang="sk-SK" sz="2000" b="1" dirty="0">
                <a:solidFill>
                  <a:schemeClr val="accent1">
                    <a:lumMod val="75000"/>
                  </a:schemeClr>
                </a:solidFill>
              </a:rPr>
              <a:t>nové opatrenia </a:t>
            </a:r>
            <a:r>
              <a:rPr lang="sk-SK" sz="2000" dirty="0">
                <a:solidFill>
                  <a:schemeClr val="accent1">
                    <a:lumMod val="75000"/>
                  </a:schemeClr>
                </a:solidFill>
              </a:rPr>
              <a:t>na zlepšenie kvality ovzdušia (</a:t>
            </a:r>
            <a:r>
              <a:rPr lang="sk-SK" sz="2000" b="1" dirty="0">
                <a:solidFill>
                  <a:schemeClr val="accent1">
                    <a:lumMod val="75000"/>
                  </a:schemeClr>
                </a:solidFill>
              </a:rPr>
              <a:t>zodpovedné osoby, termíny plnenia, indikátory plnenia</a:t>
            </a:r>
            <a:r>
              <a:rPr lang="sk-SK" sz="2000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sk-SK" sz="2000" dirty="0">
                <a:solidFill>
                  <a:schemeClr val="accent1">
                    <a:lumMod val="75000"/>
                  </a:schemeClr>
                </a:solidFill>
              </a:rPr>
              <a:t>--------------------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sk-SK" sz="2000" b="1" dirty="0">
                <a:solidFill>
                  <a:srgbClr val="C00000"/>
                </a:solidFill>
              </a:rPr>
              <a:t>  </a:t>
            </a:r>
            <a:r>
              <a:rPr lang="sk-SK" sz="2000" b="1" dirty="0" err="1">
                <a:solidFill>
                  <a:srgbClr val="C00000"/>
                </a:solidFill>
              </a:rPr>
              <a:t>participatívne</a:t>
            </a:r>
            <a:r>
              <a:rPr lang="sk-SK" sz="2000" b="1" dirty="0">
                <a:solidFill>
                  <a:srgbClr val="C00000"/>
                </a:solidFill>
              </a:rPr>
              <a:t> vypracovanie PZKO  </a:t>
            </a:r>
            <a:r>
              <a:rPr lang="sk-SK" sz="2000" dirty="0">
                <a:solidFill>
                  <a:schemeClr val="accent1">
                    <a:lumMod val="75000"/>
                  </a:schemeClr>
                </a:solidFill>
              </a:rPr>
              <a:t>- aktívna účasť samosprávy (VÚC, obec)</a:t>
            </a:r>
          </a:p>
          <a:p>
            <a:pPr>
              <a:lnSpc>
                <a:spcPct val="110000"/>
              </a:lnSpc>
            </a:pPr>
            <a:r>
              <a:rPr lang="sk-SK" sz="2000" dirty="0">
                <a:solidFill>
                  <a:schemeClr val="accent1">
                    <a:lumMod val="75000"/>
                  </a:schemeClr>
                </a:solidFill>
              </a:rPr>
              <a:t>-  zásadné opatrenia – </a:t>
            </a:r>
            <a:r>
              <a:rPr lang="sk-SK" sz="2000" b="1" dirty="0">
                <a:solidFill>
                  <a:srgbClr val="C00000"/>
                </a:solidFill>
              </a:rPr>
              <a:t>vydať ako „opatrenie“ </a:t>
            </a:r>
            <a:r>
              <a:rPr lang="sk-SK" sz="2000" dirty="0">
                <a:solidFill>
                  <a:schemeClr val="accent1">
                    <a:lumMod val="75000"/>
                  </a:schemeClr>
                </a:solidFill>
              </a:rPr>
              <a:t>podľa § 18 zákona 400/2015 Z. z.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sk-SK" sz="2000" b="1" dirty="0">
                <a:solidFill>
                  <a:srgbClr val="C00000"/>
                </a:solidFill>
              </a:rPr>
              <a:t>  verejný odpočet plnenia opatrení</a:t>
            </a:r>
            <a:r>
              <a:rPr lang="sk-SK" sz="2000" b="1" dirty="0">
                <a:solidFill>
                  <a:schemeClr val="accent1">
                    <a:lumMod val="75000"/>
                  </a:schemeClr>
                </a:solidFill>
              </a:rPr>
              <a:t>  - každoročne 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sk-SK" sz="2000" b="1" dirty="0">
                <a:solidFill>
                  <a:srgbClr val="C00000"/>
                </a:solidFill>
              </a:rPr>
              <a:t>  sankcie</a:t>
            </a:r>
            <a:r>
              <a:rPr lang="sk-SK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k-SK" sz="2000" dirty="0">
                <a:solidFill>
                  <a:schemeClr val="accent1">
                    <a:lumMod val="75000"/>
                  </a:schemeClr>
                </a:solidFill>
              </a:rPr>
              <a:t>za neodôvodnené neplnenie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sk-SK" sz="2000" b="1" dirty="0">
                <a:solidFill>
                  <a:srgbClr val="C00000"/>
                </a:solidFill>
              </a:rPr>
              <a:t>  zverejniť finálny odpočet opatrení za rok na webe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sk-SK" sz="2000" b="1" dirty="0">
                <a:solidFill>
                  <a:srgbClr val="C00000"/>
                </a:solidFill>
              </a:rPr>
              <a:t>  preskúmanie PZKO </a:t>
            </a:r>
            <a:r>
              <a:rPr lang="sk-SK" sz="2000" dirty="0">
                <a:solidFill>
                  <a:schemeClr val="accent1">
                    <a:lumMod val="75000"/>
                  </a:schemeClr>
                </a:solidFill>
              </a:rPr>
              <a:t>každé 3 roky,  ak je potrebné, </a:t>
            </a:r>
            <a:r>
              <a:rPr lang="sk-SK" sz="2000" b="1" dirty="0">
                <a:solidFill>
                  <a:srgbClr val="C00000"/>
                </a:solidFill>
              </a:rPr>
              <a:t>aktualizácia</a:t>
            </a:r>
          </a:p>
          <a:p>
            <a:endParaRPr lang="sk-SK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152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/>
          <p:cNvSpPr>
            <a:spLocks noGrp="1"/>
          </p:cNvSpPr>
          <p:nvPr>
            <p:ph type="sldNum" sz="quarter" idx="12"/>
          </p:nvPr>
        </p:nvSpPr>
        <p:spPr>
          <a:xfrm>
            <a:off x="64863" y="121920"/>
            <a:ext cx="742857" cy="436188"/>
          </a:xfrm>
        </p:spPr>
        <p:txBody>
          <a:bodyPr/>
          <a:lstStyle/>
          <a:p>
            <a:fld id="{9D8DAFC1-40C0-429F-A8B9-3CEF2DB091B5}" type="slidenum">
              <a:rPr lang="sk-SK" smtClean="0"/>
              <a:t>6</a:t>
            </a:fld>
            <a:endParaRPr lang="sk-SK"/>
          </a:p>
        </p:txBody>
      </p:sp>
      <p:sp>
        <p:nvSpPr>
          <p:cNvPr id="2" name="Obdĺžnik 1"/>
          <p:cNvSpPr/>
          <p:nvPr/>
        </p:nvSpPr>
        <p:spPr>
          <a:xfrm>
            <a:off x="0" y="0"/>
            <a:ext cx="12192000" cy="87775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2675"/>
            <a:r>
              <a:rPr lang="sk-SK" sz="3200" b="1" dirty="0">
                <a:solidFill>
                  <a:schemeClr val="bg1"/>
                </a:solidFill>
              </a:rPr>
              <a:t> </a:t>
            </a:r>
          </a:p>
          <a:p>
            <a:pPr marL="1082675"/>
            <a:r>
              <a:rPr lang="sk-SK" sz="2400" b="1" dirty="0">
                <a:solidFill>
                  <a:schemeClr val="bg1"/>
                </a:solidFill>
              </a:rPr>
              <a:t>Riadenie kvality ovzdušia  a samospráva </a:t>
            </a:r>
          </a:p>
          <a:p>
            <a:pPr marL="1082675"/>
            <a:endParaRPr lang="sk-SK" sz="3200" b="1" dirty="0">
              <a:solidFill>
                <a:schemeClr val="bg1"/>
              </a:solidFill>
            </a:endParaRPr>
          </a:p>
        </p:txBody>
      </p:sp>
      <p:sp>
        <p:nvSpPr>
          <p:cNvPr id="17" name="Obdĺžnik 16"/>
          <p:cNvSpPr/>
          <p:nvPr/>
        </p:nvSpPr>
        <p:spPr>
          <a:xfrm flipH="1">
            <a:off x="1078135" y="-36613"/>
            <a:ext cx="45719" cy="387133"/>
          </a:xfrm>
          <a:prstGeom prst="rect">
            <a:avLst/>
          </a:prstGeom>
          <a:solidFill>
            <a:srgbClr val="DDDD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" name="Obdĺžnik 20"/>
          <p:cNvSpPr/>
          <p:nvPr/>
        </p:nvSpPr>
        <p:spPr>
          <a:xfrm>
            <a:off x="0" y="989150"/>
            <a:ext cx="3870960" cy="45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DDDD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2" name="Obdĺžnik 21"/>
          <p:cNvSpPr/>
          <p:nvPr/>
        </p:nvSpPr>
        <p:spPr>
          <a:xfrm>
            <a:off x="3870960" y="984828"/>
            <a:ext cx="3870960" cy="45719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bdĺžnik 9"/>
          <p:cNvSpPr/>
          <p:nvPr/>
        </p:nvSpPr>
        <p:spPr>
          <a:xfrm>
            <a:off x="7741920" y="991328"/>
            <a:ext cx="4450080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Zástupný objekt pre obsah 3"/>
          <p:cNvSpPr>
            <a:spLocks noGrp="1"/>
          </p:cNvSpPr>
          <p:nvPr>
            <p:ph idx="1"/>
          </p:nvPr>
        </p:nvSpPr>
        <p:spPr>
          <a:xfrm>
            <a:off x="899265" y="1037047"/>
            <a:ext cx="11292735" cy="5917935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sk-SK" sz="2000" b="1" dirty="0">
                <a:solidFill>
                  <a:srgbClr val="C00000"/>
                </a:solidFill>
              </a:rPr>
              <a:t> Úlohy  samospráv (VÚC a obci) v riadení kvality ovzdušia </a:t>
            </a:r>
          </a:p>
          <a:p>
            <a:pPr lvl="0" indent="311150">
              <a:lnSpc>
                <a:spcPct val="100000"/>
              </a:lnSpc>
              <a:spcBef>
                <a:spcPts val="300"/>
              </a:spcBef>
            </a:pPr>
            <a:r>
              <a:rPr lang="sk-SK" sz="2000" b="1" dirty="0">
                <a:solidFill>
                  <a:srgbClr val="C00000"/>
                </a:solidFill>
              </a:rPr>
              <a:t>Informovať o kvalite ovzdušia </a:t>
            </a:r>
          </a:p>
          <a:p>
            <a:pPr lvl="0" indent="311150">
              <a:lnSpc>
                <a:spcPct val="100000"/>
              </a:lnSpc>
              <a:spcBef>
                <a:spcPts val="300"/>
              </a:spcBef>
            </a:pPr>
            <a:r>
              <a:rPr lang="sk-SK" sz="2000" b="1" dirty="0">
                <a:solidFill>
                  <a:srgbClr val="C00000"/>
                </a:solidFill>
              </a:rPr>
              <a:t>Participovať na  príprave PZKO,</a:t>
            </a:r>
          </a:p>
          <a:p>
            <a:pPr lvl="0" indent="311150">
              <a:lnSpc>
                <a:spcPct val="100000"/>
              </a:lnSpc>
              <a:spcBef>
                <a:spcPts val="300"/>
              </a:spcBef>
            </a:pPr>
            <a:r>
              <a:rPr lang="sk-SK" sz="2000" b="1" dirty="0">
                <a:solidFill>
                  <a:srgbClr val="C00000"/>
                </a:solidFill>
              </a:rPr>
              <a:t>Plniť  opatrenia  z PKZO</a:t>
            </a:r>
          </a:p>
          <a:p>
            <a:pPr marL="0" lvl="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sk-SK" sz="2000" b="1" dirty="0">
                <a:solidFill>
                  <a:srgbClr val="C00000"/>
                </a:solidFill>
              </a:rPr>
              <a:t>-------------------------------------------</a:t>
            </a:r>
          </a:p>
          <a:p>
            <a:pPr marL="539750" lvl="0" indent="-276225">
              <a:lnSpc>
                <a:spcPct val="100000"/>
              </a:lnSpc>
              <a:spcBef>
                <a:spcPts val="300"/>
              </a:spcBef>
            </a:pPr>
            <a:r>
              <a:rPr lang="sk-SK" sz="2000" b="1" dirty="0">
                <a:solidFill>
                  <a:srgbClr val="C00000"/>
                </a:solidFill>
              </a:rPr>
              <a:t>Vypracovať Program starostlivosti o kvalitu ovzdušia (VÚC, obec)</a:t>
            </a:r>
          </a:p>
          <a:p>
            <a:pPr marL="539750" lvl="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sk-SK" sz="2000" b="1" dirty="0">
                <a:solidFill>
                  <a:srgbClr val="C00000"/>
                </a:solidFill>
              </a:rPr>
              <a:t>       1.  </a:t>
            </a:r>
            <a:r>
              <a:rPr lang="sk-SK" sz="2000" b="1" dirty="0">
                <a:solidFill>
                  <a:srgbClr val="143F6A"/>
                </a:solidFill>
              </a:rPr>
              <a:t>ak OÚ v sídle kraj to nariadi  (obsahuje aj harmonogram  plnenia opatrení...) (do 12 mesiacov)</a:t>
            </a:r>
          </a:p>
          <a:p>
            <a:pPr marL="539750" lvl="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sk-SK" sz="2000" b="1" dirty="0">
                <a:solidFill>
                  <a:srgbClr val="143F6A"/>
                </a:solidFill>
              </a:rPr>
              <a:t>       2.  dobrovoľne, ak sa zastupiteľstvo uznesie </a:t>
            </a:r>
          </a:p>
          <a:p>
            <a:pPr marL="0" lvl="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sk-SK" sz="2000" b="1" dirty="0">
                <a:solidFill>
                  <a:srgbClr val="C00000"/>
                </a:solidFill>
              </a:rPr>
              <a:t>--------------------------------------------------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sk-SK" sz="2000" b="1" dirty="0">
                <a:solidFill>
                  <a:srgbClr val="C00000"/>
                </a:solidFill>
              </a:rPr>
              <a:t> vydať VZN – </a:t>
            </a:r>
            <a:r>
              <a:rPr lang="sk-SK" sz="2000" b="1" dirty="0">
                <a:solidFill>
                  <a:srgbClr val="143F6A"/>
                </a:solidFill>
              </a:rPr>
              <a:t>zriadiť NEZ, spoplatniť vstup, obmedziť dopravu..</a:t>
            </a:r>
          </a:p>
          <a:p>
            <a:pPr marL="0" lvl="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sk-SK" sz="2000" b="1" dirty="0">
                <a:solidFill>
                  <a:srgbClr val="143F6A"/>
                </a:solidFill>
              </a:rPr>
              <a:t>                        -  obmedziť  resp. zastaviť prašné, </a:t>
            </a:r>
            <a:r>
              <a:rPr lang="sk-SK" sz="2000" b="1" dirty="0" err="1">
                <a:solidFill>
                  <a:srgbClr val="143F6A"/>
                </a:solidFill>
              </a:rPr>
              <a:t>zápašné</a:t>
            </a:r>
            <a:r>
              <a:rPr lang="sk-SK" sz="2000" b="1" dirty="0">
                <a:solidFill>
                  <a:srgbClr val="143F6A"/>
                </a:solidFill>
              </a:rPr>
              <a:t>  činnosti a malé zdroje  napr. v centre mesta.....</a:t>
            </a:r>
          </a:p>
          <a:p>
            <a:pPr marL="0" lvl="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sk-SK" sz="2000" b="1" dirty="0">
                <a:solidFill>
                  <a:srgbClr val="C00000"/>
                </a:solidFill>
              </a:rPr>
              <a:t>-----------------------------------------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2000" b="1" dirty="0">
                <a:solidFill>
                  <a:srgbClr val="C00000"/>
                </a:solidFill>
              </a:rPr>
              <a:t>zapracovať opatrenia do svojich strategických materiálov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b="1" dirty="0">
                <a:solidFill>
                  <a:srgbClr val="C00000"/>
                </a:solidFill>
              </a:rPr>
              <a:t>                        - územné plány (odstupové vzdialenosti,  kompenzačné opatrenia)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b="1" dirty="0">
                <a:solidFill>
                  <a:srgbClr val="C00000"/>
                </a:solidFill>
              </a:rPr>
              <a:t>                        - PUM, </a:t>
            </a:r>
            <a:r>
              <a:rPr lang="sk-SK" sz="2000" b="1" dirty="0" err="1">
                <a:solidFill>
                  <a:srgbClr val="C00000"/>
                </a:solidFill>
              </a:rPr>
              <a:t>energet</a:t>
            </a:r>
            <a:r>
              <a:rPr lang="sk-SK" sz="2000" b="1" dirty="0">
                <a:solidFill>
                  <a:srgbClr val="C00000"/>
                </a:solidFill>
              </a:rPr>
              <a:t>. Koncepcia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b="1" dirty="0">
                <a:solidFill>
                  <a:srgbClr val="C00000"/>
                </a:solidFill>
              </a:rPr>
              <a:t>                        - PHRSR </a:t>
            </a:r>
            <a:r>
              <a:rPr lang="sk-SK" sz="2000" b="1" dirty="0">
                <a:solidFill>
                  <a:srgbClr val="143F6A"/>
                </a:solidFill>
              </a:rPr>
              <a:t>-  významné opatrenia z ostatných dokumentov  premietnuť  do PHRSR - veľmi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b="1" dirty="0">
                <a:solidFill>
                  <a:srgbClr val="143F6A"/>
                </a:solidFill>
              </a:rPr>
              <a:t>                                                                                                                                                                             dôležité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sk-SK" sz="2000" b="1" dirty="0">
              <a:solidFill>
                <a:srgbClr val="C00000"/>
              </a:solidFill>
            </a:endParaRPr>
          </a:p>
        </p:txBody>
      </p:sp>
      <p:sp>
        <p:nvSpPr>
          <p:cNvPr id="5" name="Šípka doprava 4"/>
          <p:cNvSpPr/>
          <p:nvPr/>
        </p:nvSpPr>
        <p:spPr>
          <a:xfrm>
            <a:off x="111102" y="2760724"/>
            <a:ext cx="775855" cy="4987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Šípka doprava 10"/>
          <p:cNvSpPr/>
          <p:nvPr/>
        </p:nvSpPr>
        <p:spPr>
          <a:xfrm>
            <a:off x="111103" y="4177147"/>
            <a:ext cx="775855" cy="4987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Šípka doprava 11"/>
          <p:cNvSpPr/>
          <p:nvPr/>
        </p:nvSpPr>
        <p:spPr>
          <a:xfrm>
            <a:off x="142842" y="5454618"/>
            <a:ext cx="775855" cy="4987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9088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/>
          <p:cNvSpPr>
            <a:spLocks noGrp="1"/>
          </p:cNvSpPr>
          <p:nvPr>
            <p:ph type="sldNum" sz="quarter" idx="12"/>
          </p:nvPr>
        </p:nvSpPr>
        <p:spPr>
          <a:xfrm>
            <a:off x="64863" y="121920"/>
            <a:ext cx="742857" cy="436188"/>
          </a:xfrm>
        </p:spPr>
        <p:txBody>
          <a:bodyPr/>
          <a:lstStyle/>
          <a:p>
            <a:fld id="{9D8DAFC1-40C0-429F-A8B9-3CEF2DB091B5}" type="slidenum">
              <a:rPr lang="sk-SK" smtClean="0"/>
              <a:t>7</a:t>
            </a:fld>
            <a:endParaRPr lang="sk-SK"/>
          </a:p>
        </p:txBody>
      </p:sp>
      <p:sp>
        <p:nvSpPr>
          <p:cNvPr id="2" name="Obdĺžnik 1"/>
          <p:cNvSpPr/>
          <p:nvPr/>
        </p:nvSpPr>
        <p:spPr>
          <a:xfrm>
            <a:off x="0" y="0"/>
            <a:ext cx="12192000" cy="87775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2675"/>
            <a:r>
              <a:rPr lang="sk-SK" sz="3200" b="1" dirty="0">
                <a:solidFill>
                  <a:schemeClr val="bg1"/>
                </a:solidFill>
              </a:rPr>
              <a:t> </a:t>
            </a:r>
          </a:p>
          <a:p>
            <a:pPr marL="1082675"/>
            <a:r>
              <a:rPr lang="sk-SK" sz="2400" b="1" dirty="0">
                <a:solidFill>
                  <a:schemeClr val="bg1"/>
                </a:solidFill>
              </a:rPr>
              <a:t>Riadenie kvality ovzdušia</a:t>
            </a:r>
          </a:p>
          <a:p>
            <a:pPr marL="1082675"/>
            <a:endParaRPr lang="sk-SK" sz="3200" b="1" dirty="0">
              <a:solidFill>
                <a:schemeClr val="bg1"/>
              </a:solidFill>
            </a:endParaRPr>
          </a:p>
        </p:txBody>
      </p:sp>
      <p:sp>
        <p:nvSpPr>
          <p:cNvPr id="17" name="Obdĺžnik 16"/>
          <p:cNvSpPr/>
          <p:nvPr/>
        </p:nvSpPr>
        <p:spPr>
          <a:xfrm flipH="1">
            <a:off x="1078135" y="-36613"/>
            <a:ext cx="45719" cy="387133"/>
          </a:xfrm>
          <a:prstGeom prst="rect">
            <a:avLst/>
          </a:prstGeom>
          <a:solidFill>
            <a:srgbClr val="DDDD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" name="Obdĺžnik 20"/>
          <p:cNvSpPr/>
          <p:nvPr/>
        </p:nvSpPr>
        <p:spPr>
          <a:xfrm>
            <a:off x="0" y="989150"/>
            <a:ext cx="3870960" cy="45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DDDD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2" name="Obdĺžnik 21"/>
          <p:cNvSpPr/>
          <p:nvPr/>
        </p:nvSpPr>
        <p:spPr>
          <a:xfrm>
            <a:off x="3870960" y="984828"/>
            <a:ext cx="3870960" cy="45719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bdĺžnik 9"/>
          <p:cNvSpPr/>
          <p:nvPr/>
        </p:nvSpPr>
        <p:spPr>
          <a:xfrm>
            <a:off x="7741920" y="991328"/>
            <a:ext cx="4450080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Zástupný objekt pre obsah 3"/>
          <p:cNvSpPr>
            <a:spLocks noGrp="1"/>
          </p:cNvSpPr>
          <p:nvPr>
            <p:ph idx="1"/>
          </p:nvPr>
        </p:nvSpPr>
        <p:spPr>
          <a:xfrm>
            <a:off x="899265" y="1043547"/>
            <a:ext cx="11292735" cy="5590903"/>
          </a:xfrm>
        </p:spPr>
        <p:txBody>
          <a:bodyPr>
            <a:normAutofit fontScale="47500" lnSpcReduction="20000"/>
          </a:bodyPr>
          <a:lstStyle/>
          <a:p>
            <a:pPr marL="0" lvl="0" indent="0">
              <a:lnSpc>
                <a:spcPct val="110000"/>
              </a:lnSpc>
              <a:buNone/>
            </a:pPr>
            <a:endParaRPr lang="sk-SK" sz="2000" b="1" dirty="0">
              <a:solidFill>
                <a:srgbClr val="C00000"/>
              </a:solidFill>
            </a:endParaRPr>
          </a:p>
          <a:p>
            <a:pPr marL="0" lvl="0" indent="0">
              <a:lnSpc>
                <a:spcPct val="110000"/>
              </a:lnSpc>
              <a:buNone/>
            </a:pPr>
            <a:r>
              <a:rPr lang="sk-SK" sz="4200" b="1" dirty="0">
                <a:solidFill>
                  <a:srgbClr val="C00000"/>
                </a:solidFill>
              </a:rPr>
              <a:t>PHR SR –  je dokumentom Integrovanej územnej stratégie (IÚS)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sk-SK" sz="4200" b="1" dirty="0">
                <a:solidFill>
                  <a:srgbClr val="C00000"/>
                </a:solidFill>
              </a:rPr>
              <a:t>               -  </a:t>
            </a:r>
            <a:r>
              <a:rPr lang="sk-SK" sz="4200" b="1" dirty="0">
                <a:solidFill>
                  <a:srgbClr val="143F6A"/>
                </a:solidFill>
              </a:rPr>
              <a:t>vypracovanie PHSR  je  podmienkou na predloženie  žiadostí  pre VÚC, obce, skupiny obcí</a:t>
            </a:r>
            <a:r>
              <a:rPr lang="sk-SK" sz="4200" b="1" u="sng" dirty="0">
                <a:solidFill>
                  <a:srgbClr val="143F6A"/>
                </a:solidFill>
              </a:rPr>
              <a:t>, o   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sk-SK" sz="4200" b="1" dirty="0">
                <a:solidFill>
                  <a:srgbClr val="143F6A"/>
                </a:solidFill>
              </a:rPr>
              <a:t>                   dotácie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sk-SK" sz="4200" dirty="0">
                <a:solidFill>
                  <a:srgbClr val="143F6A"/>
                </a:solidFill>
              </a:rPr>
              <a:t>               -  </a:t>
            </a:r>
            <a:r>
              <a:rPr lang="sk-SK" sz="4200" b="1" dirty="0">
                <a:solidFill>
                  <a:srgbClr val="143F6A"/>
                </a:solidFill>
              </a:rPr>
              <a:t>budú zahŕňať </a:t>
            </a:r>
            <a:r>
              <a:rPr lang="sk-SK" sz="4200" b="1" u="sng" dirty="0">
                <a:solidFill>
                  <a:srgbClr val="C00000"/>
                </a:solidFill>
              </a:rPr>
              <a:t>špecifické stratégie </a:t>
            </a:r>
            <a:r>
              <a:rPr lang="sk-SK" sz="4200" b="1" dirty="0">
                <a:solidFill>
                  <a:srgbClr val="143F6A"/>
                </a:solidFill>
              </a:rPr>
              <a:t>pre jednotlivé strategicko-plánovacie regióny na území VÚC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sk-SK" sz="4200" b="1" dirty="0">
                <a:solidFill>
                  <a:srgbClr val="143F6A"/>
                </a:solidFill>
              </a:rPr>
              <a:t>                  vrátane stratégií udržateľného mestského rozvoja (UMR).</a:t>
            </a:r>
          </a:p>
          <a:p>
            <a:pPr marL="0" lvl="0" indent="0">
              <a:lnSpc>
                <a:spcPct val="110000"/>
              </a:lnSpc>
              <a:buNone/>
            </a:pPr>
            <a:endParaRPr lang="sk-SK" sz="4200" b="1" dirty="0">
              <a:solidFill>
                <a:srgbClr val="C00000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sk-SK" sz="4200" b="1" dirty="0">
                <a:solidFill>
                  <a:srgbClr val="C00000"/>
                </a:solidFill>
              </a:rPr>
              <a:t>Adresnosť IÚS </a:t>
            </a:r>
            <a:r>
              <a:rPr lang="sk-SK" sz="4200" b="1" dirty="0">
                <a:solidFill>
                  <a:srgbClr val="143F6A"/>
                </a:solidFill>
              </a:rPr>
              <a:t>bude podporená </a:t>
            </a:r>
            <a:r>
              <a:rPr lang="sk-SK" sz="4200" b="1" dirty="0">
                <a:solidFill>
                  <a:srgbClr val="C00000"/>
                </a:solidFill>
              </a:rPr>
              <a:t>členením stratégie na špecifické stratégie pre jednotlivé prirodzené regióny (strategicko-plánovacie regióny, SPR) v </a:t>
            </a:r>
            <a:r>
              <a:rPr lang="sk-SK" sz="4200" b="1" dirty="0">
                <a:solidFill>
                  <a:srgbClr val="143F6A"/>
                </a:solidFill>
              </a:rPr>
              <a:t>zmysle odporúčanej metodiky</a:t>
            </a:r>
          </a:p>
          <a:p>
            <a:pPr marL="0" indent="0">
              <a:lnSpc>
                <a:spcPct val="110000"/>
              </a:lnSpc>
              <a:buNone/>
            </a:pPr>
            <a:endParaRPr lang="sk-SK" sz="4200" b="1" dirty="0">
              <a:solidFill>
                <a:srgbClr val="C00000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sk-SK" sz="4200" b="1" dirty="0">
                <a:solidFill>
                  <a:srgbClr val="C00000"/>
                </a:solidFill>
              </a:rPr>
              <a:t>Integrované investičné balíčky </a:t>
            </a:r>
            <a:r>
              <a:rPr lang="sk-SK" sz="4200" b="1" dirty="0">
                <a:solidFill>
                  <a:srgbClr val="143F6A"/>
                </a:solidFill>
              </a:rPr>
              <a:t>sú základnými implementačnými nástrojmi IÚS.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sk-SK" sz="4200" b="1" dirty="0">
                <a:solidFill>
                  <a:srgbClr val="143F6A"/>
                </a:solidFill>
              </a:rPr>
              <a:t>Budú obsahovať investičné nástroje napĺňajúce špecifické ciele IÚS, ktoré budú financované či už zo všetkých zdrojov EÚ (IÚI), ako aj z ostatných zdrojov VÚC, miest a obcí, štátneho rozpočtu a súkromného sektora.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sk-SK" sz="4200" b="1" dirty="0">
                <a:solidFill>
                  <a:srgbClr val="C00000"/>
                </a:solidFill>
              </a:rPr>
              <a:t> </a:t>
            </a:r>
            <a:r>
              <a:rPr lang="sk-SK" sz="4200" b="1" dirty="0">
                <a:solidFill>
                  <a:srgbClr val="143F6A"/>
                </a:solidFill>
              </a:rPr>
              <a:t>Schvaľovanie IÚS je v kompetencii zastupiteľstva VÚC. </a:t>
            </a:r>
          </a:p>
          <a:p>
            <a:pPr marL="0" lvl="0" indent="0">
              <a:lnSpc>
                <a:spcPct val="110000"/>
              </a:lnSpc>
              <a:buNone/>
            </a:pPr>
            <a:endParaRPr lang="sk-SK" sz="4200" b="1" dirty="0">
              <a:solidFill>
                <a:srgbClr val="C00000"/>
              </a:solidFill>
            </a:endParaRPr>
          </a:p>
          <a:p>
            <a:pPr lvl="0">
              <a:lnSpc>
                <a:spcPct val="110000"/>
              </a:lnSpc>
            </a:pPr>
            <a:endParaRPr lang="sk-SK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21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/>
          <p:cNvSpPr>
            <a:spLocks noGrp="1"/>
          </p:cNvSpPr>
          <p:nvPr>
            <p:ph type="sldNum" sz="quarter" idx="12"/>
          </p:nvPr>
        </p:nvSpPr>
        <p:spPr>
          <a:xfrm>
            <a:off x="64863" y="121920"/>
            <a:ext cx="742857" cy="436188"/>
          </a:xfrm>
        </p:spPr>
        <p:txBody>
          <a:bodyPr/>
          <a:lstStyle/>
          <a:p>
            <a:fld id="{9D8DAFC1-40C0-429F-A8B9-3CEF2DB091B5}" type="slidenum">
              <a:rPr lang="sk-SK" smtClean="0"/>
              <a:t>8</a:t>
            </a:fld>
            <a:endParaRPr lang="sk-SK"/>
          </a:p>
        </p:txBody>
      </p:sp>
      <p:sp>
        <p:nvSpPr>
          <p:cNvPr id="2" name="Obdĺžnik 1"/>
          <p:cNvSpPr/>
          <p:nvPr/>
        </p:nvSpPr>
        <p:spPr>
          <a:xfrm>
            <a:off x="0" y="-42329"/>
            <a:ext cx="12192000" cy="87775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2675"/>
            <a:r>
              <a:rPr lang="sk-SK" sz="2400" b="1" dirty="0">
                <a:solidFill>
                  <a:schemeClr val="bg1"/>
                </a:solidFill>
              </a:rPr>
              <a:t>Vykurovanie domácností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7" name="Obdĺžnik 16"/>
          <p:cNvSpPr/>
          <p:nvPr/>
        </p:nvSpPr>
        <p:spPr>
          <a:xfrm flipH="1">
            <a:off x="1078135" y="-36613"/>
            <a:ext cx="45719" cy="387133"/>
          </a:xfrm>
          <a:prstGeom prst="rect">
            <a:avLst/>
          </a:prstGeom>
          <a:solidFill>
            <a:srgbClr val="DDDD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" name="Obdĺžnik 20"/>
          <p:cNvSpPr/>
          <p:nvPr/>
        </p:nvSpPr>
        <p:spPr>
          <a:xfrm>
            <a:off x="0" y="989150"/>
            <a:ext cx="3870960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2" name="Obdĺžnik 21"/>
          <p:cNvSpPr/>
          <p:nvPr/>
        </p:nvSpPr>
        <p:spPr>
          <a:xfrm>
            <a:off x="3870960" y="984828"/>
            <a:ext cx="3870960" cy="45719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bdĺžnik 9"/>
          <p:cNvSpPr/>
          <p:nvPr/>
        </p:nvSpPr>
        <p:spPr>
          <a:xfrm>
            <a:off x="7741920" y="991328"/>
            <a:ext cx="4450080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Zástupný objekt pre obsah 2"/>
          <p:cNvSpPr txBox="1">
            <a:spLocks/>
          </p:cNvSpPr>
          <p:nvPr/>
        </p:nvSpPr>
        <p:spPr>
          <a:xfrm>
            <a:off x="784863" y="1011866"/>
            <a:ext cx="11353801" cy="5637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sk-SK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1078135" y="1225350"/>
            <a:ext cx="1111386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sk-SK" sz="2000" b="1" dirty="0">
                <a:solidFill>
                  <a:srgbClr val="C00000"/>
                </a:solidFill>
              </a:rPr>
              <a:t>Opatrenia : </a:t>
            </a:r>
          </a:p>
          <a:p>
            <a:pPr>
              <a:lnSpc>
                <a:spcPct val="110000"/>
              </a:lnSpc>
            </a:pPr>
            <a:r>
              <a:rPr lang="sk-SK" sz="2000" b="1" dirty="0">
                <a:solidFill>
                  <a:schemeClr val="accent1">
                    <a:lumMod val="75000"/>
                  </a:schemeClr>
                </a:solidFill>
              </a:rPr>
              <a:t> - </a:t>
            </a:r>
            <a:r>
              <a:rPr lang="sk-SK" sz="2000" b="1" dirty="0">
                <a:solidFill>
                  <a:srgbClr val="C00000"/>
                </a:solidFill>
              </a:rPr>
              <a:t>Osveta o správnom kúrení</a:t>
            </a:r>
          </a:p>
          <a:p>
            <a:pPr>
              <a:lnSpc>
                <a:spcPct val="110000"/>
              </a:lnSpc>
            </a:pPr>
            <a:r>
              <a:rPr lang="sk-SK" sz="2000" b="1" dirty="0">
                <a:solidFill>
                  <a:schemeClr val="accent1">
                    <a:lumMod val="75000"/>
                  </a:schemeClr>
                </a:solidFill>
              </a:rPr>
              <a:t> - </a:t>
            </a:r>
            <a:r>
              <a:rPr lang="sk-SK" sz="2000" b="1" dirty="0">
                <a:solidFill>
                  <a:srgbClr val="C00000"/>
                </a:solidFill>
              </a:rPr>
              <a:t>Podporné opatrenia</a:t>
            </a:r>
            <a:r>
              <a:rPr lang="sk-SK" sz="20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sk-SK" sz="2000" dirty="0">
                <a:solidFill>
                  <a:schemeClr val="accent1">
                    <a:lumMod val="75000"/>
                  </a:schemeClr>
                </a:solidFill>
              </a:rPr>
              <a:t> Kotlíková dotácia, Zelená domácnostiam,   </a:t>
            </a:r>
          </a:p>
          <a:p>
            <a:pPr>
              <a:lnSpc>
                <a:spcPct val="110000"/>
              </a:lnSpc>
            </a:pPr>
            <a:r>
              <a:rPr lang="sk-SK" sz="2000" dirty="0">
                <a:solidFill>
                  <a:schemeClr val="accent1">
                    <a:lumMod val="75000"/>
                  </a:schemeClr>
                </a:solidFill>
              </a:rPr>
              <a:t>                                        Zelená obnova  (celková obnova v rámci zateplenia),</a:t>
            </a:r>
          </a:p>
          <a:p>
            <a:pPr>
              <a:lnSpc>
                <a:spcPct val="110000"/>
              </a:lnSpc>
            </a:pPr>
            <a:r>
              <a:rPr lang="sk-SK" sz="2000" dirty="0">
                <a:solidFill>
                  <a:schemeClr val="accent1">
                    <a:lumMod val="75000"/>
                  </a:schemeClr>
                </a:solidFill>
              </a:rPr>
              <a:t>                                        zriaďovanie sociálnych podnikov alebo podnikov verejnoprospešných služieb</a:t>
            </a:r>
          </a:p>
          <a:p>
            <a:pPr>
              <a:lnSpc>
                <a:spcPct val="110000"/>
              </a:lnSpc>
            </a:pPr>
            <a:r>
              <a:rPr lang="sk-SK" sz="2000" b="1" dirty="0">
                <a:solidFill>
                  <a:srgbClr val="143F6A"/>
                </a:solidFill>
              </a:rPr>
              <a:t>- </a:t>
            </a:r>
            <a:r>
              <a:rPr lang="sk-SK" sz="2000" b="1" dirty="0">
                <a:solidFill>
                  <a:srgbClr val="C00000"/>
                </a:solidFill>
              </a:rPr>
              <a:t>zákaz spaľovania nekvalitných palív  a odpadov – priestupky </a:t>
            </a:r>
          </a:p>
          <a:p>
            <a:pPr>
              <a:lnSpc>
                <a:spcPct val="110000"/>
              </a:lnSpc>
            </a:pPr>
            <a:r>
              <a:rPr lang="sk-SK" sz="2000" b="1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sk-SK" sz="2000" b="1" dirty="0">
                <a:solidFill>
                  <a:srgbClr val="C00000"/>
                </a:solidFill>
              </a:rPr>
              <a:t>kontroly malých zdrojov  spaľujúcich TP a KP </a:t>
            </a:r>
            <a:r>
              <a:rPr lang="sk-SK" sz="2000" b="1" dirty="0">
                <a:solidFill>
                  <a:schemeClr val="accent1">
                    <a:lumMod val="75000"/>
                  </a:schemeClr>
                </a:solidFill>
              </a:rPr>
              <a:t>– obce prostredníctvom  oprávnených osôb (kominári)                    </a:t>
            </a:r>
            <a:r>
              <a:rPr lang="sk-SK" sz="2000" dirty="0">
                <a:solidFill>
                  <a:schemeClr val="accent1">
                    <a:lumMod val="75000"/>
                  </a:schemeClr>
                </a:solidFill>
              </a:rPr>
              <a:t>         </a:t>
            </a:r>
          </a:p>
          <a:p>
            <a:pPr>
              <a:lnSpc>
                <a:spcPct val="110000"/>
              </a:lnSpc>
            </a:pPr>
            <a:r>
              <a:rPr lang="sk-SK" sz="2000" b="1" dirty="0">
                <a:solidFill>
                  <a:schemeClr val="accent1">
                    <a:lumMod val="75000"/>
                  </a:schemeClr>
                </a:solidFill>
              </a:rPr>
              <a:t>         -   periodická kontrola – zabezpečí obec  (</a:t>
            </a:r>
            <a:r>
              <a:rPr lang="sk-SK" sz="2000" dirty="0">
                <a:solidFill>
                  <a:schemeClr val="accent1">
                    <a:lumMod val="75000"/>
                  </a:schemeClr>
                </a:solidFill>
              </a:rPr>
              <a:t>každé 3 roky - kontrola </a:t>
            </a:r>
            <a:r>
              <a:rPr lang="sk-SK" sz="2000" dirty="0" err="1">
                <a:solidFill>
                  <a:schemeClr val="accent1">
                    <a:lumMod val="75000"/>
                  </a:schemeClr>
                </a:solidFill>
              </a:rPr>
              <a:t>spalinových</a:t>
            </a:r>
            <a:r>
              <a:rPr lang="sk-SK" sz="2000" dirty="0">
                <a:solidFill>
                  <a:schemeClr val="accent1">
                    <a:lumMod val="75000"/>
                  </a:schemeClr>
                </a:solidFill>
              </a:rPr>
              <a:t> ciest a                              </a:t>
            </a:r>
          </a:p>
          <a:p>
            <a:pPr>
              <a:lnSpc>
                <a:spcPct val="110000"/>
              </a:lnSpc>
            </a:pPr>
            <a:r>
              <a:rPr lang="sk-SK" sz="2000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                    </a:t>
            </a:r>
            <a:r>
              <a:rPr lang="sk-SK" sz="2000" dirty="0" err="1">
                <a:solidFill>
                  <a:schemeClr val="accent1">
                    <a:lumMod val="75000"/>
                  </a:schemeClr>
                </a:solidFill>
              </a:rPr>
              <a:t>spaľ</a:t>
            </a:r>
            <a:r>
              <a:rPr lang="sk-SK" sz="2000" dirty="0">
                <a:solidFill>
                  <a:schemeClr val="accent1">
                    <a:lumMod val="75000"/>
                  </a:schemeClr>
                </a:solidFill>
              </a:rPr>
              <a:t>. Zariadenia  na TP a KP)</a:t>
            </a:r>
          </a:p>
          <a:p>
            <a:pPr>
              <a:lnSpc>
                <a:spcPct val="110000"/>
              </a:lnSpc>
            </a:pPr>
            <a:r>
              <a:rPr lang="sk-SK" sz="2000" dirty="0">
                <a:solidFill>
                  <a:schemeClr val="accent1">
                    <a:lumMod val="75000"/>
                  </a:schemeClr>
                </a:solidFill>
              </a:rPr>
              <a:t>         -   </a:t>
            </a:r>
            <a:r>
              <a:rPr lang="sk-SK" sz="2000" b="1" dirty="0">
                <a:solidFill>
                  <a:schemeClr val="accent1">
                    <a:lumMod val="75000"/>
                  </a:schemeClr>
                </a:solidFill>
              </a:rPr>
              <a:t>kontrola na základe podnetu (dôvodné podozrenie) </a:t>
            </a:r>
          </a:p>
          <a:p>
            <a:pPr>
              <a:lnSpc>
                <a:spcPct val="110000"/>
              </a:lnSpc>
            </a:pPr>
            <a:r>
              <a:rPr lang="sk-SK" sz="2000" dirty="0">
                <a:solidFill>
                  <a:schemeClr val="accent1">
                    <a:lumMod val="75000"/>
                  </a:schemeClr>
                </a:solidFill>
              </a:rPr>
              <a:t>             </a:t>
            </a:r>
            <a:r>
              <a:rPr lang="sk-SK" sz="2000" b="1" dirty="0">
                <a:solidFill>
                  <a:schemeClr val="accent1">
                    <a:lumMod val="75000"/>
                  </a:schemeClr>
                </a:solidFill>
              </a:rPr>
              <a:t>1.podnet - obec upozorní  </a:t>
            </a:r>
            <a:r>
              <a:rPr lang="sk-SK" sz="2000" dirty="0">
                <a:solidFill>
                  <a:schemeClr val="accent1">
                    <a:lumMod val="75000"/>
                  </a:schemeClr>
                </a:solidFill>
              </a:rPr>
              <a:t>na možné porušenie zákona aj o dôsledkoch takéhoto konania</a:t>
            </a:r>
          </a:p>
          <a:p>
            <a:pPr>
              <a:lnSpc>
                <a:spcPct val="110000"/>
              </a:lnSpc>
            </a:pPr>
            <a:r>
              <a:rPr lang="sk-SK" sz="2000" b="1" dirty="0">
                <a:solidFill>
                  <a:schemeClr val="accent1">
                    <a:lumMod val="75000"/>
                  </a:schemeClr>
                </a:solidFill>
              </a:rPr>
              <a:t>             2. podnet  </a:t>
            </a:r>
            <a:r>
              <a:rPr lang="sk-SK" sz="2000" dirty="0">
                <a:solidFill>
                  <a:schemeClr val="accent1">
                    <a:lumMod val="75000"/>
                  </a:schemeClr>
                </a:solidFill>
              </a:rPr>
              <a:t>- vykoná sa  kontrola na mieste (</a:t>
            </a:r>
            <a:r>
              <a:rPr lang="sk-SK" sz="2000" b="1" dirty="0">
                <a:solidFill>
                  <a:schemeClr val="accent1">
                    <a:lumMod val="75000"/>
                  </a:schemeClr>
                </a:solidFill>
              </a:rPr>
              <a:t>odber vzorky popola, stery </a:t>
            </a:r>
            <a:r>
              <a:rPr lang="sk-SK" sz="2000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sk-SK" sz="2000" dirty="0">
                <a:solidFill>
                  <a:schemeClr val="accent1">
                    <a:lumMod val="75000"/>
                  </a:schemeClr>
                </a:solidFill>
              </a:rPr>
              <a:t> Porušenie § 14 ods. 1  a § 16 ods. 1 = </a:t>
            </a:r>
            <a:r>
              <a:rPr lang="sk-SK" sz="2000" b="1" dirty="0">
                <a:solidFill>
                  <a:srgbClr val="C00000"/>
                </a:solidFill>
              </a:rPr>
              <a:t>priestupok: pokuta    </a:t>
            </a:r>
            <a:r>
              <a:rPr lang="sk-SK" sz="2000" dirty="0">
                <a:solidFill>
                  <a:schemeClr val="accent1">
                    <a:lumMod val="75000"/>
                  </a:schemeClr>
                </a:solidFill>
              </a:rPr>
              <a:t>(zákaz spaľovania odpadu)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sk-SK" sz="2000" dirty="0">
                <a:solidFill>
                  <a:schemeClr val="accent1">
                    <a:lumMod val="75000"/>
                  </a:schemeClr>
                </a:solidFill>
              </a:rPr>
              <a:t> Požiadavky na palivo: obmedzená </a:t>
            </a:r>
            <a:r>
              <a:rPr lang="sk-SK" sz="2000" b="1" dirty="0">
                <a:solidFill>
                  <a:schemeClr val="accent1">
                    <a:lumMod val="75000"/>
                  </a:schemeClr>
                </a:solidFill>
              </a:rPr>
              <a:t>vlhkosť dreva do 25 %  </a:t>
            </a:r>
          </a:p>
        </p:txBody>
      </p:sp>
    </p:spTree>
    <p:extLst>
      <p:ext uri="{BB962C8B-B14F-4D97-AF65-F5344CB8AC3E}">
        <p14:creationId xmlns:p14="http://schemas.microsoft.com/office/powerpoint/2010/main" val="304029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400" b="1" dirty="0">
                <a:solidFill>
                  <a:srgbClr val="C00000"/>
                </a:solidFill>
              </a:rPr>
              <a:t>Urban Agenda </a:t>
            </a:r>
            <a:r>
              <a:rPr lang="sk-SK" sz="2400" b="1" dirty="0" err="1">
                <a:solidFill>
                  <a:srgbClr val="C00000"/>
                </a:solidFill>
              </a:rPr>
              <a:t>for</a:t>
            </a:r>
            <a:r>
              <a:rPr lang="sk-SK" sz="2400" b="1" dirty="0">
                <a:solidFill>
                  <a:srgbClr val="C00000"/>
                </a:solidFill>
              </a:rPr>
              <a:t> </a:t>
            </a:r>
            <a:r>
              <a:rPr lang="sk-SK" sz="2400" b="1">
                <a:solidFill>
                  <a:srgbClr val="C00000"/>
                </a:solidFill>
              </a:rPr>
              <a:t>EU - Mestská </a:t>
            </a:r>
            <a:r>
              <a:rPr lang="sk-SK" sz="2400" b="1" dirty="0">
                <a:solidFill>
                  <a:srgbClr val="C00000"/>
                </a:solidFill>
              </a:rPr>
              <a:t>agenda pre EÚ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512116"/>
            <a:ext cx="10515600" cy="4940278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sa snaží </a:t>
            </a:r>
          </a:p>
          <a:p>
            <a:pPr>
              <a:lnSpc>
                <a:spcPct val="110000"/>
              </a:lnSpc>
            </a:pP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vytvoriť účinnejší </a:t>
            </a:r>
            <a:r>
              <a:rPr lang="sk-SK" sz="2000" b="1" dirty="0">
                <a:solidFill>
                  <a:schemeClr val="accent2">
                    <a:lumMod val="50000"/>
                  </a:schemeClr>
                </a:solidFill>
              </a:rPr>
              <a:t>integrovaný a koordinovaný prístup k politikám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 a právnym predpisom EÚ s </a:t>
            </a:r>
            <a:r>
              <a:rPr lang="sk-SK" sz="2000" b="1" dirty="0">
                <a:solidFill>
                  <a:schemeClr val="accent2">
                    <a:lumMod val="50000"/>
                  </a:schemeClr>
                </a:solidFill>
              </a:rPr>
              <a:t>potenciálnym dopadom na mestské oblasti a tiež prispieť k územnej súdržnosti znížením sociálno-ekonomických medzier 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pozorovaných v mestských oblastiach a regiónoch.</a:t>
            </a:r>
          </a:p>
          <a:p>
            <a:pPr>
              <a:lnSpc>
                <a:spcPct val="110000"/>
              </a:lnSpc>
            </a:pPr>
            <a:r>
              <a:rPr lang="sk-SK" sz="2000" b="1" u="sng" dirty="0">
                <a:solidFill>
                  <a:schemeClr val="accent2">
                    <a:lumMod val="50000"/>
                  </a:schemeClr>
                </a:solidFill>
              </a:rPr>
              <a:t>zapojiť mestské orgány do navrhovania politík, mobilizovať mestské úrady na vykonávanie politík EÚ a posilniť mestský rozmer v týchto politikách. </a:t>
            </a:r>
          </a:p>
          <a:p>
            <a:pPr>
              <a:lnSpc>
                <a:spcPct val="110000"/>
              </a:lnSpc>
            </a:pP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Cieľom mestskej agendy pre EÚ je identifikácia a </a:t>
            </a:r>
            <a:r>
              <a:rPr lang="sk-SK" sz="2000" b="1" dirty="0">
                <a:solidFill>
                  <a:schemeClr val="accent2">
                    <a:lumMod val="50000"/>
                  </a:schemeClr>
                </a:solidFill>
              </a:rPr>
              <a:t>snaha prekonať zbytočné prekážky v politike EÚ, 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aby mestským orgánom umožnila s</a:t>
            </a:r>
            <a:r>
              <a:rPr lang="sk-SK" sz="2000" b="1" dirty="0">
                <a:solidFill>
                  <a:schemeClr val="accent2">
                    <a:lumMod val="50000"/>
                  </a:schemeClr>
                </a:solidFill>
              </a:rPr>
              <a:t>ystematickejšie a koherentnejšie pracovať na dosahovaní hlavných cieľov.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 Okrem toho to pomôže zefektívniť a zefektívniť politiku EÚ v mestách.</a:t>
            </a:r>
          </a:p>
          <a:p>
            <a:pPr marL="0" indent="0">
              <a:lnSpc>
                <a:spcPct val="110000"/>
              </a:lnSpc>
              <a:buNone/>
            </a:pPr>
            <a:endParaRPr lang="sk-SK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sk-SK" sz="2000" b="1" dirty="0">
                <a:solidFill>
                  <a:schemeClr val="accent1">
                    <a:lumMod val="50000"/>
                  </a:schemeClr>
                </a:solidFill>
              </a:rPr>
              <a:t>Partnerstvo v oblasti kvality ovzdušia </a:t>
            </a:r>
          </a:p>
          <a:p>
            <a:pPr>
              <a:lnSpc>
                <a:spcPct val="110000"/>
              </a:lnSpc>
            </a:pPr>
            <a:r>
              <a:rPr lang="sk-SK" sz="2000" dirty="0">
                <a:solidFill>
                  <a:schemeClr val="accent1">
                    <a:lumMod val="50000"/>
                  </a:schemeClr>
                </a:solidFill>
                <a:hlinkClick r:id="rId2"/>
              </a:rPr>
              <a:t>https://ec.europa.eu/futurium/en/urban-agenda</a:t>
            </a:r>
            <a:endParaRPr lang="sk-SK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4. 2. 2022</a:t>
            </a:fld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16072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ív Office">
  <a:themeElements>
    <a:clrScheme name="Teplá modr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ia-MZP [Iba na čítanie]" id="{B5396575-A79E-4C32-AD2C-1A65883CBA37}" vid="{9AFBDEEE-8E81-4457-85EB-5C6EC2D49ADC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prezentacia-MZP</Template>
  <TotalTime>2591</TotalTime>
  <Words>1062</Words>
  <Application>Microsoft Office PowerPoint</Application>
  <PresentationFormat>Širokouhlá</PresentationFormat>
  <Paragraphs>114</Paragraphs>
  <Slides>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Motív Office</vt:lpstr>
      <vt:lpstr>    Samospráva  v riadení kvality ovzdušia z pozície pripravovaného nového zákona o ochrane ovzdušia  Zuzana Kocunová riaditeľka odboru ochrany ovzdušia  MŽP SR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Urban Agenda for EU - Mestská agenda pre EÚ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Škultéty Jozef</dc:creator>
  <cp:lastModifiedBy>Slávka Štroffeková</cp:lastModifiedBy>
  <cp:revision>193</cp:revision>
  <dcterms:created xsi:type="dcterms:W3CDTF">2017-09-19T11:43:58Z</dcterms:created>
  <dcterms:modified xsi:type="dcterms:W3CDTF">2022-02-04T15:17:42Z</dcterms:modified>
</cp:coreProperties>
</file>