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56" r:id="rId1"/>
  </p:sldMasterIdLst>
  <p:notesMasterIdLst>
    <p:notesMasterId r:id="rId41"/>
  </p:notesMasterIdLst>
  <p:sldIdLst>
    <p:sldId id="256" r:id="rId2"/>
    <p:sldId id="318" r:id="rId3"/>
    <p:sldId id="322" r:id="rId4"/>
    <p:sldId id="263" r:id="rId5"/>
    <p:sldId id="264" r:id="rId6"/>
    <p:sldId id="305" r:id="rId7"/>
    <p:sldId id="257" r:id="rId8"/>
    <p:sldId id="324" r:id="rId9"/>
    <p:sldId id="309" r:id="rId10"/>
    <p:sldId id="269" r:id="rId11"/>
    <p:sldId id="307" r:id="rId12"/>
    <p:sldId id="323" r:id="rId13"/>
    <p:sldId id="312" r:id="rId14"/>
    <p:sldId id="310" r:id="rId15"/>
    <p:sldId id="317" r:id="rId16"/>
    <p:sldId id="272" r:id="rId17"/>
    <p:sldId id="331" r:id="rId18"/>
    <p:sldId id="332" r:id="rId19"/>
    <p:sldId id="333" r:id="rId20"/>
    <p:sldId id="325" r:id="rId21"/>
    <p:sldId id="336" r:id="rId22"/>
    <p:sldId id="268" r:id="rId23"/>
    <p:sldId id="288" r:id="rId24"/>
    <p:sldId id="326" r:id="rId25"/>
    <p:sldId id="273" r:id="rId26"/>
    <p:sldId id="327" r:id="rId27"/>
    <p:sldId id="328" r:id="rId28"/>
    <p:sldId id="277" r:id="rId29"/>
    <p:sldId id="278" r:id="rId30"/>
    <p:sldId id="279" r:id="rId31"/>
    <p:sldId id="329" r:id="rId32"/>
    <p:sldId id="321" r:id="rId33"/>
    <p:sldId id="306" r:id="rId34"/>
    <p:sldId id="313" r:id="rId35"/>
    <p:sldId id="280" r:id="rId36"/>
    <p:sldId id="320" r:id="rId37"/>
    <p:sldId id="330" r:id="rId38"/>
    <p:sldId id="319" r:id="rId39"/>
    <p:sldId id="261" r:id="rId40"/>
  </p:sldIdLst>
  <p:sldSz cx="12192000" cy="6858000"/>
  <p:notesSz cx="7104063" cy="102346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ičáková Katarína" initials="MK" lastIdx="19" clrIdx="0">
    <p:extLst>
      <p:ext uri="{19B8F6BF-5375-455C-9EA6-DF929625EA0E}">
        <p15:presenceInfo xmlns:p15="http://schemas.microsoft.com/office/powerpoint/2012/main" userId="S-1-5-21-390540759-788030774-433219294-11729" providerId="AD"/>
      </p:ext>
    </p:extLst>
  </p:cmAuthor>
  <p:cmAuthor id="2" name="Čaplová Júlia" initials="ČJ" lastIdx="7" clrIdx="1">
    <p:extLst>
      <p:ext uri="{19B8F6BF-5375-455C-9EA6-DF929625EA0E}">
        <p15:presenceInfo xmlns:p15="http://schemas.microsoft.com/office/powerpoint/2012/main" userId="S-1-5-21-390540759-788030774-433219294-14822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A7ACA"/>
    <a:srgbClr val="4E86AB"/>
    <a:srgbClr val="5B9BD5"/>
    <a:srgbClr val="2998E3"/>
    <a:srgbClr val="E892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redný štýl 2 - zvýrazneni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13" autoAdjust="0"/>
    <p:restoredTop sz="94695" autoAdjust="0"/>
  </p:normalViewPr>
  <p:slideViewPr>
    <p:cSldViewPr snapToGrid="0">
      <p:cViewPr varScale="1">
        <p:scale>
          <a:sx n="78" d="100"/>
          <a:sy n="78" d="100"/>
        </p:scale>
        <p:origin x="792" y="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commentAuthors" Target="commentAuthor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B9A836B-F481-42E2-AB51-4FB093883B83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sk-SK"/>
        </a:p>
      </dgm:t>
    </dgm:pt>
    <dgm:pt modelId="{8F5485E3-319A-4AA9-89D5-ADC0BD8E2A47}">
      <dgm:prSet phldrT="[Text]"/>
      <dgm:spPr/>
      <dgm:t>
        <a:bodyPr/>
        <a:lstStyle/>
        <a:p>
          <a:r>
            <a:rPr lang="sk-SK" dirty="0" smtClean="0"/>
            <a:t>Schválený rozpočet EÚ </a:t>
          </a:r>
          <a:endParaRPr lang="sk-SK" dirty="0"/>
        </a:p>
      </dgm:t>
    </dgm:pt>
    <dgm:pt modelId="{84EA8B85-B0CE-47DC-A410-9F2B1DD05655}" type="parTrans" cxnId="{667EC1C2-9289-46C7-919D-C998912D05EC}">
      <dgm:prSet/>
      <dgm:spPr/>
      <dgm:t>
        <a:bodyPr/>
        <a:lstStyle/>
        <a:p>
          <a:endParaRPr lang="sk-SK"/>
        </a:p>
      </dgm:t>
    </dgm:pt>
    <dgm:pt modelId="{2B19FC3C-8574-4BC5-A557-D8F3A10E9254}" type="sibTrans" cxnId="{667EC1C2-9289-46C7-919D-C998912D05EC}">
      <dgm:prSet/>
      <dgm:spPr/>
      <dgm:t>
        <a:bodyPr/>
        <a:lstStyle/>
        <a:p>
          <a:endParaRPr lang="sk-SK"/>
        </a:p>
      </dgm:t>
    </dgm:pt>
    <dgm:pt modelId="{A6378372-C115-46F5-9405-922FFE6A65B2}">
      <dgm:prSet phldrT="[Text]"/>
      <dgm:spPr/>
      <dgm:t>
        <a:bodyPr/>
        <a:lstStyle/>
        <a:p>
          <a:r>
            <a:rPr lang="sk-SK" dirty="0" smtClean="0"/>
            <a:t>Fondy EÚ</a:t>
          </a:r>
          <a:endParaRPr lang="sk-SK" dirty="0"/>
        </a:p>
      </dgm:t>
    </dgm:pt>
    <dgm:pt modelId="{2713B6CF-E56B-42B4-BDBF-B4EC9F7A179B}" type="parTrans" cxnId="{027673D2-8D9D-40D8-AA2D-2B1E73AB7411}">
      <dgm:prSet/>
      <dgm:spPr/>
      <dgm:t>
        <a:bodyPr/>
        <a:lstStyle/>
        <a:p>
          <a:endParaRPr lang="sk-SK"/>
        </a:p>
      </dgm:t>
    </dgm:pt>
    <dgm:pt modelId="{8F5C2DDD-ADE3-4061-9510-9137B5675565}" type="sibTrans" cxnId="{027673D2-8D9D-40D8-AA2D-2B1E73AB7411}">
      <dgm:prSet/>
      <dgm:spPr/>
      <dgm:t>
        <a:bodyPr/>
        <a:lstStyle/>
        <a:p>
          <a:endParaRPr lang="sk-SK"/>
        </a:p>
      </dgm:t>
    </dgm:pt>
    <dgm:pt modelId="{E3304225-465D-453A-8874-940987179F7C}">
      <dgm:prSet phldrT="[Text]"/>
      <dgm:spPr/>
      <dgm:t>
        <a:bodyPr/>
        <a:lstStyle/>
        <a:p>
          <a:r>
            <a:rPr lang="sk-SK" dirty="0" smtClean="0"/>
            <a:t>Operačné programy ČŠ</a:t>
          </a:r>
          <a:endParaRPr lang="sk-SK" dirty="0"/>
        </a:p>
      </dgm:t>
    </dgm:pt>
    <dgm:pt modelId="{72E7AB40-052A-4BD8-9801-B0763116D176}" type="parTrans" cxnId="{1C2417A3-1C3E-4DFC-9178-D81D9288484E}">
      <dgm:prSet/>
      <dgm:spPr/>
      <dgm:t>
        <a:bodyPr/>
        <a:lstStyle/>
        <a:p>
          <a:endParaRPr lang="sk-SK"/>
        </a:p>
      </dgm:t>
    </dgm:pt>
    <dgm:pt modelId="{6A5DFBBB-4573-4633-8D55-78E3B0E5C12D}" type="sibTrans" cxnId="{1C2417A3-1C3E-4DFC-9178-D81D9288484E}">
      <dgm:prSet/>
      <dgm:spPr/>
      <dgm:t>
        <a:bodyPr/>
        <a:lstStyle/>
        <a:p>
          <a:endParaRPr lang="sk-SK"/>
        </a:p>
      </dgm:t>
    </dgm:pt>
    <dgm:pt modelId="{E1D55209-7416-498B-917B-F209E3CB6AF0}">
      <dgm:prSet/>
      <dgm:spPr/>
      <dgm:t>
        <a:bodyPr/>
        <a:lstStyle/>
        <a:p>
          <a:r>
            <a:rPr lang="sk-SK" dirty="0" smtClean="0"/>
            <a:t>Schémy</a:t>
          </a:r>
          <a:endParaRPr lang="sk-SK" dirty="0"/>
        </a:p>
      </dgm:t>
    </dgm:pt>
    <dgm:pt modelId="{2340687F-8F54-4FC1-AC08-E39C7D36837B}" type="parTrans" cxnId="{0FFAD468-BBE7-489A-8DF0-E60C2655FD5B}">
      <dgm:prSet/>
      <dgm:spPr/>
      <dgm:t>
        <a:bodyPr/>
        <a:lstStyle/>
        <a:p>
          <a:endParaRPr lang="sk-SK"/>
        </a:p>
      </dgm:t>
    </dgm:pt>
    <dgm:pt modelId="{1BC3D33E-475E-44A0-97EA-6756303EF225}" type="sibTrans" cxnId="{0FFAD468-BBE7-489A-8DF0-E60C2655FD5B}">
      <dgm:prSet/>
      <dgm:spPr/>
      <dgm:t>
        <a:bodyPr/>
        <a:lstStyle/>
        <a:p>
          <a:endParaRPr lang="sk-SK"/>
        </a:p>
      </dgm:t>
    </dgm:pt>
    <dgm:pt modelId="{FEFBD147-73BF-4761-95BF-542EAB1AD916}">
      <dgm:prSet phldrT="[Text]"/>
      <dgm:spPr/>
      <dgm:t>
        <a:bodyPr/>
        <a:lstStyle/>
        <a:p>
          <a:r>
            <a:rPr lang="sk-SK" dirty="0" smtClean="0"/>
            <a:t>Výzvy pre žiadateľov</a:t>
          </a:r>
          <a:endParaRPr lang="sk-SK" dirty="0"/>
        </a:p>
      </dgm:t>
    </dgm:pt>
    <dgm:pt modelId="{F6E620C4-073A-4749-9D10-6527614CCFCE}" type="parTrans" cxnId="{CCDAEEB4-491E-4998-AAEE-030F65541048}">
      <dgm:prSet/>
      <dgm:spPr/>
      <dgm:t>
        <a:bodyPr/>
        <a:lstStyle/>
        <a:p>
          <a:endParaRPr lang="sk-SK"/>
        </a:p>
      </dgm:t>
    </dgm:pt>
    <dgm:pt modelId="{64CEDCDC-9F6B-477B-90E2-97BA466D2C5F}" type="sibTrans" cxnId="{CCDAEEB4-491E-4998-AAEE-030F65541048}">
      <dgm:prSet/>
      <dgm:spPr/>
      <dgm:t>
        <a:bodyPr/>
        <a:lstStyle/>
        <a:p>
          <a:endParaRPr lang="sk-SK"/>
        </a:p>
      </dgm:t>
    </dgm:pt>
    <dgm:pt modelId="{DE0C7506-1B81-47D5-8844-B86F6121770C}" type="pres">
      <dgm:prSet presAssocID="{8B9A836B-F481-42E2-AB51-4FB093883B83}" presName="CompostProcess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sk-SK"/>
        </a:p>
      </dgm:t>
    </dgm:pt>
    <dgm:pt modelId="{C3B113EC-18C3-4EA5-8416-B8715A740959}" type="pres">
      <dgm:prSet presAssocID="{8B9A836B-F481-42E2-AB51-4FB093883B83}" presName="arrow" presStyleLbl="bgShp" presStyleIdx="0" presStyleCnt="1"/>
      <dgm:spPr/>
    </dgm:pt>
    <dgm:pt modelId="{F3FAD76A-93E4-44C3-B346-77B6B43E54EB}" type="pres">
      <dgm:prSet presAssocID="{8B9A836B-F481-42E2-AB51-4FB093883B83}" presName="linearProcess" presStyleCnt="0"/>
      <dgm:spPr/>
    </dgm:pt>
    <dgm:pt modelId="{70150E6B-E683-4C21-84E8-2119CACF5277}" type="pres">
      <dgm:prSet presAssocID="{8F5485E3-319A-4AA9-89D5-ADC0BD8E2A47}" presName="text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sk-SK"/>
        </a:p>
      </dgm:t>
    </dgm:pt>
    <dgm:pt modelId="{41152B75-AEA2-4185-B1A8-ABC5B669E9A4}" type="pres">
      <dgm:prSet presAssocID="{2B19FC3C-8574-4BC5-A557-D8F3A10E9254}" presName="sibTrans" presStyleCnt="0"/>
      <dgm:spPr/>
    </dgm:pt>
    <dgm:pt modelId="{EEB4494C-79DA-4D83-AC8E-8114358C5EFD}" type="pres">
      <dgm:prSet presAssocID="{A6378372-C115-46F5-9405-922FFE6A65B2}" presName="text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sk-SK"/>
        </a:p>
      </dgm:t>
    </dgm:pt>
    <dgm:pt modelId="{379CC014-572F-4CFB-8038-C2880EE97CE6}" type="pres">
      <dgm:prSet presAssocID="{8F5C2DDD-ADE3-4061-9510-9137B5675565}" presName="sibTrans" presStyleCnt="0"/>
      <dgm:spPr/>
    </dgm:pt>
    <dgm:pt modelId="{4E9BDB37-6809-44DA-AA9B-09011AD3958D}" type="pres">
      <dgm:prSet presAssocID="{E3304225-465D-453A-8874-940987179F7C}" presName="text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sk-SK"/>
        </a:p>
      </dgm:t>
    </dgm:pt>
    <dgm:pt modelId="{35ABBA1E-012F-4BF4-BB85-BC1D0B3737D3}" type="pres">
      <dgm:prSet presAssocID="{6A5DFBBB-4573-4633-8D55-78E3B0E5C12D}" presName="sibTrans" presStyleCnt="0"/>
      <dgm:spPr/>
    </dgm:pt>
    <dgm:pt modelId="{1666C924-A9B2-48CC-98DE-70B0FBD08E14}" type="pres">
      <dgm:prSet presAssocID="{E1D55209-7416-498B-917B-F209E3CB6AF0}" presName="text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sk-SK"/>
        </a:p>
      </dgm:t>
    </dgm:pt>
    <dgm:pt modelId="{D263B496-38D6-415E-829C-5A8DDA3879CB}" type="pres">
      <dgm:prSet presAssocID="{1BC3D33E-475E-44A0-97EA-6756303EF225}" presName="sibTrans" presStyleCnt="0"/>
      <dgm:spPr/>
    </dgm:pt>
    <dgm:pt modelId="{2E2E3E24-460D-44CF-B453-F4C77A6864FE}" type="pres">
      <dgm:prSet presAssocID="{FEFBD147-73BF-4761-95BF-542EAB1AD916}" presName="text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sk-SK"/>
        </a:p>
      </dgm:t>
    </dgm:pt>
  </dgm:ptLst>
  <dgm:cxnLst>
    <dgm:cxn modelId="{0FFAD468-BBE7-489A-8DF0-E60C2655FD5B}" srcId="{8B9A836B-F481-42E2-AB51-4FB093883B83}" destId="{E1D55209-7416-498B-917B-F209E3CB6AF0}" srcOrd="3" destOrd="0" parTransId="{2340687F-8F54-4FC1-AC08-E39C7D36837B}" sibTransId="{1BC3D33E-475E-44A0-97EA-6756303EF225}"/>
    <dgm:cxn modelId="{027673D2-8D9D-40D8-AA2D-2B1E73AB7411}" srcId="{8B9A836B-F481-42E2-AB51-4FB093883B83}" destId="{A6378372-C115-46F5-9405-922FFE6A65B2}" srcOrd="1" destOrd="0" parTransId="{2713B6CF-E56B-42B4-BDBF-B4EC9F7A179B}" sibTransId="{8F5C2DDD-ADE3-4061-9510-9137B5675565}"/>
    <dgm:cxn modelId="{5F187458-823D-44C9-BD8F-A6958CAF26CC}" type="presOf" srcId="{E3304225-465D-453A-8874-940987179F7C}" destId="{4E9BDB37-6809-44DA-AA9B-09011AD3958D}" srcOrd="0" destOrd="0" presId="urn:microsoft.com/office/officeart/2005/8/layout/hProcess9"/>
    <dgm:cxn modelId="{667EC1C2-9289-46C7-919D-C998912D05EC}" srcId="{8B9A836B-F481-42E2-AB51-4FB093883B83}" destId="{8F5485E3-319A-4AA9-89D5-ADC0BD8E2A47}" srcOrd="0" destOrd="0" parTransId="{84EA8B85-B0CE-47DC-A410-9F2B1DD05655}" sibTransId="{2B19FC3C-8574-4BC5-A557-D8F3A10E9254}"/>
    <dgm:cxn modelId="{A25566B9-8A48-44D0-9E70-DC76E84F3859}" type="presOf" srcId="{E1D55209-7416-498B-917B-F209E3CB6AF0}" destId="{1666C924-A9B2-48CC-98DE-70B0FBD08E14}" srcOrd="0" destOrd="0" presId="urn:microsoft.com/office/officeart/2005/8/layout/hProcess9"/>
    <dgm:cxn modelId="{CCDAEEB4-491E-4998-AAEE-030F65541048}" srcId="{8B9A836B-F481-42E2-AB51-4FB093883B83}" destId="{FEFBD147-73BF-4761-95BF-542EAB1AD916}" srcOrd="4" destOrd="0" parTransId="{F6E620C4-073A-4749-9D10-6527614CCFCE}" sibTransId="{64CEDCDC-9F6B-477B-90E2-97BA466D2C5F}"/>
    <dgm:cxn modelId="{19E2468F-0790-4688-8C0F-F2A088316271}" type="presOf" srcId="{8F5485E3-319A-4AA9-89D5-ADC0BD8E2A47}" destId="{70150E6B-E683-4C21-84E8-2119CACF5277}" srcOrd="0" destOrd="0" presId="urn:microsoft.com/office/officeart/2005/8/layout/hProcess9"/>
    <dgm:cxn modelId="{6242CE3D-FAD6-4F1E-82E1-569B5F8ABBA6}" type="presOf" srcId="{8B9A836B-F481-42E2-AB51-4FB093883B83}" destId="{DE0C7506-1B81-47D5-8844-B86F6121770C}" srcOrd="0" destOrd="0" presId="urn:microsoft.com/office/officeart/2005/8/layout/hProcess9"/>
    <dgm:cxn modelId="{1C2417A3-1C3E-4DFC-9178-D81D9288484E}" srcId="{8B9A836B-F481-42E2-AB51-4FB093883B83}" destId="{E3304225-465D-453A-8874-940987179F7C}" srcOrd="2" destOrd="0" parTransId="{72E7AB40-052A-4BD8-9801-B0763116D176}" sibTransId="{6A5DFBBB-4573-4633-8D55-78E3B0E5C12D}"/>
    <dgm:cxn modelId="{1D7D9ED7-41BB-4176-84E7-8A0179AEA773}" type="presOf" srcId="{FEFBD147-73BF-4761-95BF-542EAB1AD916}" destId="{2E2E3E24-460D-44CF-B453-F4C77A6864FE}" srcOrd="0" destOrd="0" presId="urn:microsoft.com/office/officeart/2005/8/layout/hProcess9"/>
    <dgm:cxn modelId="{37081D22-0F2A-4D2C-9BB5-D5FA41456F92}" type="presOf" srcId="{A6378372-C115-46F5-9405-922FFE6A65B2}" destId="{EEB4494C-79DA-4D83-AC8E-8114358C5EFD}" srcOrd="0" destOrd="0" presId="urn:microsoft.com/office/officeart/2005/8/layout/hProcess9"/>
    <dgm:cxn modelId="{BD4E4A00-07AF-41C5-AC0F-95123A1358A2}" type="presParOf" srcId="{DE0C7506-1B81-47D5-8844-B86F6121770C}" destId="{C3B113EC-18C3-4EA5-8416-B8715A740959}" srcOrd="0" destOrd="0" presId="urn:microsoft.com/office/officeart/2005/8/layout/hProcess9"/>
    <dgm:cxn modelId="{112743D1-D650-4C52-995D-934F70985DA8}" type="presParOf" srcId="{DE0C7506-1B81-47D5-8844-B86F6121770C}" destId="{F3FAD76A-93E4-44C3-B346-77B6B43E54EB}" srcOrd="1" destOrd="0" presId="urn:microsoft.com/office/officeart/2005/8/layout/hProcess9"/>
    <dgm:cxn modelId="{FA1CD167-825D-407E-B925-1717ACC9762D}" type="presParOf" srcId="{F3FAD76A-93E4-44C3-B346-77B6B43E54EB}" destId="{70150E6B-E683-4C21-84E8-2119CACF5277}" srcOrd="0" destOrd="0" presId="urn:microsoft.com/office/officeart/2005/8/layout/hProcess9"/>
    <dgm:cxn modelId="{6101374F-6C9F-454B-ADE8-120139CE46DE}" type="presParOf" srcId="{F3FAD76A-93E4-44C3-B346-77B6B43E54EB}" destId="{41152B75-AEA2-4185-B1A8-ABC5B669E9A4}" srcOrd="1" destOrd="0" presId="urn:microsoft.com/office/officeart/2005/8/layout/hProcess9"/>
    <dgm:cxn modelId="{DF533375-9AE2-4F57-9B5F-A9BD55D3CF6C}" type="presParOf" srcId="{F3FAD76A-93E4-44C3-B346-77B6B43E54EB}" destId="{EEB4494C-79DA-4D83-AC8E-8114358C5EFD}" srcOrd="2" destOrd="0" presId="urn:microsoft.com/office/officeart/2005/8/layout/hProcess9"/>
    <dgm:cxn modelId="{F73A129E-B582-4F95-AD12-1475751DBE79}" type="presParOf" srcId="{F3FAD76A-93E4-44C3-B346-77B6B43E54EB}" destId="{379CC014-572F-4CFB-8038-C2880EE97CE6}" srcOrd="3" destOrd="0" presId="urn:microsoft.com/office/officeart/2005/8/layout/hProcess9"/>
    <dgm:cxn modelId="{0B11825B-B0B8-4F1F-BE9E-E01CF25480BD}" type="presParOf" srcId="{F3FAD76A-93E4-44C3-B346-77B6B43E54EB}" destId="{4E9BDB37-6809-44DA-AA9B-09011AD3958D}" srcOrd="4" destOrd="0" presId="urn:microsoft.com/office/officeart/2005/8/layout/hProcess9"/>
    <dgm:cxn modelId="{AB5D6020-55A2-4B60-AAEE-28CED7106997}" type="presParOf" srcId="{F3FAD76A-93E4-44C3-B346-77B6B43E54EB}" destId="{35ABBA1E-012F-4BF4-BB85-BC1D0B3737D3}" srcOrd="5" destOrd="0" presId="urn:microsoft.com/office/officeart/2005/8/layout/hProcess9"/>
    <dgm:cxn modelId="{7CBE527F-2A7E-4496-8B44-CFD9B308A967}" type="presParOf" srcId="{F3FAD76A-93E4-44C3-B346-77B6B43E54EB}" destId="{1666C924-A9B2-48CC-98DE-70B0FBD08E14}" srcOrd="6" destOrd="0" presId="urn:microsoft.com/office/officeart/2005/8/layout/hProcess9"/>
    <dgm:cxn modelId="{69401483-7AB2-4540-809D-66899F8B9F90}" type="presParOf" srcId="{F3FAD76A-93E4-44C3-B346-77B6B43E54EB}" destId="{D263B496-38D6-415E-829C-5A8DDA3879CB}" srcOrd="7" destOrd="0" presId="urn:microsoft.com/office/officeart/2005/8/layout/hProcess9"/>
    <dgm:cxn modelId="{B6939E74-2893-4389-8D23-FD42B8BAE43E}" type="presParOf" srcId="{F3FAD76A-93E4-44C3-B346-77B6B43E54EB}" destId="{2E2E3E24-460D-44CF-B453-F4C77A6864FE}" srcOrd="8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3B113EC-18C3-4EA5-8416-B8715A740959}">
      <dsp:nvSpPr>
        <dsp:cNvPr id="0" name=""/>
        <dsp:cNvSpPr/>
      </dsp:nvSpPr>
      <dsp:spPr>
        <a:xfrm>
          <a:off x="788669" y="0"/>
          <a:ext cx="8938260" cy="4079057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0150E6B-E683-4C21-84E8-2119CACF5277}">
      <dsp:nvSpPr>
        <dsp:cNvPr id="0" name=""/>
        <dsp:cNvSpPr/>
      </dsp:nvSpPr>
      <dsp:spPr>
        <a:xfrm>
          <a:off x="909" y="1223717"/>
          <a:ext cx="2002016" cy="163162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k-SK" sz="2900" kern="1200" dirty="0" smtClean="0"/>
            <a:t>Schválený rozpočet EÚ </a:t>
          </a:r>
          <a:endParaRPr lang="sk-SK" sz="2900" kern="1200" dirty="0"/>
        </a:p>
      </dsp:txBody>
      <dsp:txXfrm>
        <a:off x="80558" y="1303366"/>
        <a:ext cx="1842718" cy="1472324"/>
      </dsp:txXfrm>
    </dsp:sp>
    <dsp:sp modelId="{EEB4494C-79DA-4D83-AC8E-8114358C5EFD}">
      <dsp:nvSpPr>
        <dsp:cNvPr id="0" name=""/>
        <dsp:cNvSpPr/>
      </dsp:nvSpPr>
      <dsp:spPr>
        <a:xfrm>
          <a:off x="2128850" y="1223717"/>
          <a:ext cx="2002016" cy="163162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k-SK" sz="2900" kern="1200" dirty="0" smtClean="0"/>
            <a:t>Fondy EÚ</a:t>
          </a:r>
          <a:endParaRPr lang="sk-SK" sz="2900" kern="1200" dirty="0"/>
        </a:p>
      </dsp:txBody>
      <dsp:txXfrm>
        <a:off x="2208499" y="1303366"/>
        <a:ext cx="1842718" cy="1472324"/>
      </dsp:txXfrm>
    </dsp:sp>
    <dsp:sp modelId="{4E9BDB37-6809-44DA-AA9B-09011AD3958D}">
      <dsp:nvSpPr>
        <dsp:cNvPr id="0" name=""/>
        <dsp:cNvSpPr/>
      </dsp:nvSpPr>
      <dsp:spPr>
        <a:xfrm>
          <a:off x="4256791" y="1223717"/>
          <a:ext cx="2002016" cy="163162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k-SK" sz="2900" kern="1200" dirty="0" smtClean="0"/>
            <a:t>Operačné programy ČŠ</a:t>
          </a:r>
          <a:endParaRPr lang="sk-SK" sz="2900" kern="1200" dirty="0"/>
        </a:p>
      </dsp:txBody>
      <dsp:txXfrm>
        <a:off x="4336440" y="1303366"/>
        <a:ext cx="1842718" cy="1472324"/>
      </dsp:txXfrm>
    </dsp:sp>
    <dsp:sp modelId="{1666C924-A9B2-48CC-98DE-70B0FBD08E14}">
      <dsp:nvSpPr>
        <dsp:cNvPr id="0" name=""/>
        <dsp:cNvSpPr/>
      </dsp:nvSpPr>
      <dsp:spPr>
        <a:xfrm>
          <a:off x="6384733" y="1223717"/>
          <a:ext cx="2002016" cy="163162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k-SK" sz="2900" kern="1200" dirty="0" smtClean="0"/>
            <a:t>Schémy</a:t>
          </a:r>
          <a:endParaRPr lang="sk-SK" sz="2900" kern="1200" dirty="0"/>
        </a:p>
      </dsp:txBody>
      <dsp:txXfrm>
        <a:off x="6464382" y="1303366"/>
        <a:ext cx="1842718" cy="1472324"/>
      </dsp:txXfrm>
    </dsp:sp>
    <dsp:sp modelId="{2E2E3E24-460D-44CF-B453-F4C77A6864FE}">
      <dsp:nvSpPr>
        <dsp:cNvPr id="0" name=""/>
        <dsp:cNvSpPr/>
      </dsp:nvSpPr>
      <dsp:spPr>
        <a:xfrm>
          <a:off x="8512674" y="1223717"/>
          <a:ext cx="2002016" cy="163162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k-SK" sz="2900" kern="1200" dirty="0" smtClean="0"/>
            <a:t>Výzvy pre žiadateľov</a:t>
          </a:r>
          <a:endParaRPr lang="sk-SK" sz="2900" kern="1200" dirty="0"/>
        </a:p>
      </dsp:txBody>
      <dsp:txXfrm>
        <a:off x="8592323" y="1303366"/>
        <a:ext cx="1842718" cy="147232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hlavičk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427" cy="513508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l">
              <a:defRPr sz="1300"/>
            </a:lvl1pPr>
          </a:lstStyle>
          <a:p>
            <a:endParaRPr lang="sk-SK"/>
          </a:p>
        </p:txBody>
      </p:sp>
      <p:sp>
        <p:nvSpPr>
          <p:cNvPr id="3" name="Zástupný objekt pre dátum 2"/>
          <p:cNvSpPr>
            <a:spLocks noGrp="1"/>
          </p:cNvSpPr>
          <p:nvPr>
            <p:ph type="dt" idx="1"/>
          </p:nvPr>
        </p:nvSpPr>
        <p:spPr>
          <a:xfrm>
            <a:off x="4023992" y="0"/>
            <a:ext cx="3078427" cy="513508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r">
              <a:defRPr sz="1300"/>
            </a:lvl1pPr>
          </a:lstStyle>
          <a:p>
            <a:fld id="{7E6F8252-87A1-49CB-92A3-F11B898DCA73}" type="datetimeFigureOut">
              <a:rPr lang="sk-SK" smtClean="0"/>
              <a:t>15. 5. 2024</a:t>
            </a:fld>
            <a:endParaRPr lang="sk-SK"/>
          </a:p>
        </p:txBody>
      </p:sp>
      <p:sp>
        <p:nvSpPr>
          <p:cNvPr id="4" name="Zástupný objekt pre obrázok snímky 3"/>
          <p:cNvSpPr>
            <a:spLocks noGrp="1" noRot="1" noChangeAspect="1"/>
          </p:cNvSpPr>
          <p:nvPr>
            <p:ph type="sldImg" idx="2"/>
          </p:nvPr>
        </p:nvSpPr>
        <p:spPr>
          <a:xfrm>
            <a:off x="482600" y="1279525"/>
            <a:ext cx="6140450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75" tIns="49538" rIns="99075" bIns="49538" rtlCol="0" anchor="ctr"/>
          <a:lstStyle/>
          <a:p>
            <a:endParaRPr lang="sk-SK"/>
          </a:p>
        </p:txBody>
      </p:sp>
      <p:sp>
        <p:nvSpPr>
          <p:cNvPr id="5" name="Zástupný objekt pre poznámky 4"/>
          <p:cNvSpPr>
            <a:spLocks noGrp="1"/>
          </p:cNvSpPr>
          <p:nvPr>
            <p:ph type="body" sz="quarter" idx="3"/>
          </p:nvPr>
        </p:nvSpPr>
        <p:spPr>
          <a:xfrm>
            <a:off x="710407" y="4925407"/>
            <a:ext cx="5683250" cy="4029879"/>
          </a:xfrm>
          <a:prstGeom prst="rect">
            <a:avLst/>
          </a:prstGeom>
        </p:spPr>
        <p:txBody>
          <a:bodyPr vert="horz" lIns="99075" tIns="49538" rIns="99075" bIns="49538" rtlCol="0"/>
          <a:lstStyle/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6" name="Zástupný objekt pre pätu 5"/>
          <p:cNvSpPr>
            <a:spLocks noGrp="1"/>
          </p:cNvSpPr>
          <p:nvPr>
            <p:ph type="ftr" sz="quarter" idx="4"/>
          </p:nvPr>
        </p:nvSpPr>
        <p:spPr>
          <a:xfrm>
            <a:off x="0" y="9721107"/>
            <a:ext cx="3078427" cy="513507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l">
              <a:defRPr sz="1300"/>
            </a:lvl1pPr>
          </a:lstStyle>
          <a:p>
            <a:endParaRPr lang="sk-SK"/>
          </a:p>
        </p:txBody>
      </p:sp>
      <p:sp>
        <p:nvSpPr>
          <p:cNvPr id="7" name="Zástupný objekt pre číslo snímky 6"/>
          <p:cNvSpPr>
            <a:spLocks noGrp="1"/>
          </p:cNvSpPr>
          <p:nvPr>
            <p:ph type="sldNum" sz="quarter" idx="5"/>
          </p:nvPr>
        </p:nvSpPr>
        <p:spPr>
          <a:xfrm>
            <a:off x="4023992" y="9721107"/>
            <a:ext cx="3078427" cy="513507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r">
              <a:defRPr sz="1300"/>
            </a:lvl1pPr>
          </a:lstStyle>
          <a:p>
            <a:fld id="{48A1269A-61E9-45B0-AFD1-87A94A81EEE9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9909640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A1269A-61E9-45B0-AFD1-87A94A81EEE9}" type="slidenum">
              <a:rPr lang="sk-SK" smtClean="0"/>
              <a:t>5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60487737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A1269A-61E9-45B0-AFD1-87A94A81EEE9}" type="slidenum">
              <a:rPr lang="sk-SK" smtClean="0"/>
              <a:t>21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68575203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A1269A-61E9-45B0-AFD1-87A94A81EEE9}" type="slidenum">
              <a:rPr lang="sk-SK" smtClean="0"/>
              <a:t>22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94773297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A1269A-61E9-45B0-AFD1-87A94A81EEE9}" type="slidenum">
              <a:rPr lang="sk-SK" smtClean="0"/>
              <a:t>27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75624615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A1269A-61E9-45B0-AFD1-87A94A81EEE9}" type="slidenum">
              <a:rPr lang="sk-SK" smtClean="0"/>
              <a:t>28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5218785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k-SK" smtClean="0"/>
              <a:t>Kliknutím upravte štýl predlohy podnadpisov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7CCD4-A5E0-4114-87F7-2388EF6BBABF}" type="datetime1">
              <a:rPr lang="sk-SK" smtClean="0"/>
              <a:t>15. 5. 2024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Názov prezentácie</a:t>
            </a:r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8D71C-A7E4-4809-8626-0727FBF62CE9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8442374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890337"/>
            <a:ext cx="10515600" cy="800351"/>
          </a:xfrm>
        </p:spPr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9A166-B615-425B-A40D-2ADC06E8AD52}" type="datetime1">
              <a:rPr lang="sk-SK" smtClean="0"/>
              <a:t>15. 5. 2024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Názov prezentácie</a:t>
            </a:r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8D71C-A7E4-4809-8626-0727FBF62CE9}" type="slidenum">
              <a:rPr lang="sk-SK" smtClean="0"/>
              <a:t>‹#›</a:t>
            </a:fld>
            <a:endParaRPr lang="sk-SK"/>
          </a:p>
        </p:txBody>
      </p:sp>
      <p:pic>
        <p:nvPicPr>
          <p:cNvPr id="7" name="Obrázo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84194" y="167892"/>
            <a:ext cx="1267161" cy="310132"/>
          </a:xfrm>
          <a:prstGeom prst="rect">
            <a:avLst/>
          </a:prstGeom>
        </p:spPr>
      </p:pic>
      <p:pic>
        <p:nvPicPr>
          <p:cNvPr id="8" name="Obrázok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84194" y="167892"/>
            <a:ext cx="1267161" cy="3101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30100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52547-204C-43EA-BFD7-AD821E090DF2}" type="datetime1">
              <a:rPr lang="sk-SK" smtClean="0"/>
              <a:t>15. 5. 2024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Názov prezentácie</a:t>
            </a:r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8D71C-A7E4-4809-8626-0727FBF62CE9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7939570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A70B1-8507-42EF-8A0A-E53DAC678E30}" type="datetime1">
              <a:rPr lang="sk-SK" smtClean="0"/>
              <a:t>15. 5. 2024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Názov prezentácie</a:t>
            </a:r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8D71C-A7E4-4809-8626-0727FBF62CE9}" type="slidenum">
              <a:rPr lang="sk-SK" smtClean="0"/>
              <a:t>‹#›</a:t>
            </a:fld>
            <a:endParaRPr lang="sk-SK"/>
          </a:p>
        </p:txBody>
      </p:sp>
      <p:pic>
        <p:nvPicPr>
          <p:cNvPr id="7" name="Obrázo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84194" y="167892"/>
            <a:ext cx="1267161" cy="3101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8251936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Upraviť štýly predlohy textu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071B3-59EE-4051-9C2B-8CB5E066AF6A}" type="datetime1">
              <a:rPr lang="sk-SK" smtClean="0"/>
              <a:t>15. 5. 2024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Názov prezentácie</a:t>
            </a:r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8D71C-A7E4-4809-8626-0727FBF62CE9}" type="slidenum">
              <a:rPr lang="sk-SK" smtClean="0"/>
              <a:t>‹#›</a:t>
            </a:fld>
            <a:endParaRPr lang="sk-SK"/>
          </a:p>
        </p:txBody>
      </p:sp>
      <p:pic>
        <p:nvPicPr>
          <p:cNvPr id="7" name="Obrázo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84194" y="167892"/>
            <a:ext cx="1267161" cy="310132"/>
          </a:xfrm>
          <a:prstGeom prst="rect">
            <a:avLst/>
          </a:prstGeom>
        </p:spPr>
      </p:pic>
      <p:pic>
        <p:nvPicPr>
          <p:cNvPr id="8" name="Obrázok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84194" y="167892"/>
            <a:ext cx="1267161" cy="3101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58331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23372-8C55-4C7C-888D-71518A558F61}" type="datetime1">
              <a:rPr lang="sk-SK" smtClean="0"/>
              <a:t>15. 5. 2024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Názov prezentácie</a:t>
            </a:r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8D71C-A7E4-4809-8626-0727FBF62CE9}" type="slidenum">
              <a:rPr lang="sk-SK" smtClean="0"/>
              <a:t>‹#›</a:t>
            </a:fld>
            <a:endParaRPr lang="sk-SK"/>
          </a:p>
        </p:txBody>
      </p:sp>
      <p:pic>
        <p:nvPicPr>
          <p:cNvPr id="8" name="Obrázo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84194" y="167892"/>
            <a:ext cx="1267161" cy="310132"/>
          </a:xfrm>
          <a:prstGeom prst="rect">
            <a:avLst/>
          </a:prstGeom>
        </p:spPr>
      </p:pic>
      <p:pic>
        <p:nvPicPr>
          <p:cNvPr id="9" name="Obrázok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84194" y="167892"/>
            <a:ext cx="1267161" cy="3101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5512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930442"/>
            <a:ext cx="10515600" cy="760246"/>
          </a:xfrm>
        </p:spPr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Upraviť štýly predlohy textu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Upraviť štýly predlohy textu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C236ED-D8D7-4A58-8ECD-59156C037FC5}" type="datetime1">
              <a:rPr lang="sk-SK" smtClean="0"/>
              <a:t>15. 5. 2024</a:t>
            </a:fld>
            <a:endParaRPr lang="sk-S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Názov prezentácie</a:t>
            </a:r>
            <a:endParaRPr lang="sk-S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8D71C-A7E4-4809-8626-0727FBF62CE9}" type="slidenum">
              <a:rPr lang="sk-SK" smtClean="0"/>
              <a:t>‹#›</a:t>
            </a:fld>
            <a:endParaRPr lang="sk-SK"/>
          </a:p>
        </p:txBody>
      </p:sp>
      <p:pic>
        <p:nvPicPr>
          <p:cNvPr id="10" name="Obrázok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84194" y="167892"/>
            <a:ext cx="1267161" cy="310132"/>
          </a:xfrm>
          <a:prstGeom prst="rect">
            <a:avLst/>
          </a:prstGeom>
        </p:spPr>
      </p:pic>
      <p:pic>
        <p:nvPicPr>
          <p:cNvPr id="11" name="Obrázok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84194" y="167892"/>
            <a:ext cx="1267161" cy="3101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020203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E39D5-C645-4FC6-9983-51E0C3F50FDC}" type="datetime1">
              <a:rPr lang="sk-SK" smtClean="0"/>
              <a:t>15. 5. 2024</a:t>
            </a:fld>
            <a:endParaRPr lang="sk-S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Názov prezentácie</a:t>
            </a:r>
            <a:endParaRPr lang="sk-S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8D71C-A7E4-4809-8626-0727FBF62CE9}" type="slidenum">
              <a:rPr lang="sk-SK" smtClean="0"/>
              <a:t>‹#›</a:t>
            </a:fld>
            <a:endParaRPr lang="sk-SK"/>
          </a:p>
        </p:txBody>
      </p:sp>
      <p:pic>
        <p:nvPicPr>
          <p:cNvPr id="6" name="Obrázo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84194" y="167892"/>
            <a:ext cx="1267161" cy="310132"/>
          </a:xfrm>
          <a:prstGeom prst="rect">
            <a:avLst/>
          </a:prstGeom>
        </p:spPr>
      </p:pic>
      <p:pic>
        <p:nvPicPr>
          <p:cNvPr id="7" name="Obrázok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84194" y="167892"/>
            <a:ext cx="1267161" cy="3101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794405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1E0CA-37BE-4644-B3F1-841FC34E9BFF}" type="datetime1">
              <a:rPr lang="sk-SK" smtClean="0"/>
              <a:t>15. 5. 2024</a:t>
            </a:fld>
            <a:endParaRPr lang="sk-S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Názov prezentácie</a:t>
            </a:r>
            <a:endParaRPr lang="sk-S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8D71C-A7E4-4809-8626-0727FBF62CE9}" type="slidenum">
              <a:rPr lang="sk-SK" smtClean="0"/>
              <a:t>‹#›</a:t>
            </a:fld>
            <a:endParaRPr lang="sk-SK"/>
          </a:p>
        </p:txBody>
      </p:sp>
      <p:pic>
        <p:nvPicPr>
          <p:cNvPr id="5" name="Obrázo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84194" y="167892"/>
            <a:ext cx="1267161" cy="310132"/>
          </a:xfrm>
          <a:prstGeom prst="rect">
            <a:avLst/>
          </a:prstGeom>
        </p:spPr>
      </p:pic>
      <p:pic>
        <p:nvPicPr>
          <p:cNvPr id="6" name="Obrázok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84194" y="167892"/>
            <a:ext cx="1267161" cy="3101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49121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 smtClean="0"/>
              <a:t>Upraviť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68314-D419-4D66-8433-7626CD59A162}" type="datetime1">
              <a:rPr lang="sk-SK" smtClean="0"/>
              <a:t>15. 5. 2024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Názov prezentácie</a:t>
            </a:r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8D71C-A7E4-4809-8626-0727FBF62CE9}" type="slidenum">
              <a:rPr lang="sk-SK" smtClean="0"/>
              <a:t>‹#›</a:t>
            </a:fld>
            <a:endParaRPr lang="sk-SK"/>
          </a:p>
        </p:txBody>
      </p:sp>
      <p:pic>
        <p:nvPicPr>
          <p:cNvPr id="8" name="Obrázo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84194" y="167892"/>
            <a:ext cx="1267161" cy="310132"/>
          </a:xfrm>
          <a:prstGeom prst="rect">
            <a:avLst/>
          </a:prstGeom>
        </p:spPr>
      </p:pic>
      <p:pic>
        <p:nvPicPr>
          <p:cNvPr id="9" name="Obrázok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84194" y="167892"/>
            <a:ext cx="1267161" cy="3101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10747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k-SK" smtClean="0"/>
              <a:t>Ak chcete pridať obrázok, kliknite na ikonu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 smtClean="0"/>
              <a:t>Upraviť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1D768-2B5D-4A3D-8BE6-CFA9050FADDE}" type="datetime1">
              <a:rPr lang="sk-SK" smtClean="0"/>
              <a:t>15. 5. 2024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Názov prezentácie</a:t>
            </a:r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8D71C-A7E4-4809-8626-0727FBF62CE9}" type="slidenum">
              <a:rPr lang="sk-SK" smtClean="0"/>
              <a:t>‹#›</a:t>
            </a:fld>
            <a:endParaRPr lang="sk-SK"/>
          </a:p>
        </p:txBody>
      </p:sp>
      <p:pic>
        <p:nvPicPr>
          <p:cNvPr id="8" name="Obrázo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84194" y="167892"/>
            <a:ext cx="1267161" cy="310132"/>
          </a:xfrm>
          <a:prstGeom prst="rect">
            <a:avLst/>
          </a:prstGeom>
        </p:spPr>
      </p:pic>
      <p:pic>
        <p:nvPicPr>
          <p:cNvPr id="9" name="Obrázok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84194" y="167892"/>
            <a:ext cx="1267161" cy="3101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561374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898358"/>
            <a:ext cx="10515600" cy="79233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 dirty="0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6A70B1-8507-42EF-8A0A-E53DAC678E30}" type="datetime1">
              <a:rPr lang="sk-SK" smtClean="0"/>
              <a:t>15. 5. 2024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sk-SK" smtClean="0"/>
              <a:t>Názov prezentácie</a:t>
            </a:r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38D71C-A7E4-4809-8626-0727FBF62CE9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9803897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obnovdom.sk/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itms2014.sk/" TargetMode="External"/><Relationship Id="rId3" Type="http://schemas.openxmlformats.org/officeDocument/2006/relationships/hyperlink" Target="https://eurofondy.gov.sk/" TargetMode="External"/><Relationship Id="rId7" Type="http://schemas.openxmlformats.org/officeDocument/2006/relationships/hyperlink" Target="https://commission.europa.eu/funding-tenders/find-funding/find-calls-funding-topic_sk" TargetMode="External"/><Relationship Id="rId2" Type="http://schemas.openxmlformats.org/officeDocument/2006/relationships/hyperlink" Target="https://www.planobnovy.sk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partnerskadohoda.gov.sk/" TargetMode="External"/><Relationship Id="rId5" Type="http://schemas.openxmlformats.org/officeDocument/2006/relationships/hyperlink" Target="https://mirri.gov.sk/sekcie/program-slovensko-2021-2027/" TargetMode="External"/><Relationship Id="rId4" Type="http://schemas.openxmlformats.org/officeDocument/2006/relationships/hyperlink" Target="https://eurofondy.gov.sk/program-slovensko/" TargetMode="Externa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zelenyvzdelavacifond.sk/" TargetMode="External"/><Relationship Id="rId2" Type="http://schemas.openxmlformats.org/officeDocument/2006/relationships/hyperlink" Target="http://www.obnovdom.sk/" TargetMode="Externa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zelenadomacnostiam.sk/" TargetMode="Externa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hyperlink" Target="https://dnesdycham.populair.sk/ine-dokumenty/Financovanie%20opatreni_2024_final.xlsx" TargetMode="External"/><Relationship Id="rId2" Type="http://schemas.openxmlformats.org/officeDocument/2006/relationships/hyperlink" Target="https://dnesdycham.populair.sk/ako-financovat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hyperlink" Target="https://www.partnerskadohoda.gov.sk/priklady-dobrej-praxe/?csrt=1422816622829618418" TargetMode="Externa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2884516"/>
            <a:ext cx="9079832" cy="1029759"/>
          </a:xfrm>
        </p:spPr>
        <p:txBody>
          <a:bodyPr>
            <a:noAutofit/>
          </a:bodyPr>
          <a:lstStyle/>
          <a:p>
            <a:r>
              <a:rPr lang="sk-SK" sz="2000" dirty="0"/>
              <a:t/>
            </a:r>
            <a:br>
              <a:rPr lang="sk-SK" sz="2000" dirty="0"/>
            </a:br>
            <a:r>
              <a:rPr lang="sk-SK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Mechanizmy </a:t>
            </a:r>
            <a:r>
              <a:rPr lang="sk-SK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financovania</a:t>
            </a:r>
            <a:r>
              <a:rPr lang="sk-SK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sk-SK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sk-SK" sz="2000" i="1" dirty="0" smtClean="0"/>
              <a:t>(LIFE IP)</a:t>
            </a:r>
            <a:r>
              <a:rPr lang="sk-SK" sz="2000" i="1" dirty="0"/>
              <a:t/>
            </a:r>
            <a:br>
              <a:rPr lang="sk-SK" sz="2000" i="1" dirty="0"/>
            </a:br>
            <a:endParaRPr lang="sk-SK" sz="2000" b="1" dirty="0">
              <a:latin typeface="+mn-lt"/>
              <a:ea typeface="Roboto" panose="02000000000000000000" pitchFamily="2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4321292"/>
            <a:ext cx="9144000" cy="993790"/>
          </a:xfrm>
        </p:spPr>
        <p:txBody>
          <a:bodyPr>
            <a:normAutofit/>
          </a:bodyPr>
          <a:lstStyle/>
          <a:p>
            <a:r>
              <a:rPr lang="sk-SK" sz="2800" dirty="0" smtClean="0"/>
              <a:t>Financovanie </a:t>
            </a:r>
            <a:r>
              <a:rPr lang="sk-SK" sz="2800" dirty="0"/>
              <a:t>projektov a </a:t>
            </a:r>
            <a:r>
              <a:rPr lang="sk-SK" sz="2800" dirty="0" smtClean="0"/>
              <a:t>opatrení</a:t>
            </a:r>
            <a:br>
              <a:rPr lang="sk-SK" sz="2800" dirty="0" smtClean="0"/>
            </a:br>
            <a:r>
              <a:rPr lang="sk-SK" sz="2800" dirty="0" smtClean="0"/>
              <a:t>zameraných na zlepšenie kvality ovzdušia</a:t>
            </a:r>
            <a:endParaRPr lang="sk-SK" sz="2800" dirty="0">
              <a:ea typeface="Roboto" panose="02000000000000000000" pitchFamily="2" charset="0"/>
            </a:endParaRPr>
          </a:p>
        </p:txBody>
      </p:sp>
      <p:pic>
        <p:nvPicPr>
          <p:cNvPr id="6" name="Obrázo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96818" y="1243920"/>
            <a:ext cx="5798363" cy="1419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2633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sk-SK" sz="3200" b="1" dirty="0" smtClean="0">
                <a:solidFill>
                  <a:srgbClr val="0070C0"/>
                </a:solidFill>
              </a:rPr>
              <a:t>Zdroje EÚ </a:t>
            </a:r>
            <a:r>
              <a:rPr lang="sk-SK" sz="2800" b="1" dirty="0" smtClean="0">
                <a:solidFill>
                  <a:srgbClr val="0070C0"/>
                </a:solidFill>
              </a:rPr>
              <a:t>– </a:t>
            </a:r>
            <a:r>
              <a:rPr lang="sk-SK" sz="2800" b="1" u="sng" dirty="0" smtClean="0">
                <a:solidFill>
                  <a:srgbClr val="0070C0"/>
                </a:solidFill>
              </a:rPr>
              <a:t>Riadené členskými štátmi</a:t>
            </a:r>
            <a:endParaRPr lang="sk-SK" sz="3200" b="1" u="sng" dirty="0">
              <a:solidFill>
                <a:srgbClr val="0070C0"/>
              </a:solidFill>
            </a:endParaRPr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sk-SK" sz="2400" dirty="0" smtClean="0"/>
          </a:p>
          <a:p>
            <a:pPr marL="0" indent="0">
              <a:buNone/>
            </a:pPr>
            <a:r>
              <a:rPr lang="sk-SK" sz="2400" b="1" dirty="0" smtClean="0"/>
              <a:t>Hlavné zameranie fondov EÚ:</a:t>
            </a:r>
          </a:p>
          <a:p>
            <a:pPr marL="360363" lvl="0" indent="-180975">
              <a:lnSpc>
                <a:spcPct val="100000"/>
              </a:lnSpc>
              <a:spcBef>
                <a:spcPts val="0"/>
              </a:spcBef>
            </a:pPr>
            <a:r>
              <a:rPr lang="sk-SK" sz="2400" dirty="0" smtClean="0">
                <a:solidFill>
                  <a:srgbClr val="00B050"/>
                </a:solidFill>
              </a:rPr>
              <a:t>Výskum a inovácie</a:t>
            </a:r>
          </a:p>
          <a:p>
            <a:pPr marL="360363" lvl="0" indent="-180975">
              <a:lnSpc>
                <a:spcPct val="100000"/>
              </a:lnSpc>
              <a:spcBef>
                <a:spcPts val="0"/>
              </a:spcBef>
            </a:pPr>
            <a:r>
              <a:rPr lang="sk-SK" sz="2400" dirty="0" smtClean="0">
                <a:solidFill>
                  <a:srgbClr val="00B050"/>
                </a:solidFill>
              </a:rPr>
              <a:t>Podpora </a:t>
            </a:r>
            <a:r>
              <a:rPr lang="sk-SK" sz="2400" dirty="0" err="1" smtClean="0">
                <a:solidFill>
                  <a:srgbClr val="00B050"/>
                </a:solidFill>
              </a:rPr>
              <a:t>nízkouhlíkového</a:t>
            </a:r>
            <a:r>
              <a:rPr lang="sk-SK" sz="2400" dirty="0" smtClean="0">
                <a:solidFill>
                  <a:srgbClr val="00B050"/>
                </a:solidFill>
              </a:rPr>
              <a:t> hospodárstva</a:t>
            </a:r>
          </a:p>
          <a:p>
            <a:pPr marL="360363" lvl="0" indent="-180975">
              <a:lnSpc>
                <a:spcPct val="100000"/>
              </a:lnSpc>
              <a:spcBef>
                <a:spcPts val="0"/>
              </a:spcBef>
            </a:pPr>
            <a:r>
              <a:rPr lang="sk-SK" sz="2400" dirty="0" smtClean="0">
                <a:solidFill>
                  <a:srgbClr val="00B050"/>
                </a:solidFill>
              </a:rPr>
              <a:t>Udržateľné riadenie prírodných zdrojov</a:t>
            </a:r>
          </a:p>
          <a:p>
            <a:pPr marL="360363" lvl="0" indent="-180975">
              <a:lnSpc>
                <a:spcPct val="100000"/>
              </a:lnSpc>
              <a:spcBef>
                <a:spcPts val="0"/>
              </a:spcBef>
            </a:pPr>
            <a:r>
              <a:rPr lang="sk-SK" sz="2400" dirty="0" smtClean="0">
                <a:solidFill>
                  <a:srgbClr val="00B050"/>
                </a:solidFill>
              </a:rPr>
              <a:t>Malé podniky</a:t>
            </a:r>
          </a:p>
          <a:p>
            <a:pPr marL="360363" indent="-180975">
              <a:lnSpc>
                <a:spcPct val="100000"/>
              </a:lnSpc>
              <a:spcBef>
                <a:spcPts val="0"/>
              </a:spcBef>
            </a:pPr>
            <a:r>
              <a:rPr lang="sk-SK" sz="2400" dirty="0" smtClean="0"/>
              <a:t>Digitálne technológie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endParaRPr lang="sk-SK" sz="2200" b="1" dirty="0" smtClean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8D71C-A7E4-4809-8626-0727FBF62CE9}" type="slidenum">
              <a:rPr lang="sk-SK" smtClean="0"/>
              <a:t>10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5065742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sk-SK" sz="3200" b="1" dirty="0">
                <a:solidFill>
                  <a:srgbClr val="0070C0"/>
                </a:solidFill>
              </a:rPr>
              <a:t>Zdroje EÚ </a:t>
            </a:r>
            <a:r>
              <a:rPr lang="sk-SK" sz="2800" b="1" dirty="0">
                <a:solidFill>
                  <a:srgbClr val="0070C0"/>
                </a:solidFill>
              </a:rPr>
              <a:t>– </a:t>
            </a:r>
            <a:r>
              <a:rPr lang="sk-SK" sz="2800" b="1" u="sng" dirty="0" smtClean="0">
                <a:solidFill>
                  <a:srgbClr val="0070C0"/>
                </a:solidFill>
              </a:rPr>
              <a:t>Riadené </a:t>
            </a:r>
            <a:r>
              <a:rPr lang="sk-SK" sz="2800" b="1" u="sng" dirty="0">
                <a:solidFill>
                  <a:srgbClr val="0070C0"/>
                </a:solidFill>
              </a:rPr>
              <a:t>členskými </a:t>
            </a:r>
            <a:r>
              <a:rPr lang="sk-SK" sz="2800" b="1" u="sng" dirty="0" smtClean="0">
                <a:solidFill>
                  <a:srgbClr val="0070C0"/>
                </a:solidFill>
              </a:rPr>
              <a:t>štátmi</a:t>
            </a:r>
            <a:endParaRPr lang="sk-SK" sz="2800" b="1" u="sng" dirty="0">
              <a:solidFill>
                <a:srgbClr val="0070C0"/>
              </a:solidFill>
            </a:endParaRPr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620895"/>
          </a:xfrm>
        </p:spPr>
        <p:txBody>
          <a:bodyPr>
            <a:noAutofit/>
          </a:bodyPr>
          <a:lstStyle/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sk-SK" sz="1600" b="1" dirty="0"/>
              <a:t>A) Využiteľné v rámci ŽP</a:t>
            </a:r>
            <a:endParaRPr lang="sk-SK" sz="1600" dirty="0"/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sk-SK" sz="2000" b="1" dirty="0" smtClean="0">
                <a:solidFill>
                  <a:srgbClr val="00B050"/>
                </a:solidFill>
              </a:rPr>
              <a:t>Európsky</a:t>
            </a:r>
            <a:r>
              <a:rPr lang="sk-SK" sz="1800" b="1" dirty="0" smtClean="0">
                <a:solidFill>
                  <a:srgbClr val="00B050"/>
                </a:solidFill>
              </a:rPr>
              <a:t> </a:t>
            </a:r>
            <a:r>
              <a:rPr lang="sk-SK" sz="2000" b="1" dirty="0">
                <a:solidFill>
                  <a:srgbClr val="00B050"/>
                </a:solidFill>
              </a:rPr>
              <a:t>fond regionálneho rozvoja </a:t>
            </a:r>
            <a:r>
              <a:rPr lang="sk-SK" sz="2000" dirty="0">
                <a:solidFill>
                  <a:srgbClr val="00B050"/>
                </a:solidFill>
              </a:rPr>
              <a:t>(</a:t>
            </a:r>
            <a:r>
              <a:rPr lang="sk-SK" sz="2000" dirty="0" smtClean="0">
                <a:solidFill>
                  <a:srgbClr val="00B050"/>
                </a:solidFill>
              </a:rPr>
              <a:t>EFRR)</a:t>
            </a:r>
            <a:endParaRPr lang="sk-SK" sz="2000" dirty="0">
              <a:solidFill>
                <a:srgbClr val="92D050"/>
              </a:solidFill>
            </a:endParaRPr>
          </a:p>
          <a:p>
            <a:pPr lvl="1" algn="just">
              <a:lnSpc>
                <a:spcPct val="100000"/>
              </a:lnSpc>
              <a:spcBef>
                <a:spcPts val="0"/>
              </a:spcBef>
            </a:pPr>
            <a:r>
              <a:rPr lang="sk-SK" sz="2000" dirty="0" smtClean="0"/>
              <a:t>Inovácie a výskum</a:t>
            </a:r>
          </a:p>
          <a:p>
            <a:pPr lvl="1" algn="just">
              <a:lnSpc>
                <a:spcPct val="100000"/>
              </a:lnSpc>
              <a:spcBef>
                <a:spcPts val="0"/>
              </a:spcBef>
            </a:pPr>
            <a:r>
              <a:rPr lang="sk-SK" sz="2000" dirty="0" smtClean="0"/>
              <a:t>Digitálna agenda</a:t>
            </a:r>
          </a:p>
          <a:p>
            <a:pPr lvl="1" algn="just">
              <a:lnSpc>
                <a:spcPct val="100000"/>
              </a:lnSpc>
              <a:spcBef>
                <a:spcPts val="0"/>
              </a:spcBef>
            </a:pPr>
            <a:r>
              <a:rPr lang="sk-SK" sz="2000" dirty="0" smtClean="0"/>
              <a:t>Podpora malých a stredných podnikov aj </a:t>
            </a:r>
            <a:r>
              <a:rPr lang="sk-SK" sz="2000" dirty="0" err="1" smtClean="0"/>
              <a:t>nízkouhlíkového</a:t>
            </a:r>
            <a:r>
              <a:rPr lang="sk-SK" sz="2000" dirty="0" smtClean="0"/>
              <a:t> hospodárstva 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sk-SK" sz="800" dirty="0" smtClean="0"/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sk-SK" sz="2000" b="1" dirty="0" smtClean="0">
                <a:solidFill>
                  <a:srgbClr val="00B050"/>
                </a:solidFill>
              </a:rPr>
              <a:t>Kohézny fond </a:t>
            </a:r>
            <a:r>
              <a:rPr lang="sk-SK" sz="2000" dirty="0" smtClean="0">
                <a:solidFill>
                  <a:srgbClr val="00B050"/>
                </a:solidFill>
              </a:rPr>
              <a:t>(KF)</a:t>
            </a:r>
            <a:endParaRPr lang="sk-SK" sz="2000" dirty="0" smtClean="0"/>
          </a:p>
          <a:p>
            <a:pPr lvl="1" algn="just">
              <a:lnSpc>
                <a:spcPct val="100000"/>
              </a:lnSpc>
              <a:spcBef>
                <a:spcPts val="0"/>
              </a:spcBef>
            </a:pPr>
            <a:r>
              <a:rPr lang="sk-SK" sz="2000" dirty="0" err="1" smtClean="0"/>
              <a:t>Transeurópske</a:t>
            </a:r>
            <a:r>
              <a:rPr lang="sk-SK" sz="2000" dirty="0" smtClean="0"/>
              <a:t> dopravné siete (energetické, dopravné)</a:t>
            </a:r>
          </a:p>
          <a:p>
            <a:pPr lvl="2" algn="just">
              <a:lnSpc>
                <a:spcPct val="100000"/>
              </a:lnSpc>
              <a:spcBef>
                <a:spcPts val="0"/>
              </a:spcBef>
            </a:pPr>
            <a:r>
              <a:rPr lang="sk-SK" sz="1800" u="sng" dirty="0" smtClean="0"/>
              <a:t>Podmienka</a:t>
            </a:r>
            <a:r>
              <a:rPr lang="sk-SK" sz="1800" dirty="0" smtClean="0"/>
              <a:t>: prínos pre ŽP (energetická efektívnosť, OZE, rozvoj dopravy a podpora </a:t>
            </a:r>
            <a:r>
              <a:rPr lang="sk-SK" sz="1800" dirty="0" err="1" smtClean="0"/>
              <a:t>intermodálnej</a:t>
            </a:r>
            <a:r>
              <a:rPr lang="sk-SK" sz="1800" dirty="0" smtClean="0"/>
              <a:t> dopravy)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sk-SK" sz="800" dirty="0" smtClean="0"/>
          </a:p>
          <a:p>
            <a:pPr>
              <a:spcBef>
                <a:spcPts val="0"/>
              </a:spcBef>
            </a:pPr>
            <a:r>
              <a:rPr lang="sk-SK" sz="2000" b="1" dirty="0" smtClean="0">
                <a:solidFill>
                  <a:srgbClr val="00B050"/>
                </a:solidFill>
              </a:rPr>
              <a:t>Európsky poľnohospodársky fond pre rozvoj vidieka </a:t>
            </a:r>
            <a:r>
              <a:rPr lang="sk-SK" sz="2000" dirty="0" smtClean="0">
                <a:solidFill>
                  <a:srgbClr val="00B050"/>
                </a:solidFill>
              </a:rPr>
              <a:t>(EPFRV) </a:t>
            </a:r>
            <a:endParaRPr lang="sk-SK" sz="1800" dirty="0" smtClean="0"/>
          </a:p>
          <a:p>
            <a:pPr lvl="1" algn="just">
              <a:lnSpc>
                <a:spcPct val="100000"/>
              </a:lnSpc>
              <a:spcBef>
                <a:spcPts val="0"/>
              </a:spcBef>
            </a:pPr>
            <a:r>
              <a:rPr lang="sk-SK" sz="2000" dirty="0" smtClean="0"/>
              <a:t>Znižovanie emisií skleníkových plynov a zvyšovanie sekvestrácie uhlíka</a:t>
            </a:r>
          </a:p>
          <a:p>
            <a:pPr lvl="1" algn="just">
              <a:lnSpc>
                <a:spcPct val="100000"/>
              </a:lnSpc>
              <a:spcBef>
                <a:spcPts val="0"/>
              </a:spcBef>
            </a:pPr>
            <a:r>
              <a:rPr lang="sk-SK" sz="2000" dirty="0" smtClean="0"/>
              <a:t>Podpora využívania  OZE</a:t>
            </a:r>
          </a:p>
          <a:p>
            <a:pPr lvl="1" algn="just">
              <a:lnSpc>
                <a:spcPct val="100000"/>
              </a:lnSpc>
              <a:spcBef>
                <a:spcPts val="0"/>
              </a:spcBef>
            </a:pPr>
            <a:r>
              <a:rPr lang="sk-SK" sz="2000" dirty="0" smtClean="0"/>
              <a:t>Udržateľný rozvoj a znižovanie znečistenia zložiek ŽP</a:t>
            </a:r>
          </a:p>
          <a:p>
            <a:pPr lvl="1" algn="just">
              <a:lnSpc>
                <a:spcPct val="100000"/>
              </a:lnSpc>
              <a:spcBef>
                <a:spcPts val="0"/>
              </a:spcBef>
            </a:pPr>
            <a:r>
              <a:rPr lang="sk-SK" sz="2000" dirty="0" smtClean="0"/>
              <a:t>Podpora biodiverzity a udržateľného rozvoja</a:t>
            </a:r>
          </a:p>
          <a:p>
            <a:pPr lvl="1" algn="just">
              <a:lnSpc>
                <a:spcPct val="100000"/>
              </a:lnSpc>
              <a:spcBef>
                <a:spcPts val="0"/>
              </a:spcBef>
            </a:pPr>
            <a:endParaRPr lang="sk-SK" sz="2000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8D71C-A7E4-4809-8626-0727FBF62CE9}" type="slidenum">
              <a:rPr lang="sk-SK" smtClean="0"/>
              <a:t>11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826105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sk-SK" sz="3200" b="1" dirty="0">
                <a:solidFill>
                  <a:srgbClr val="0070C0"/>
                </a:solidFill>
              </a:rPr>
              <a:t>Zdroje EÚ </a:t>
            </a:r>
            <a:r>
              <a:rPr lang="sk-SK" sz="2800" b="1" dirty="0">
                <a:solidFill>
                  <a:srgbClr val="0070C0"/>
                </a:solidFill>
              </a:rPr>
              <a:t>– </a:t>
            </a:r>
            <a:r>
              <a:rPr lang="sk-SK" sz="2800" b="1" u="sng" dirty="0" smtClean="0">
                <a:solidFill>
                  <a:srgbClr val="0070C0"/>
                </a:solidFill>
              </a:rPr>
              <a:t>Riadené </a:t>
            </a:r>
            <a:r>
              <a:rPr lang="sk-SK" sz="2800" b="1" u="sng" dirty="0">
                <a:solidFill>
                  <a:srgbClr val="0070C0"/>
                </a:solidFill>
              </a:rPr>
              <a:t>členskými </a:t>
            </a:r>
            <a:r>
              <a:rPr lang="sk-SK" sz="2800" b="1" u="sng" dirty="0" smtClean="0">
                <a:solidFill>
                  <a:srgbClr val="0070C0"/>
                </a:solidFill>
              </a:rPr>
              <a:t>štátmi</a:t>
            </a:r>
            <a:endParaRPr lang="sk-SK" sz="2800" b="1" u="sng" dirty="0">
              <a:solidFill>
                <a:srgbClr val="0070C0"/>
              </a:solidFill>
            </a:endParaRPr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620895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sk-SK" sz="1800" b="1" dirty="0" smtClean="0"/>
              <a:t>B</a:t>
            </a:r>
            <a:r>
              <a:rPr lang="sk-SK" sz="1800" b="1" dirty="0"/>
              <a:t>) Bez priameho súvisu so ŽP</a:t>
            </a:r>
          </a:p>
          <a:p>
            <a:pPr marL="0" indent="0" algn="just">
              <a:spcBef>
                <a:spcPts val="600"/>
              </a:spcBef>
              <a:buNone/>
            </a:pPr>
            <a:r>
              <a:rPr lang="sk-SK" sz="1800" dirty="0" smtClean="0"/>
              <a:t>Európsky </a:t>
            </a:r>
            <a:r>
              <a:rPr lang="sk-SK" sz="1800" dirty="0"/>
              <a:t>sociálny fond (</a:t>
            </a:r>
            <a:r>
              <a:rPr lang="sk-SK" sz="1800" dirty="0" smtClean="0"/>
              <a:t>ESF+)</a:t>
            </a:r>
            <a:r>
              <a:rPr lang="sk-SK" sz="1800" dirty="0"/>
              <a:t> </a:t>
            </a:r>
            <a:endParaRPr lang="sk-SK" sz="1800" dirty="0" smtClean="0"/>
          </a:p>
          <a:p>
            <a:pPr marL="0" indent="0" algn="just">
              <a:spcBef>
                <a:spcPts val="600"/>
              </a:spcBef>
              <a:buNone/>
            </a:pPr>
            <a:r>
              <a:rPr lang="sk-SK" sz="1800" dirty="0" smtClean="0"/>
              <a:t>Európsky námorný, rybolovný a </a:t>
            </a:r>
            <a:r>
              <a:rPr lang="sk-SK" sz="1800" dirty="0" err="1" smtClean="0"/>
              <a:t>akvakultúrny</a:t>
            </a:r>
            <a:r>
              <a:rPr lang="sk-SK" sz="1800" dirty="0" smtClean="0"/>
              <a:t> </a:t>
            </a:r>
            <a:r>
              <a:rPr lang="sk-SK" sz="1800" dirty="0"/>
              <a:t>fond (</a:t>
            </a:r>
            <a:r>
              <a:rPr lang="sk-SK" sz="1800" dirty="0" smtClean="0"/>
              <a:t>ENRAF)</a:t>
            </a:r>
          </a:p>
          <a:p>
            <a:pPr marL="0" indent="0" algn="just">
              <a:spcBef>
                <a:spcPts val="600"/>
              </a:spcBef>
              <a:buNone/>
            </a:pPr>
            <a:r>
              <a:rPr lang="sk-SK" sz="1800" dirty="0"/>
              <a:t>Fond na spravodlivú transformáciu (FST)</a:t>
            </a:r>
          </a:p>
          <a:p>
            <a:pPr marL="0" indent="0" algn="just">
              <a:spcBef>
                <a:spcPts val="600"/>
              </a:spcBef>
              <a:buNone/>
            </a:pPr>
            <a:r>
              <a:rPr lang="sk-SK" sz="1800" dirty="0" smtClean="0"/>
              <a:t>Fond </a:t>
            </a:r>
            <a:r>
              <a:rPr lang="sk-SK" sz="1800" dirty="0"/>
              <a:t>pre azyl, migráciu a integráciu (AMIF)</a:t>
            </a:r>
          </a:p>
          <a:p>
            <a:pPr marL="0" indent="0" algn="just">
              <a:spcBef>
                <a:spcPts val="600"/>
              </a:spcBef>
              <a:buNone/>
            </a:pPr>
            <a:r>
              <a:rPr lang="sk-SK" sz="1800" dirty="0"/>
              <a:t>Fond pre vnútornú bezpečnosť (ISF)</a:t>
            </a:r>
          </a:p>
          <a:p>
            <a:pPr marL="0" indent="0" algn="just">
              <a:spcBef>
                <a:spcPts val="600"/>
              </a:spcBef>
              <a:buNone/>
            </a:pPr>
            <a:r>
              <a:rPr lang="sk-SK" sz="1800" dirty="0"/>
              <a:t>Fond pre integrované riadenie hraníc – Nástroj na riadenie hraníc a víza (BMVI)</a:t>
            </a:r>
          </a:p>
          <a:p>
            <a:pPr marL="0" indent="0" algn="just">
              <a:buNone/>
            </a:pPr>
            <a:endParaRPr lang="sk-SK" sz="1200" dirty="0" smtClean="0"/>
          </a:p>
          <a:p>
            <a:pPr marL="0" indent="0" algn="just">
              <a:buNone/>
            </a:pPr>
            <a:endParaRPr lang="sk-SK" sz="700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8D71C-A7E4-4809-8626-0727FBF62CE9}" type="slidenum">
              <a:rPr lang="sk-SK" smtClean="0"/>
              <a:t>12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774942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1282406"/>
            <a:ext cx="10515600" cy="792330"/>
          </a:xfrm>
        </p:spPr>
        <p:txBody>
          <a:bodyPr>
            <a:noAutofit/>
          </a:bodyPr>
          <a:lstStyle/>
          <a:p>
            <a:r>
              <a:rPr lang="sk-SK" sz="2800" b="1" dirty="0" smtClean="0">
                <a:solidFill>
                  <a:schemeClr val="accent1"/>
                </a:solidFill>
              </a:rPr>
              <a:t>Schéma toku finančných prostriedkov z EÚ do členských štátov</a:t>
            </a:r>
            <a:endParaRPr lang="sk-SK" sz="2800" b="1" dirty="0">
              <a:solidFill>
                <a:schemeClr val="accent1"/>
              </a:solidFill>
            </a:endParaRPr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8D71C-A7E4-4809-8626-0727FBF62CE9}" type="slidenum">
              <a:rPr lang="sk-SK" smtClean="0"/>
              <a:t>13</a:t>
            </a:fld>
            <a:endParaRPr lang="sk-SK"/>
          </a:p>
        </p:txBody>
      </p:sp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val="3667255716"/>
              </p:ext>
            </p:extLst>
          </p:nvPr>
        </p:nvGraphicFramePr>
        <p:xfrm>
          <a:off x="838200" y="2074736"/>
          <a:ext cx="10515600" cy="407905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Nadpis 1"/>
          <p:cNvSpPr txBox="1">
            <a:spLocks/>
          </p:cNvSpPr>
          <p:nvPr/>
        </p:nvSpPr>
        <p:spPr>
          <a:xfrm>
            <a:off x="838200" y="904425"/>
            <a:ext cx="10515600" cy="65670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k-SK" sz="3200" b="1" dirty="0" smtClean="0">
                <a:solidFill>
                  <a:srgbClr val="0070C0"/>
                </a:solidFill>
              </a:rPr>
              <a:t>Zdroje EÚ </a:t>
            </a:r>
            <a:r>
              <a:rPr lang="sk-SK" sz="2800" b="1" dirty="0" smtClean="0">
                <a:solidFill>
                  <a:srgbClr val="0070C0"/>
                </a:solidFill>
              </a:rPr>
              <a:t>– </a:t>
            </a:r>
            <a:r>
              <a:rPr lang="sk-SK" sz="2800" b="1" u="sng" dirty="0" smtClean="0">
                <a:solidFill>
                  <a:srgbClr val="0070C0"/>
                </a:solidFill>
              </a:rPr>
              <a:t>Riadené členskými štátmi</a:t>
            </a:r>
            <a:endParaRPr lang="sk-SK" sz="3200" b="1" u="sng" dirty="0">
              <a:solidFill>
                <a:srgbClr val="0070C0"/>
              </a:solidFill>
            </a:endParaRPr>
          </a:p>
        </p:txBody>
      </p:sp>
      <p:sp>
        <p:nvSpPr>
          <p:cNvPr id="3" name="Bublina v tvare zaobleného obdĺžnika 2"/>
          <p:cNvSpPr/>
          <p:nvPr/>
        </p:nvSpPr>
        <p:spPr>
          <a:xfrm>
            <a:off x="5751576" y="2173806"/>
            <a:ext cx="1627632" cy="951234"/>
          </a:xfrm>
          <a:prstGeom prst="wedgeRoundRectCallout">
            <a:avLst>
              <a:gd name="adj1" fmla="val -29822"/>
              <a:gd name="adj2" fmla="val 67306"/>
              <a:gd name="adj3" fmla="val 16667"/>
            </a:avLst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2400" dirty="0" smtClean="0"/>
              <a:t>OP Slovensko</a:t>
            </a:r>
            <a:endParaRPr lang="sk-SK" sz="2400" dirty="0"/>
          </a:p>
        </p:txBody>
      </p:sp>
    </p:spTree>
    <p:extLst>
      <p:ext uri="{BB962C8B-B14F-4D97-AF65-F5344CB8AC3E}">
        <p14:creationId xmlns:p14="http://schemas.microsoft.com/office/powerpoint/2010/main" val="4011843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sk-SK" sz="3200" b="1" dirty="0" smtClean="0">
                <a:solidFill>
                  <a:srgbClr val="0070C0"/>
                </a:solidFill>
              </a:rPr>
              <a:t>Zdroje EÚ </a:t>
            </a:r>
            <a:r>
              <a:rPr lang="sk-SK" sz="2800" b="1" dirty="0" smtClean="0">
                <a:solidFill>
                  <a:srgbClr val="0070C0"/>
                </a:solidFill>
              </a:rPr>
              <a:t>– Program Slovensko 2021 - 2027</a:t>
            </a:r>
            <a:endParaRPr lang="sk-SK" sz="3200" b="1" dirty="0">
              <a:solidFill>
                <a:srgbClr val="0070C0"/>
              </a:solidFill>
            </a:endParaRPr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64832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sk-SK" sz="2200" b="1" dirty="0" smtClean="0"/>
              <a:t>Celková </a:t>
            </a:r>
            <a:r>
              <a:rPr lang="sk-SK" sz="2200" b="1" dirty="0"/>
              <a:t>výška zdrojov z fondov EÚ pre Program Slovensko je 12,594 mld.</a:t>
            </a:r>
            <a:endParaRPr lang="sk-SK" sz="2200" b="1" dirty="0" smtClean="0"/>
          </a:p>
          <a:p>
            <a:pPr marL="0" indent="0">
              <a:buNone/>
            </a:pPr>
            <a:r>
              <a:rPr lang="sk-SK" sz="2200" b="1" dirty="0" smtClean="0"/>
              <a:t>A</a:t>
            </a:r>
            <a:r>
              <a:rPr lang="sk-SK" sz="2200" b="1" dirty="0"/>
              <a:t>) Využiteľné v rámci </a:t>
            </a:r>
            <a:r>
              <a:rPr lang="sk-SK" sz="2200" b="1" dirty="0" smtClean="0"/>
              <a:t>ŽP - </a:t>
            </a:r>
            <a:r>
              <a:rPr lang="sk-SK" sz="2200" b="1" dirty="0" smtClean="0">
                <a:solidFill>
                  <a:srgbClr val="FF0000"/>
                </a:solidFill>
              </a:rPr>
              <a:t>9,453 mld. EUR</a:t>
            </a:r>
            <a:endParaRPr lang="sk-SK" sz="2200" dirty="0">
              <a:solidFill>
                <a:srgbClr val="FF0000"/>
              </a:solidFill>
            </a:endParaRPr>
          </a:p>
          <a:p>
            <a:r>
              <a:rPr lang="sk-SK" sz="2400" b="1" dirty="0" smtClean="0">
                <a:solidFill>
                  <a:srgbClr val="00B050"/>
                </a:solidFill>
              </a:rPr>
              <a:t>Zelenšia</a:t>
            </a:r>
            <a:r>
              <a:rPr lang="sk-SK" sz="2400" b="1" dirty="0">
                <a:solidFill>
                  <a:srgbClr val="00B050"/>
                </a:solidFill>
              </a:rPr>
              <a:t>, </a:t>
            </a:r>
            <a:r>
              <a:rPr lang="sk-SK" sz="2400" b="1" dirty="0" err="1">
                <a:solidFill>
                  <a:srgbClr val="00B050"/>
                </a:solidFill>
              </a:rPr>
              <a:t>nízkouhlíková</a:t>
            </a:r>
            <a:r>
              <a:rPr lang="sk-SK" sz="2400" b="1" dirty="0">
                <a:solidFill>
                  <a:srgbClr val="00B050"/>
                </a:solidFill>
              </a:rPr>
              <a:t> Európa</a:t>
            </a:r>
            <a:r>
              <a:rPr lang="sk-SK" sz="2200" dirty="0">
                <a:solidFill>
                  <a:srgbClr val="00B050"/>
                </a:solidFill>
              </a:rPr>
              <a:t> </a:t>
            </a:r>
            <a:r>
              <a:rPr lang="sk-SK" sz="2200" dirty="0"/>
              <a:t>4,198 mld. </a:t>
            </a:r>
            <a:r>
              <a:rPr lang="sk-SK" sz="2200" dirty="0" smtClean="0"/>
              <a:t>EUR</a:t>
            </a:r>
          </a:p>
          <a:p>
            <a:pPr lvl="1"/>
            <a:r>
              <a:rPr lang="sk-SK" sz="1800" dirty="0" smtClean="0"/>
              <a:t>Energetická efektívnosť</a:t>
            </a:r>
          </a:p>
          <a:p>
            <a:pPr lvl="1"/>
            <a:r>
              <a:rPr lang="sk-SK" sz="1800" dirty="0" smtClean="0"/>
              <a:t>Znižovanie emisií skleníkových plynov</a:t>
            </a:r>
          </a:p>
          <a:p>
            <a:pPr lvl="1"/>
            <a:r>
              <a:rPr lang="sk-SK" sz="1800" dirty="0" smtClean="0"/>
              <a:t>Energia z obnoviteľných zdrojov</a:t>
            </a:r>
          </a:p>
          <a:p>
            <a:pPr lvl="1"/>
            <a:r>
              <a:rPr lang="sk-SK" sz="1800" dirty="0" smtClean="0"/>
              <a:t>Investície do udržateľnej mestskej mobility</a:t>
            </a:r>
          </a:p>
          <a:p>
            <a:pPr lvl="1"/>
            <a:r>
              <a:rPr lang="sk-SK" sz="1800" dirty="0" smtClean="0"/>
              <a:t>Investície do ekologickej verejnej dopravy a </a:t>
            </a:r>
            <a:r>
              <a:rPr lang="sk-SK" sz="1800" dirty="0" err="1" smtClean="0"/>
              <a:t>cyklodopravy</a:t>
            </a:r>
            <a:endParaRPr lang="sk-SK" sz="1800" dirty="0" smtClean="0"/>
          </a:p>
          <a:p>
            <a:r>
              <a:rPr lang="sk-SK" sz="2400" b="1" dirty="0">
                <a:solidFill>
                  <a:srgbClr val="00B050"/>
                </a:solidFill>
              </a:rPr>
              <a:t>Prepojenejšia Európa </a:t>
            </a:r>
            <a:r>
              <a:rPr lang="sk-SK" sz="2200" dirty="0"/>
              <a:t>2,003 mld. EUR</a:t>
            </a:r>
          </a:p>
          <a:p>
            <a:pPr lvl="1"/>
            <a:r>
              <a:rPr lang="sk-SK" sz="1800" dirty="0"/>
              <a:t>Rozvoj inteligentnej, bezpečnej, udržateľnej dopravnej siete</a:t>
            </a:r>
          </a:p>
          <a:p>
            <a:pPr lvl="1"/>
            <a:r>
              <a:rPr lang="sk-SK" sz="1800" dirty="0"/>
              <a:t>Budovanie a opravy ciest I. triedy a rekonštrukcie miestnych </a:t>
            </a:r>
            <a:r>
              <a:rPr lang="sk-SK" sz="1800" dirty="0" smtClean="0"/>
              <a:t>komunikácií</a:t>
            </a:r>
            <a:endParaRPr lang="sk-SK" sz="1800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8D71C-A7E4-4809-8626-0727FBF62CE9}" type="slidenum">
              <a:rPr lang="sk-SK" smtClean="0"/>
              <a:t>14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279379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3200" b="1" dirty="0">
                <a:solidFill>
                  <a:srgbClr val="0070C0"/>
                </a:solidFill>
              </a:rPr>
              <a:t>Zdroje EÚ </a:t>
            </a:r>
            <a:r>
              <a:rPr lang="sk-SK" sz="2800" b="1" dirty="0">
                <a:solidFill>
                  <a:srgbClr val="0070C0"/>
                </a:solidFill>
              </a:rPr>
              <a:t>– Program Slovensko 2021 - 2027</a:t>
            </a:r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k-SK" sz="2400" b="1" dirty="0">
                <a:solidFill>
                  <a:srgbClr val="00B050"/>
                </a:solidFill>
              </a:rPr>
              <a:t>Sociálnejšia Európa </a:t>
            </a:r>
            <a:r>
              <a:rPr lang="sk-SK" sz="2200" dirty="0"/>
              <a:t>3,252 mld. EUR</a:t>
            </a:r>
          </a:p>
          <a:p>
            <a:pPr lvl="1"/>
            <a:r>
              <a:rPr lang="sk-SK" sz="1800" dirty="0"/>
              <a:t>Prístupný trh práce </a:t>
            </a:r>
          </a:p>
          <a:p>
            <a:pPr lvl="1"/>
            <a:r>
              <a:rPr lang="sk-SK" sz="1800" dirty="0"/>
              <a:t>Kvalitné a </a:t>
            </a:r>
            <a:r>
              <a:rPr lang="sk-SK" sz="1800" dirty="0" err="1"/>
              <a:t>inkluzívne</a:t>
            </a:r>
            <a:r>
              <a:rPr lang="sk-SK" sz="1800" dirty="0"/>
              <a:t> vzdelávanie </a:t>
            </a:r>
          </a:p>
          <a:p>
            <a:pPr lvl="1"/>
            <a:r>
              <a:rPr lang="sk-SK" sz="1800" dirty="0"/>
              <a:t>Aktívne začlenenie a dostupné sociálnych služieb pre znevýhodnené skupiny obyvateľstva</a:t>
            </a:r>
          </a:p>
          <a:p>
            <a:pPr lvl="1"/>
            <a:r>
              <a:rPr lang="sk-SK" sz="1800" dirty="0"/>
              <a:t>Rodinné poradne, sociálne inovácie a potravinová a materiálna pomoc pre najodkázanejšie osoby</a:t>
            </a:r>
          </a:p>
          <a:p>
            <a:pPr marL="0" indent="0">
              <a:buNone/>
            </a:pPr>
            <a:endParaRPr lang="sk-SK" sz="2200" b="1" dirty="0" smtClean="0"/>
          </a:p>
          <a:p>
            <a:pPr marL="0" indent="0">
              <a:buNone/>
            </a:pPr>
            <a:r>
              <a:rPr lang="sk-SK" sz="2200" b="1" dirty="0" smtClean="0"/>
              <a:t>B</a:t>
            </a:r>
            <a:r>
              <a:rPr lang="sk-SK" sz="2200" b="1" dirty="0"/>
              <a:t>) Bez priameho súvisu so ŽP</a:t>
            </a:r>
          </a:p>
          <a:p>
            <a:r>
              <a:rPr lang="sk-SK" sz="2200" dirty="0"/>
              <a:t>Konkurencieschopnejšia a inteligentnejšia Európa 1,890 mld. EUR</a:t>
            </a:r>
          </a:p>
          <a:p>
            <a:r>
              <a:rPr lang="sk-SK" sz="2200" dirty="0"/>
              <a:t>Fond na spravodlivú transformáciu 440,7 mil. EUR</a:t>
            </a:r>
          </a:p>
          <a:p>
            <a:r>
              <a:rPr lang="sk-SK" sz="2200" dirty="0"/>
              <a:t>Európa bližšie k občanom 400,4 mil. EUR</a:t>
            </a:r>
          </a:p>
          <a:p>
            <a:r>
              <a:rPr lang="sk-SK" sz="2200" dirty="0"/>
              <a:t>Program rybné hospodárstvo SR 15,225 mil. EUR</a:t>
            </a:r>
          </a:p>
          <a:p>
            <a:r>
              <a:rPr lang="sk-SK" sz="2200" dirty="0"/>
              <a:t>Programy pre oblasť vnútorných záležitostí 103,6 mil. EUR</a:t>
            </a:r>
          </a:p>
          <a:p>
            <a:pPr marL="0" indent="0">
              <a:buNone/>
            </a:pPr>
            <a:endParaRPr lang="sk-SK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8D71C-A7E4-4809-8626-0727FBF62CE9}" type="slidenum">
              <a:rPr lang="sk-SK" smtClean="0"/>
              <a:t>15</a:t>
            </a:fld>
            <a:endParaRPr lang="sk-SK"/>
          </a:p>
        </p:txBody>
      </p:sp>
      <p:sp>
        <p:nvSpPr>
          <p:cNvPr id="5" name="Pravá zložená zátvorka 4"/>
          <p:cNvSpPr/>
          <p:nvPr/>
        </p:nvSpPr>
        <p:spPr>
          <a:xfrm>
            <a:off x="4736592" y="2139696"/>
            <a:ext cx="301752" cy="539496"/>
          </a:xfrm>
          <a:prstGeom prst="rightBrac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6" name="BlokTextu 5"/>
          <p:cNvSpPr txBox="1"/>
          <p:nvPr/>
        </p:nvSpPr>
        <p:spPr>
          <a:xfrm>
            <a:off x="5376672" y="2086278"/>
            <a:ext cx="51572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/>
              <a:t>Získanie </a:t>
            </a:r>
            <a:r>
              <a:rPr lang="sk-SK" dirty="0"/>
              <a:t>zručností pre lepšiu adaptabilitu a inklúziu </a:t>
            </a:r>
            <a:r>
              <a:rPr lang="sk-SK" dirty="0" smtClean="0"/>
              <a:t/>
            </a:r>
            <a:br>
              <a:rPr lang="sk-SK" dirty="0" smtClean="0"/>
            </a:br>
            <a:r>
              <a:rPr lang="sk-SK" dirty="0" smtClean="0"/>
              <a:t>na </a:t>
            </a:r>
            <a:r>
              <a:rPr lang="sk-SK" dirty="0"/>
              <a:t>základe potrieb trhu </a:t>
            </a:r>
            <a:r>
              <a:rPr lang="sk-SK" dirty="0" smtClean="0"/>
              <a:t>práce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534731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sk-SK" sz="3200" b="1" dirty="0">
                <a:solidFill>
                  <a:srgbClr val="0070C0"/>
                </a:solidFill>
              </a:rPr>
              <a:t>Implementácia </a:t>
            </a:r>
            <a:r>
              <a:rPr lang="sk-SK" sz="3200" b="1" dirty="0" smtClean="0">
                <a:solidFill>
                  <a:srgbClr val="0070C0"/>
                </a:solidFill>
              </a:rPr>
              <a:t>Programu Slovensko </a:t>
            </a:r>
            <a:br>
              <a:rPr lang="sk-SK" sz="3200" b="1" dirty="0" smtClean="0">
                <a:solidFill>
                  <a:srgbClr val="0070C0"/>
                </a:solidFill>
              </a:rPr>
            </a:br>
            <a:r>
              <a:rPr lang="sk-SK" sz="3200" b="1" dirty="0" smtClean="0">
                <a:solidFill>
                  <a:srgbClr val="0070C0"/>
                </a:solidFill>
              </a:rPr>
              <a:t>H</a:t>
            </a:r>
            <a:r>
              <a:rPr lang="sk-SK" sz="2800" b="1" dirty="0" smtClean="0">
                <a:solidFill>
                  <a:srgbClr val="0070C0"/>
                </a:solidFill>
              </a:rPr>
              <a:t>lavný riadiaci orgán – MIRRI SR</a:t>
            </a:r>
            <a:endParaRPr lang="sk-SK" sz="2800" b="1" dirty="0">
              <a:solidFill>
                <a:srgbClr val="0070C0"/>
              </a:solidFill>
            </a:endParaRPr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10957560" cy="4351338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sk-SK" sz="2200" b="1" dirty="0"/>
              <a:t>Ministerstvo investícií, regionálneho rozvoja a informatizácie Slovenskej </a:t>
            </a:r>
            <a:r>
              <a:rPr lang="sk-SK" sz="2200" b="1" dirty="0" smtClean="0"/>
              <a:t>republiky</a:t>
            </a:r>
            <a:endParaRPr lang="sk-SK" sz="2200" b="1" dirty="0"/>
          </a:p>
          <a:p>
            <a:pPr marL="0" indent="0" algn="just">
              <a:buNone/>
            </a:pPr>
            <a:r>
              <a:rPr lang="sk-SK" sz="2200" dirty="0" smtClean="0"/>
              <a:t>MIRRI </a:t>
            </a:r>
            <a:r>
              <a:rPr lang="sk-SK" sz="2200" dirty="0"/>
              <a:t>SR má v </a:t>
            </a:r>
            <a:r>
              <a:rPr lang="sk-SK" sz="2200" dirty="0" smtClean="0"/>
              <a:t>gescii:</a:t>
            </a:r>
            <a:endParaRPr lang="sk-SK" sz="2200" b="1" dirty="0" smtClean="0"/>
          </a:p>
          <a:p>
            <a:r>
              <a:rPr lang="sk-SK" sz="2200" dirty="0" smtClean="0"/>
              <a:t>Oblasť </a:t>
            </a:r>
            <a:r>
              <a:rPr lang="sk-SK" sz="2200" dirty="0"/>
              <a:t>investícií </a:t>
            </a:r>
            <a:endParaRPr lang="sk-SK" sz="2200" dirty="0" smtClean="0"/>
          </a:p>
          <a:p>
            <a:pPr lvl="1"/>
            <a:r>
              <a:rPr lang="sk-SK" sz="2000" dirty="0" smtClean="0"/>
              <a:t>Strategické plánovanie</a:t>
            </a:r>
          </a:p>
          <a:p>
            <a:pPr lvl="1"/>
            <a:r>
              <a:rPr lang="sk-SK" sz="2000" dirty="0" smtClean="0"/>
              <a:t>Strategické projektové riadenie</a:t>
            </a:r>
          </a:p>
          <a:p>
            <a:pPr lvl="1"/>
            <a:r>
              <a:rPr lang="sk-SK" sz="2000" dirty="0" smtClean="0"/>
              <a:t>Vypracovania národného strategického investičného rámca </a:t>
            </a:r>
          </a:p>
          <a:p>
            <a:pPr lvl="1"/>
            <a:r>
              <a:rPr lang="sk-SK" sz="2000" dirty="0" smtClean="0"/>
              <a:t>Koordináciu investičných projektov určených vládou SR</a:t>
            </a:r>
          </a:p>
          <a:p>
            <a:r>
              <a:rPr lang="sk-SK" sz="2200" dirty="0" smtClean="0"/>
              <a:t>Oblasť </a:t>
            </a:r>
            <a:r>
              <a:rPr lang="sk-SK" sz="2200" dirty="0"/>
              <a:t>riadenia, koordinácie a dohľadu nad využívaním finančných prostriedkov z eurofondov </a:t>
            </a:r>
            <a:endParaRPr lang="sk-SK" sz="2200" dirty="0" smtClean="0"/>
          </a:p>
          <a:p>
            <a:r>
              <a:rPr lang="sk-SK" sz="2200" dirty="0" smtClean="0"/>
              <a:t>Oblasť </a:t>
            </a:r>
            <a:r>
              <a:rPr lang="sk-SK" sz="2200" dirty="0"/>
              <a:t>regionálneho </a:t>
            </a:r>
            <a:r>
              <a:rPr lang="sk-SK" sz="2200" dirty="0" smtClean="0"/>
              <a:t>rozvoja</a:t>
            </a:r>
          </a:p>
          <a:p>
            <a:r>
              <a:rPr lang="sk-SK" sz="2200" dirty="0" smtClean="0"/>
              <a:t>Oblasť </a:t>
            </a:r>
            <a:r>
              <a:rPr lang="sk-SK" sz="2200" dirty="0"/>
              <a:t>informatizácie spoločnosti </a:t>
            </a:r>
          </a:p>
          <a:p>
            <a:endParaRPr lang="sk-SK" sz="2200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8D71C-A7E4-4809-8626-0727FBF62CE9}" type="slidenum">
              <a:rPr lang="sk-SK" smtClean="0"/>
              <a:t>16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346384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907502"/>
            <a:ext cx="10515600" cy="792330"/>
          </a:xfrm>
        </p:spPr>
        <p:txBody>
          <a:bodyPr>
            <a:noAutofit/>
          </a:bodyPr>
          <a:lstStyle/>
          <a:p>
            <a:r>
              <a:rPr lang="sk-SK" sz="3200" b="1" dirty="0">
                <a:solidFill>
                  <a:srgbClr val="0070C0"/>
                </a:solidFill>
              </a:rPr>
              <a:t>Zdroje EÚ </a:t>
            </a:r>
            <a:r>
              <a:rPr lang="sk-SK" sz="2800" b="1" dirty="0">
                <a:solidFill>
                  <a:srgbClr val="0070C0"/>
                </a:solidFill>
              </a:rPr>
              <a:t>– </a:t>
            </a:r>
            <a:r>
              <a:rPr lang="sk-SK" sz="3200" b="1" dirty="0" smtClean="0">
                <a:solidFill>
                  <a:srgbClr val="0070C0"/>
                </a:solidFill>
              </a:rPr>
              <a:t>Plán obnovy a odolnosti</a:t>
            </a:r>
            <a:endParaRPr lang="sk-SK" sz="3200" b="1" dirty="0">
              <a:solidFill>
                <a:srgbClr val="0070C0"/>
              </a:solidFill>
            </a:endParaRPr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sk-SK" sz="2200" dirty="0"/>
              <a:t>N</a:t>
            </a:r>
            <a:r>
              <a:rPr lang="sk-SK" sz="2200" dirty="0" smtClean="0"/>
              <a:t>ový zdroj – nový mechanizmus financovania priamo naviazaný na dosahovanie cieľov</a:t>
            </a:r>
          </a:p>
          <a:p>
            <a:pPr algn="just"/>
            <a:r>
              <a:rPr lang="sk-SK" sz="2200" dirty="0" smtClean="0"/>
              <a:t>Je spoločnou reakciou krajín EÚ na silný pokles ekonomiky v dôsledku COVID – 19</a:t>
            </a:r>
          </a:p>
          <a:p>
            <a:pPr algn="just"/>
            <a:r>
              <a:rPr lang="sk-SK" sz="2200" dirty="0" smtClean="0"/>
              <a:t>Hlavným cieľom je podporiť reformy a investície, ktoré krajinám umožnia začať opäť dobiehať životnú úroveň priemeru EÚ</a:t>
            </a:r>
          </a:p>
          <a:p>
            <a:pPr algn="just"/>
            <a:r>
              <a:rPr lang="sk-SK" sz="2200" dirty="0" smtClean="0"/>
              <a:t>Prijatý v roku 2021</a:t>
            </a:r>
          </a:p>
          <a:p>
            <a:pPr algn="just"/>
            <a:r>
              <a:rPr lang="sk-SK" sz="2200" dirty="0" smtClean="0"/>
              <a:t>Kapitola REPowerEU</a:t>
            </a:r>
          </a:p>
          <a:p>
            <a:pPr lvl="1" algn="just"/>
            <a:r>
              <a:rPr lang="sk-SK" sz="2000" dirty="0" smtClean="0"/>
              <a:t>Pribudla v </a:t>
            </a:r>
            <a:r>
              <a:rPr lang="sk-SK" sz="2000" dirty="0"/>
              <a:t>rokoch </a:t>
            </a:r>
            <a:r>
              <a:rPr lang="sk-SK" sz="2000" dirty="0" smtClean="0"/>
              <a:t>2022-2023</a:t>
            </a:r>
          </a:p>
          <a:p>
            <a:pPr lvl="1" algn="just"/>
            <a:r>
              <a:rPr lang="sk-SK" sz="2000" dirty="0" smtClean="0"/>
              <a:t>Cieľom </a:t>
            </a:r>
            <a:r>
              <a:rPr lang="sk-SK" sz="2000" dirty="0"/>
              <a:t>je prispieť k zníženiu závislosti </a:t>
            </a:r>
            <a:r>
              <a:rPr lang="sk-SK" sz="2000" dirty="0" smtClean="0"/>
              <a:t>na </a:t>
            </a:r>
            <a:r>
              <a:rPr lang="sk-SK" sz="2000" dirty="0"/>
              <a:t>fosílnych palivách a bojovať s klimatickou </a:t>
            </a:r>
            <a:r>
              <a:rPr lang="sk-SK" sz="2000" dirty="0" smtClean="0"/>
              <a:t>krízou </a:t>
            </a:r>
          </a:p>
          <a:p>
            <a:pPr marL="0" indent="0" algn="just">
              <a:buNone/>
            </a:pPr>
            <a:r>
              <a:rPr lang="sk-SK" sz="2200" b="1" dirty="0" smtClean="0"/>
              <a:t>Plán obnovy a odolnosti SR</a:t>
            </a:r>
          </a:p>
          <a:p>
            <a:pPr marL="0" indent="0" algn="just">
              <a:buNone/>
            </a:pPr>
            <a:r>
              <a:rPr lang="sk-SK" sz="2200" dirty="0" smtClean="0"/>
              <a:t>Zastrešuje Úrad podpredsedu vlády pre Plán obnovy a odolnosti a využívania eurofondov, pod ktorý spadá Národná implementačná a koordinačná autorita - NIKA. </a:t>
            </a:r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8D71C-A7E4-4809-8626-0727FBF62CE9}" type="slidenum">
              <a:rPr lang="sk-SK" smtClean="0"/>
              <a:t>17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446859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3200" b="1" dirty="0">
                <a:solidFill>
                  <a:srgbClr val="0070C0"/>
                </a:solidFill>
              </a:rPr>
              <a:t>Zdroje EÚ </a:t>
            </a:r>
            <a:r>
              <a:rPr lang="sk-SK" sz="2800" b="1" dirty="0">
                <a:solidFill>
                  <a:srgbClr val="0070C0"/>
                </a:solidFill>
              </a:rPr>
              <a:t>– </a:t>
            </a:r>
            <a:r>
              <a:rPr lang="sk-SK" sz="3200" b="1" dirty="0" smtClean="0">
                <a:solidFill>
                  <a:srgbClr val="0070C0"/>
                </a:solidFill>
              </a:rPr>
              <a:t>Plán </a:t>
            </a:r>
            <a:r>
              <a:rPr lang="sk-SK" sz="3200" b="1" dirty="0">
                <a:solidFill>
                  <a:srgbClr val="0070C0"/>
                </a:solidFill>
              </a:rPr>
              <a:t>o</a:t>
            </a:r>
            <a:r>
              <a:rPr lang="sk-SK" sz="3200" b="1" dirty="0" smtClean="0">
                <a:solidFill>
                  <a:srgbClr val="0070C0"/>
                </a:solidFill>
              </a:rPr>
              <a:t>bnovy </a:t>
            </a:r>
            <a:r>
              <a:rPr lang="sk-SK" sz="3200" b="1" dirty="0">
                <a:solidFill>
                  <a:srgbClr val="0070C0"/>
                </a:solidFill>
              </a:rPr>
              <a:t>a </a:t>
            </a:r>
            <a:r>
              <a:rPr lang="sk-SK" sz="3200" b="1" dirty="0" smtClean="0">
                <a:solidFill>
                  <a:srgbClr val="0070C0"/>
                </a:solidFill>
              </a:rPr>
              <a:t>odolnosti</a:t>
            </a:r>
            <a:endParaRPr lang="sk-SK" sz="3200" b="1" dirty="0">
              <a:solidFill>
                <a:srgbClr val="0070C0"/>
              </a:solidFill>
            </a:endParaRPr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838200" y="1825624"/>
            <a:ext cx="10664952" cy="4895851"/>
          </a:xfrm>
        </p:spPr>
        <p:txBody>
          <a:bodyPr numCol="2">
            <a:normAutofit fontScale="92500" lnSpcReduction="10000"/>
          </a:bodyPr>
          <a:lstStyle/>
          <a:p>
            <a:pPr marL="0" indent="0">
              <a:buNone/>
            </a:pPr>
            <a:r>
              <a:rPr lang="sk-SK" sz="2100" b="1" dirty="0" smtClean="0"/>
              <a:t>Alokácia: </a:t>
            </a:r>
            <a:r>
              <a:rPr lang="sk-SK" sz="2100" dirty="0" smtClean="0"/>
              <a:t>6,41 </a:t>
            </a:r>
            <a:r>
              <a:rPr lang="sk-SK" sz="2000" dirty="0" smtClean="0"/>
              <a:t>mld. EUR</a:t>
            </a:r>
            <a:endParaRPr lang="sk-SK" sz="2000" dirty="0"/>
          </a:p>
          <a:p>
            <a:pPr marL="0" indent="0">
              <a:buNone/>
            </a:pPr>
            <a:r>
              <a:rPr lang="sk-SK" sz="2200" b="1" dirty="0" smtClean="0"/>
              <a:t>A) Využiteľné v rámci ŽP</a:t>
            </a:r>
          </a:p>
          <a:p>
            <a:r>
              <a:rPr lang="sk-SK" sz="2600" b="1" dirty="0" smtClean="0">
                <a:solidFill>
                  <a:srgbClr val="00B050"/>
                </a:solidFill>
              </a:rPr>
              <a:t>Zelená ekonomika </a:t>
            </a:r>
            <a:r>
              <a:rPr lang="sk-SK" sz="2000" dirty="0" smtClean="0"/>
              <a:t>2,103 mld. EUR</a:t>
            </a:r>
          </a:p>
          <a:p>
            <a:pPr lvl="1"/>
            <a:r>
              <a:rPr lang="sk-SK" sz="2300" dirty="0" smtClean="0"/>
              <a:t>OZE a energetická infraštruktúra</a:t>
            </a:r>
          </a:p>
          <a:p>
            <a:pPr lvl="1"/>
            <a:r>
              <a:rPr lang="sk-SK" sz="2300" dirty="0" smtClean="0"/>
              <a:t>Obnova budov</a:t>
            </a:r>
          </a:p>
          <a:p>
            <a:pPr lvl="1"/>
            <a:r>
              <a:rPr lang="sk-SK" sz="2300" dirty="0" smtClean="0"/>
              <a:t>Udržateľná doprava</a:t>
            </a:r>
          </a:p>
          <a:p>
            <a:pPr lvl="1"/>
            <a:r>
              <a:rPr lang="sk-SK" sz="2300" dirty="0" smtClean="0"/>
              <a:t>Dekarbonizácia priemyslu</a:t>
            </a:r>
          </a:p>
          <a:p>
            <a:pPr lvl="1"/>
            <a:r>
              <a:rPr lang="sk-SK" sz="2300" dirty="0" smtClean="0"/>
              <a:t>Adaptácia na zmenu klímy</a:t>
            </a:r>
          </a:p>
          <a:p>
            <a:r>
              <a:rPr lang="sk-SK" sz="2600" b="1" dirty="0" err="1" smtClean="0">
                <a:solidFill>
                  <a:srgbClr val="00B050"/>
                </a:solidFill>
              </a:rPr>
              <a:t>REPowerEU</a:t>
            </a:r>
            <a:r>
              <a:rPr lang="sk-SK" sz="2000" dirty="0" smtClean="0"/>
              <a:t> </a:t>
            </a:r>
            <a:r>
              <a:rPr lang="sk-SK" sz="2000" dirty="0"/>
              <a:t>403 mil. </a:t>
            </a:r>
            <a:r>
              <a:rPr lang="sk-SK" sz="2000" dirty="0" smtClean="0"/>
              <a:t>EUR</a:t>
            </a:r>
          </a:p>
          <a:p>
            <a:pPr lvl="1"/>
            <a:r>
              <a:rPr lang="sk-SK" sz="2300" dirty="0" smtClean="0"/>
              <a:t>Energetika a povoľovacie procesy</a:t>
            </a:r>
          </a:p>
          <a:p>
            <a:pPr lvl="1"/>
            <a:r>
              <a:rPr lang="sk-SK" sz="2300" dirty="0" smtClean="0"/>
              <a:t>Obnova a spravovanie budov (SAŽP – </a:t>
            </a:r>
            <a:r>
              <a:rPr lang="sk-SK" sz="2300" dirty="0" smtClean="0">
                <a:hlinkClick r:id="rId2"/>
              </a:rPr>
              <a:t>www.obnovdom.sk</a:t>
            </a:r>
            <a:r>
              <a:rPr lang="sk-SK" sz="2300" dirty="0" smtClean="0"/>
              <a:t>)</a:t>
            </a:r>
          </a:p>
          <a:p>
            <a:pPr lvl="1"/>
            <a:r>
              <a:rPr lang="sk-SK" sz="2300" dirty="0" smtClean="0"/>
              <a:t>Udržateľná doprava</a:t>
            </a:r>
          </a:p>
          <a:p>
            <a:pPr lvl="1"/>
            <a:r>
              <a:rPr lang="sk-SK" sz="2300" dirty="0" smtClean="0"/>
              <a:t>Rozvoj zelených zručností</a:t>
            </a:r>
          </a:p>
          <a:p>
            <a:pPr marL="457200" lvl="1" indent="0">
              <a:buNone/>
            </a:pPr>
            <a:endParaRPr lang="sk-SK" sz="2300" dirty="0" smtClean="0"/>
          </a:p>
          <a:p>
            <a:pPr marL="712788" lvl="1">
              <a:spcBef>
                <a:spcPts val="1000"/>
              </a:spcBef>
              <a:buNone/>
            </a:pPr>
            <a:r>
              <a:rPr lang="sk-SK" sz="2200" b="1" dirty="0"/>
              <a:t>B) Bez priameho súvisu so ŽP</a:t>
            </a:r>
          </a:p>
          <a:p>
            <a:pPr marL="712788"/>
            <a:r>
              <a:rPr lang="sk-SK" sz="2300" dirty="0"/>
              <a:t>Lepšie zdravie </a:t>
            </a:r>
            <a:r>
              <a:rPr lang="sk-SK" sz="2000" dirty="0"/>
              <a:t>1,402 mld. EUR</a:t>
            </a:r>
          </a:p>
          <a:p>
            <a:pPr marL="712788"/>
            <a:r>
              <a:rPr lang="sk-SK" sz="2300" dirty="0"/>
              <a:t>Efektívna verejná správa a digitalizácia </a:t>
            </a:r>
            <a:r>
              <a:rPr lang="sk-SK" sz="2000" dirty="0"/>
              <a:t>1,014 mld. EUR</a:t>
            </a:r>
          </a:p>
          <a:p>
            <a:pPr marL="712788"/>
            <a:r>
              <a:rPr lang="sk-SK" sz="2300" dirty="0" smtClean="0"/>
              <a:t>Kvalitné vzdelávanie </a:t>
            </a:r>
            <a:r>
              <a:rPr lang="sk-SK" sz="2000" dirty="0" smtClean="0"/>
              <a:t>818 mil. EUR</a:t>
            </a:r>
          </a:p>
          <a:p>
            <a:pPr marL="712788"/>
            <a:r>
              <a:rPr lang="sk-SK" sz="2300" dirty="0" smtClean="0"/>
              <a:t>Veda, výskum a inovácie </a:t>
            </a:r>
            <a:r>
              <a:rPr lang="sk-SK" sz="2000" dirty="0" smtClean="0"/>
              <a:t>670 mil. EUR</a:t>
            </a:r>
          </a:p>
          <a:p>
            <a:pPr lvl="1"/>
            <a:endParaRPr lang="sk-SK" sz="2300" dirty="0"/>
          </a:p>
          <a:p>
            <a:pPr lvl="1"/>
            <a:endParaRPr lang="sk-SK" sz="2300" dirty="0"/>
          </a:p>
          <a:p>
            <a:pPr lvl="1"/>
            <a:endParaRPr lang="sk-SK" sz="2300" dirty="0"/>
          </a:p>
          <a:p>
            <a:pPr marL="457200" lvl="1" indent="0">
              <a:buNone/>
            </a:pPr>
            <a:endParaRPr lang="sk-SK" sz="2300" dirty="0"/>
          </a:p>
          <a:p>
            <a:pPr lvl="1"/>
            <a:endParaRPr lang="sk-SK" sz="2300" dirty="0"/>
          </a:p>
          <a:p>
            <a:endParaRPr lang="sk-SK" sz="2000" dirty="0" smtClean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8D71C-A7E4-4809-8626-0727FBF62CE9}" type="slidenum">
              <a:rPr lang="sk-SK" smtClean="0"/>
              <a:t>18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051927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sk-SK" sz="3200" b="1" dirty="0">
                <a:solidFill>
                  <a:srgbClr val="0070C0"/>
                </a:solidFill>
              </a:rPr>
              <a:t>Implementácia </a:t>
            </a:r>
            <a:r>
              <a:rPr lang="sk-SK" sz="3200" b="1" dirty="0" smtClean="0">
                <a:solidFill>
                  <a:srgbClr val="0070C0"/>
                </a:solidFill>
              </a:rPr>
              <a:t>Plánu obnovy a odolnosti SR</a:t>
            </a:r>
            <a:r>
              <a:rPr lang="sk-SK" sz="3200" b="1" dirty="0">
                <a:solidFill>
                  <a:srgbClr val="0070C0"/>
                </a:solidFill>
              </a:rPr>
              <a:t/>
            </a:r>
            <a:br>
              <a:rPr lang="sk-SK" sz="3200" b="1" dirty="0">
                <a:solidFill>
                  <a:srgbClr val="0070C0"/>
                </a:solidFill>
              </a:rPr>
            </a:br>
            <a:r>
              <a:rPr lang="sk-SK" sz="3200" b="1" dirty="0">
                <a:solidFill>
                  <a:srgbClr val="0070C0"/>
                </a:solidFill>
              </a:rPr>
              <a:t>H</a:t>
            </a:r>
            <a:r>
              <a:rPr lang="sk-SK" sz="2800" b="1" dirty="0">
                <a:solidFill>
                  <a:srgbClr val="0070C0"/>
                </a:solidFill>
              </a:rPr>
              <a:t>lavný riadiaci orgán </a:t>
            </a:r>
            <a:r>
              <a:rPr lang="sk-SK" sz="3200" b="1" dirty="0" smtClean="0">
                <a:solidFill>
                  <a:srgbClr val="0070C0"/>
                </a:solidFill>
              </a:rPr>
              <a:t>- NIKA</a:t>
            </a:r>
            <a:endParaRPr lang="sk-SK" sz="3200" b="1" dirty="0">
              <a:solidFill>
                <a:srgbClr val="0070C0"/>
              </a:solidFill>
            </a:endParaRPr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just">
              <a:buNone/>
            </a:pPr>
            <a:r>
              <a:rPr lang="sk-SK" sz="2200" b="1" dirty="0" smtClean="0"/>
              <a:t>Národná </a:t>
            </a:r>
            <a:r>
              <a:rPr lang="sk-SK" sz="2200" b="1" dirty="0"/>
              <a:t>implementačná a koordinačná </a:t>
            </a:r>
            <a:r>
              <a:rPr lang="sk-SK" sz="2200" b="1" dirty="0" smtClean="0"/>
              <a:t>autorita - NIKA </a:t>
            </a:r>
          </a:p>
          <a:p>
            <a:pPr algn="just"/>
            <a:r>
              <a:rPr lang="sk-SK" sz="2200" dirty="0" smtClean="0"/>
              <a:t>Jednotné kontaktné miesto pre </a:t>
            </a:r>
            <a:r>
              <a:rPr lang="sk-SK" sz="2200" dirty="0"/>
              <a:t>komunikáciu s EK pre plán </a:t>
            </a:r>
            <a:r>
              <a:rPr lang="sk-SK" sz="2200" dirty="0" smtClean="0"/>
              <a:t>obnovy </a:t>
            </a:r>
          </a:p>
          <a:p>
            <a:pPr algn="just"/>
            <a:r>
              <a:rPr lang="sk-SK" sz="2200" dirty="0" smtClean="0"/>
              <a:t>Usmerňuje rezorty a ostatné orgány štátnej správy pri vykonávaní plánu obnovy</a:t>
            </a:r>
          </a:p>
          <a:p>
            <a:pPr algn="just"/>
            <a:r>
              <a:rPr lang="sk-SK" sz="2200" dirty="0" smtClean="0"/>
              <a:t>Vypracúva systém implementácie - metodiku jednotlivých krokov ako plán obnovy realizovať</a:t>
            </a:r>
          </a:p>
          <a:p>
            <a:pPr algn="just"/>
            <a:r>
              <a:rPr lang="sk-SK" sz="2200" dirty="0" smtClean="0"/>
              <a:t>Usmerňuje a riadi finančné toky </a:t>
            </a:r>
          </a:p>
          <a:p>
            <a:pPr algn="just"/>
            <a:r>
              <a:rPr lang="sk-SK" sz="2200" dirty="0" smtClean="0"/>
              <a:t>Predkladá žiadosti o platbu</a:t>
            </a:r>
          </a:p>
          <a:p>
            <a:pPr algn="just"/>
            <a:r>
              <a:rPr lang="sk-SK" sz="2200" dirty="0" smtClean="0"/>
              <a:t>Prijíma prostriedky z EK a v spolupráci s ministerstvom financií SR ich presúva </a:t>
            </a:r>
            <a:br>
              <a:rPr lang="sk-SK" sz="2200" dirty="0" smtClean="0"/>
            </a:br>
            <a:r>
              <a:rPr lang="sk-SK" sz="2200" dirty="0" smtClean="0"/>
              <a:t>do štátneho </a:t>
            </a:r>
            <a:r>
              <a:rPr lang="sk-SK" sz="2200" dirty="0"/>
              <a:t>rozpočtu </a:t>
            </a:r>
            <a:endParaRPr lang="sk-SK" sz="2200" dirty="0" smtClean="0"/>
          </a:p>
          <a:p>
            <a:pPr algn="just"/>
            <a:r>
              <a:rPr lang="sk-SK" sz="2200" dirty="0" smtClean="0"/>
              <a:t>Kontrola</a:t>
            </a:r>
            <a:r>
              <a:rPr lang="sk-SK" sz="2200" dirty="0"/>
              <a:t>, monitorovanie, hodnotenie a tiež krízové riadenie</a:t>
            </a:r>
          </a:p>
          <a:p>
            <a:pPr algn="just"/>
            <a:endParaRPr lang="sk-SK" sz="2200" dirty="0" smtClean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8D71C-A7E4-4809-8626-0727FBF62CE9}" type="slidenum">
              <a:rPr lang="sk-SK" smtClean="0"/>
              <a:t>19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229620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sk-SK" sz="3200" b="1" dirty="0">
                <a:solidFill>
                  <a:srgbClr val="0070C0"/>
                </a:solidFill>
              </a:rPr>
              <a:t>Cieľ prezentácie</a:t>
            </a:r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sz="2400" dirty="0" smtClean="0"/>
              <a:t>Význam obcí pri ochrane ovzdušia</a:t>
            </a:r>
          </a:p>
          <a:p>
            <a:r>
              <a:rPr lang="sk-SK" sz="2400" dirty="0" smtClean="0"/>
              <a:t>Oboznámenie so zdrojmi financovania</a:t>
            </a:r>
          </a:p>
          <a:p>
            <a:r>
              <a:rPr lang="sk-SK" sz="2400" dirty="0" smtClean="0"/>
              <a:t>Rozdelenie finančných zdrojov</a:t>
            </a:r>
          </a:p>
          <a:p>
            <a:r>
              <a:rPr lang="sk-SK" sz="2400" dirty="0" smtClean="0"/>
              <a:t>Možnosti financovania opatrení v PZKO</a:t>
            </a:r>
          </a:p>
          <a:p>
            <a:r>
              <a:rPr lang="sk-SK" sz="2400" dirty="0" smtClean="0"/>
              <a:t>Konkrétne príklady</a:t>
            </a:r>
            <a:endParaRPr lang="sk-SK" sz="2400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8D71C-A7E4-4809-8626-0727FBF62CE9}" type="slidenum">
              <a:rPr lang="sk-SK" smtClean="0"/>
              <a:t>2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500894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>
                <a:solidFill>
                  <a:srgbClr val="0070C0"/>
                </a:solidFill>
              </a:rPr>
              <a:t>Zahraničné zdroje</a:t>
            </a:r>
            <a:br>
              <a:rPr lang="sk-SK" dirty="0" smtClean="0">
                <a:solidFill>
                  <a:srgbClr val="0070C0"/>
                </a:solidFill>
              </a:rPr>
            </a:br>
            <a:r>
              <a:rPr lang="sk-SK" sz="5400" dirty="0" smtClean="0">
                <a:solidFill>
                  <a:srgbClr val="0070C0"/>
                </a:solidFill>
              </a:rPr>
              <a:t>Zdroje EÚ riadené priamo EÚ</a:t>
            </a:r>
            <a:endParaRPr lang="sk-SK" sz="5400" dirty="0">
              <a:solidFill>
                <a:srgbClr val="0070C0"/>
              </a:solidFill>
            </a:endParaRPr>
          </a:p>
        </p:txBody>
      </p:sp>
      <p:sp>
        <p:nvSpPr>
          <p:cNvPr id="3" name="Zástupný objekt pre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8D71C-A7E4-4809-8626-0727FBF62CE9}" type="slidenum">
              <a:rPr lang="sk-SK" smtClean="0"/>
              <a:t>20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969292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sk-SK" sz="3200" b="1" dirty="0" smtClean="0">
                <a:solidFill>
                  <a:srgbClr val="0070C0"/>
                </a:solidFill>
              </a:rPr>
              <a:t>Zdroje EÚ </a:t>
            </a:r>
            <a:r>
              <a:rPr lang="sk-SK" sz="2800" b="1" dirty="0" smtClean="0">
                <a:solidFill>
                  <a:srgbClr val="0070C0"/>
                </a:solidFill>
              </a:rPr>
              <a:t>– </a:t>
            </a:r>
            <a:r>
              <a:rPr lang="sk-SK" sz="2800" b="1" u="sng" dirty="0" smtClean="0">
                <a:solidFill>
                  <a:srgbClr val="0070C0"/>
                </a:solidFill>
              </a:rPr>
              <a:t>Priamo riadené EÚ</a:t>
            </a:r>
            <a:endParaRPr lang="sk-SK" sz="2800" b="1" u="sng" dirty="0">
              <a:solidFill>
                <a:srgbClr val="0070C0"/>
              </a:solidFill>
            </a:endParaRPr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 algn="just">
              <a:buNone/>
            </a:pPr>
            <a:r>
              <a:rPr lang="sk-SK" sz="2400" b="1" dirty="0" smtClean="0"/>
              <a:t>A) Využiteľné v rámci ŽP</a:t>
            </a:r>
            <a:endParaRPr lang="sk-SK" sz="2400" dirty="0"/>
          </a:p>
          <a:p>
            <a:r>
              <a:rPr lang="sk-SK" sz="2400" b="1" dirty="0" smtClean="0">
                <a:solidFill>
                  <a:srgbClr val="00B050"/>
                </a:solidFill>
              </a:rPr>
              <a:t>HORIZONT EUROPE </a:t>
            </a:r>
          </a:p>
          <a:p>
            <a:pPr lvl="1"/>
            <a:r>
              <a:rPr lang="sk-SK" sz="1800" dirty="0" smtClean="0"/>
              <a:t>Výskum a inovácie, </a:t>
            </a:r>
          </a:p>
          <a:p>
            <a:pPr lvl="1"/>
            <a:r>
              <a:rPr lang="sk-SK" sz="1800" dirty="0" smtClean="0"/>
              <a:t>Zmena klímy, trvalo udržateľný rozvoj, </a:t>
            </a:r>
          </a:p>
          <a:p>
            <a:pPr lvl="1"/>
            <a:r>
              <a:rPr lang="sk-SK" sz="1800" dirty="0" smtClean="0"/>
              <a:t>Obnova ekosystémov a biodiverzity v </a:t>
            </a:r>
            <a:r>
              <a:rPr lang="sk-SK" sz="1800" dirty="0"/>
              <a:t>E</a:t>
            </a:r>
            <a:r>
              <a:rPr lang="sk-SK" sz="1800" dirty="0" smtClean="0"/>
              <a:t>urópe </a:t>
            </a:r>
          </a:p>
          <a:p>
            <a:pPr lvl="1"/>
            <a:r>
              <a:rPr lang="sk-SK" sz="1800" dirty="0" smtClean="0"/>
              <a:t>Udržateľné riadenie prírodných zdrojov </a:t>
            </a:r>
            <a:r>
              <a:rPr lang="sk-SK" sz="1800" dirty="0"/>
              <a:t>s cieľom zaistiť potravinovú bezpečnosť a čisté a zdravé životné prostredie</a:t>
            </a:r>
          </a:p>
          <a:p>
            <a:r>
              <a:rPr lang="sk-SK" sz="2400" b="1" dirty="0" smtClean="0">
                <a:solidFill>
                  <a:srgbClr val="00B050"/>
                </a:solidFill>
              </a:rPr>
              <a:t>LIFE</a:t>
            </a:r>
            <a:r>
              <a:rPr lang="sk-SK" sz="2400" dirty="0" smtClean="0">
                <a:solidFill>
                  <a:srgbClr val="92D050"/>
                </a:solidFill>
              </a:rPr>
              <a:t> </a:t>
            </a:r>
            <a:endParaRPr lang="sk-SK" sz="2100" dirty="0"/>
          </a:p>
          <a:p>
            <a:pPr lvl="1"/>
            <a:r>
              <a:rPr lang="sk-SK" sz="1800" dirty="0" smtClean="0"/>
              <a:t>Rozvoj, zavádzanie a aktualizácia politiky EÚ v oblasti životného prostredia</a:t>
            </a:r>
          </a:p>
          <a:p>
            <a:pPr lvl="1"/>
            <a:r>
              <a:rPr lang="sk-SK" sz="1800" dirty="0" smtClean="0"/>
              <a:t>Prechod na </a:t>
            </a:r>
            <a:r>
              <a:rPr lang="sk-SK" sz="1800" dirty="0"/>
              <a:t>udržateľné, obehové, energeticky efektívne hospodárstvo, založené na OZE a odolné proti zmene </a:t>
            </a:r>
            <a:r>
              <a:rPr lang="sk-SK" sz="1800" dirty="0" smtClean="0"/>
              <a:t>klímy,</a:t>
            </a:r>
          </a:p>
          <a:p>
            <a:pPr lvl="1"/>
            <a:r>
              <a:rPr lang="sk-SK" sz="1800" dirty="0" smtClean="0"/>
              <a:t>Cieľ – zlepšenie </a:t>
            </a:r>
            <a:r>
              <a:rPr lang="sk-SK" sz="1800" dirty="0"/>
              <a:t>životného prostredia vrátane </a:t>
            </a:r>
            <a:r>
              <a:rPr lang="sk-SK" sz="1800" dirty="0" smtClean="0"/>
              <a:t>ovzdušia</a:t>
            </a:r>
            <a:endParaRPr lang="sk-SK" sz="1800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8D71C-A7E4-4809-8626-0727FBF62CE9}" type="slidenum">
              <a:rPr lang="sk-SK" smtClean="0"/>
              <a:t>21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878919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sk-SK" sz="3200" b="1" dirty="0" smtClean="0">
                <a:solidFill>
                  <a:srgbClr val="0070C0"/>
                </a:solidFill>
              </a:rPr>
              <a:t>Zdroje EÚ </a:t>
            </a:r>
            <a:r>
              <a:rPr lang="sk-SK" sz="2800" b="1" dirty="0" smtClean="0">
                <a:solidFill>
                  <a:srgbClr val="0070C0"/>
                </a:solidFill>
              </a:rPr>
              <a:t>– </a:t>
            </a:r>
            <a:r>
              <a:rPr lang="sk-SK" sz="2800" b="1" u="sng" dirty="0" smtClean="0">
                <a:solidFill>
                  <a:srgbClr val="0070C0"/>
                </a:solidFill>
              </a:rPr>
              <a:t>Priamo riadené EÚ</a:t>
            </a:r>
            <a:endParaRPr lang="sk-SK" sz="2800" b="1" u="sng" dirty="0">
              <a:solidFill>
                <a:srgbClr val="0070C0"/>
              </a:solidFill>
            </a:endParaRPr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 algn="just">
              <a:buNone/>
            </a:pPr>
            <a:r>
              <a:rPr lang="sk-SK" sz="2400" b="1" dirty="0" smtClean="0"/>
              <a:t>A) Využiteľné v rámci ŽP</a:t>
            </a:r>
            <a:endParaRPr lang="sk-SK" sz="2400" dirty="0"/>
          </a:p>
          <a:p>
            <a:r>
              <a:rPr lang="sk-SK" sz="2400" b="1" dirty="0" err="1" smtClean="0">
                <a:solidFill>
                  <a:srgbClr val="00B050"/>
                </a:solidFill>
              </a:rPr>
              <a:t>Connecting</a:t>
            </a:r>
            <a:r>
              <a:rPr lang="sk-SK" sz="2400" b="1" dirty="0" smtClean="0">
                <a:solidFill>
                  <a:srgbClr val="00B050"/>
                </a:solidFill>
              </a:rPr>
              <a:t> </a:t>
            </a:r>
            <a:r>
              <a:rPr lang="sk-SK" sz="2400" b="1" dirty="0" err="1">
                <a:solidFill>
                  <a:srgbClr val="00B050"/>
                </a:solidFill>
              </a:rPr>
              <a:t>Europe</a:t>
            </a:r>
            <a:r>
              <a:rPr lang="sk-SK" sz="2400" b="1" dirty="0">
                <a:solidFill>
                  <a:srgbClr val="00B050"/>
                </a:solidFill>
              </a:rPr>
              <a:t> </a:t>
            </a:r>
            <a:r>
              <a:rPr lang="sk-SK" sz="2400" b="1" dirty="0" err="1">
                <a:solidFill>
                  <a:srgbClr val="00B050"/>
                </a:solidFill>
              </a:rPr>
              <a:t>Facility</a:t>
            </a:r>
            <a:r>
              <a:rPr lang="sk-SK" sz="2400" b="1" dirty="0">
                <a:solidFill>
                  <a:srgbClr val="00B050"/>
                </a:solidFill>
              </a:rPr>
              <a:t> (CEF) </a:t>
            </a:r>
            <a:endParaRPr lang="sk-SK" sz="2000" dirty="0"/>
          </a:p>
          <a:p>
            <a:pPr lvl="1"/>
            <a:r>
              <a:rPr lang="sk-SK" sz="1800" dirty="0"/>
              <a:t>P</a:t>
            </a:r>
            <a:r>
              <a:rPr lang="sk-SK" sz="1800" dirty="0" smtClean="0"/>
              <a:t>odpora </a:t>
            </a:r>
            <a:r>
              <a:rPr lang="sk-SK" sz="1800" dirty="0"/>
              <a:t>cezhraničných prepojení v EÚ v oblasti energetiky, dopravy a informačných </a:t>
            </a:r>
            <a:r>
              <a:rPr lang="sk-SK" sz="1800" dirty="0" smtClean="0"/>
              <a:t>technológií</a:t>
            </a:r>
          </a:p>
          <a:p>
            <a:pPr lvl="1"/>
            <a:r>
              <a:rPr lang="sk-SK" sz="1800" dirty="0" smtClean="0"/>
              <a:t>Členenie na:</a:t>
            </a:r>
            <a:endParaRPr lang="sk-SK" sz="1800" dirty="0"/>
          </a:p>
          <a:p>
            <a:pPr lvl="2"/>
            <a:r>
              <a:rPr lang="sk-SK" b="1" dirty="0">
                <a:solidFill>
                  <a:srgbClr val="00B050"/>
                </a:solidFill>
              </a:rPr>
              <a:t>CEF </a:t>
            </a:r>
            <a:r>
              <a:rPr lang="sk-SK" b="1" dirty="0" smtClean="0">
                <a:solidFill>
                  <a:srgbClr val="00B050"/>
                </a:solidFill>
              </a:rPr>
              <a:t>Doprava/CEF Transport</a:t>
            </a:r>
          </a:p>
          <a:p>
            <a:pPr lvl="3"/>
            <a:r>
              <a:rPr lang="sk-SK" dirty="0" smtClean="0"/>
              <a:t> </a:t>
            </a:r>
            <a:r>
              <a:rPr lang="sk-SK" dirty="0"/>
              <a:t>B</a:t>
            </a:r>
            <a:r>
              <a:rPr lang="sk-SK" dirty="0" smtClean="0"/>
              <a:t>udovanie </a:t>
            </a:r>
            <a:r>
              <a:rPr lang="sk-SK" dirty="0"/>
              <a:t>novej/obnova a modernizácia existujúcej dopravnej cezhraničnej infraštruktúry</a:t>
            </a:r>
          </a:p>
          <a:p>
            <a:pPr lvl="2"/>
            <a:r>
              <a:rPr lang="sk-SK" b="1" dirty="0">
                <a:solidFill>
                  <a:srgbClr val="00B050"/>
                </a:solidFill>
              </a:rPr>
              <a:t>CEF Energy </a:t>
            </a:r>
            <a:endParaRPr lang="sk-SK" dirty="0"/>
          </a:p>
          <a:p>
            <a:pPr lvl="3"/>
            <a:r>
              <a:rPr lang="sk-SK" dirty="0"/>
              <a:t>M</a:t>
            </a:r>
            <a:r>
              <a:rPr lang="sk-SK" dirty="0" smtClean="0"/>
              <a:t>odernizácia </a:t>
            </a:r>
            <a:r>
              <a:rPr lang="sk-SK" dirty="0"/>
              <a:t>existujúcich a prenos nových energetických infraštruktúr európskeho významu</a:t>
            </a:r>
          </a:p>
          <a:p>
            <a:pPr lvl="2">
              <a:lnSpc>
                <a:spcPct val="80000"/>
              </a:lnSpc>
            </a:pPr>
            <a:r>
              <a:rPr lang="sk-SK" b="1" dirty="0">
                <a:solidFill>
                  <a:srgbClr val="00B050"/>
                </a:solidFill>
              </a:rPr>
              <a:t>CEF Telekom </a:t>
            </a:r>
            <a:endParaRPr lang="sk-SK" dirty="0"/>
          </a:p>
          <a:p>
            <a:pPr lvl="3">
              <a:lnSpc>
                <a:spcPct val="80000"/>
              </a:lnSpc>
            </a:pPr>
            <a:r>
              <a:rPr lang="sk-SK" dirty="0"/>
              <a:t>U</a:t>
            </a:r>
            <a:r>
              <a:rPr lang="sk-SK" smtClean="0"/>
              <a:t>ľahčenie </a:t>
            </a:r>
            <a:r>
              <a:rPr lang="sk-SK" dirty="0"/>
              <a:t>cezhraničnej interakcie medzi verejnými správami, podnikmi a občanmi prostredníctvom nasadenia infraštruktúr digitálnych služieb a širokopásmových </a:t>
            </a:r>
            <a:r>
              <a:rPr lang="sk-SK" dirty="0" smtClean="0"/>
              <a:t>sietí</a:t>
            </a:r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8D71C-A7E4-4809-8626-0727FBF62CE9}" type="slidenum">
              <a:rPr lang="sk-SK" smtClean="0"/>
              <a:t>22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467732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sk-SK" sz="3200" b="1" dirty="0" smtClean="0">
                <a:solidFill>
                  <a:srgbClr val="0070C0"/>
                </a:solidFill>
              </a:rPr>
              <a:t>Zdroje EÚ </a:t>
            </a:r>
            <a:r>
              <a:rPr lang="sk-SK" sz="2800" b="1" dirty="0" smtClean="0">
                <a:solidFill>
                  <a:srgbClr val="0070C0"/>
                </a:solidFill>
              </a:rPr>
              <a:t>– </a:t>
            </a:r>
            <a:r>
              <a:rPr lang="sk-SK" sz="2800" b="1" u="sng" dirty="0" smtClean="0">
                <a:solidFill>
                  <a:srgbClr val="0070C0"/>
                </a:solidFill>
              </a:rPr>
              <a:t>Priamo riadené EÚ</a:t>
            </a:r>
            <a:endParaRPr lang="sk-SK" sz="2800" b="1" u="sng" dirty="0">
              <a:solidFill>
                <a:srgbClr val="0070C0"/>
              </a:solidFill>
            </a:endParaRPr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sk-SK" sz="2400" b="1" dirty="0" smtClean="0"/>
              <a:t>B) Bez priameho súvisu so ŽP</a:t>
            </a:r>
          </a:p>
          <a:p>
            <a:r>
              <a:rPr lang="sk-SK" sz="2000" b="1" dirty="0" smtClean="0"/>
              <a:t>Program </a:t>
            </a:r>
            <a:r>
              <a:rPr lang="sk-SK" sz="2000" b="1" dirty="0"/>
              <a:t>EÚ v oblasti zamestnanosti a sociálnej inovácie (</a:t>
            </a:r>
            <a:r>
              <a:rPr lang="sk-SK" sz="2000" b="1" dirty="0" err="1"/>
              <a:t>EaSI</a:t>
            </a:r>
            <a:r>
              <a:rPr lang="sk-SK" sz="2000" b="1" dirty="0"/>
              <a:t>) </a:t>
            </a:r>
            <a:endParaRPr lang="sk-SK" sz="2000" b="1" dirty="0" smtClean="0"/>
          </a:p>
          <a:p>
            <a:r>
              <a:rPr lang="sk-SK" sz="2000" b="1" dirty="0" smtClean="0"/>
              <a:t>Program </a:t>
            </a:r>
            <a:r>
              <a:rPr lang="sk-SK" sz="2000" b="1" dirty="0"/>
              <a:t>v oblasti zdravia </a:t>
            </a:r>
          </a:p>
          <a:p>
            <a:r>
              <a:rPr lang="sk-SK" sz="2000" b="1" dirty="0" smtClean="0"/>
              <a:t>ERASMUS +</a:t>
            </a:r>
            <a:endParaRPr lang="sk-SK" sz="2000" dirty="0"/>
          </a:p>
          <a:p>
            <a:pPr algn="just"/>
            <a:r>
              <a:rPr lang="sk-SK" sz="2000" b="1" dirty="0"/>
              <a:t>COSME</a:t>
            </a:r>
            <a:r>
              <a:rPr lang="sk-SK" sz="2000" dirty="0"/>
              <a:t> </a:t>
            </a:r>
            <a:endParaRPr lang="sk-SK" sz="2000" dirty="0" smtClean="0"/>
          </a:p>
          <a:p>
            <a:pPr algn="just"/>
            <a:r>
              <a:rPr lang="sk-SK" sz="2000" b="1" dirty="0" smtClean="0"/>
              <a:t>Kreatívna Európa</a:t>
            </a:r>
            <a:endParaRPr lang="sk-SK" sz="2000" dirty="0"/>
          </a:p>
          <a:p>
            <a:pPr algn="just"/>
            <a:r>
              <a:rPr lang="sk-SK" sz="2000" b="1" dirty="0"/>
              <a:t>Európa pre </a:t>
            </a:r>
            <a:r>
              <a:rPr lang="sk-SK" sz="2000" b="1" dirty="0" smtClean="0"/>
              <a:t>občanov</a:t>
            </a:r>
            <a:endParaRPr lang="sk-SK" sz="2000" dirty="0"/>
          </a:p>
          <a:p>
            <a:endParaRPr lang="sk-SK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8D71C-A7E4-4809-8626-0727FBF62CE9}" type="slidenum">
              <a:rPr lang="sk-SK" smtClean="0"/>
              <a:t>23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969188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>
                <a:solidFill>
                  <a:srgbClr val="0070C0"/>
                </a:solidFill>
              </a:rPr>
              <a:t>Zahraničné zdroje</a:t>
            </a:r>
            <a:br>
              <a:rPr lang="sk-SK" dirty="0" smtClean="0">
                <a:solidFill>
                  <a:srgbClr val="0070C0"/>
                </a:solidFill>
              </a:rPr>
            </a:br>
            <a:r>
              <a:rPr lang="sk-SK" sz="5400" dirty="0" err="1" smtClean="0">
                <a:solidFill>
                  <a:srgbClr val="0070C0"/>
                </a:solidFill>
              </a:rPr>
              <a:t>Zdroje</a:t>
            </a:r>
            <a:r>
              <a:rPr lang="sk-SK" sz="5400" dirty="0" smtClean="0">
                <a:solidFill>
                  <a:srgbClr val="0070C0"/>
                </a:solidFill>
              </a:rPr>
              <a:t> mimo EÚ</a:t>
            </a:r>
            <a:endParaRPr lang="sk-SK" sz="5400" dirty="0">
              <a:solidFill>
                <a:srgbClr val="0070C0"/>
              </a:solidFill>
            </a:endParaRPr>
          </a:p>
        </p:txBody>
      </p:sp>
      <p:sp>
        <p:nvSpPr>
          <p:cNvPr id="3" name="Zástupný objekt pre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8D71C-A7E4-4809-8626-0727FBF62CE9}" type="slidenum">
              <a:rPr lang="sk-SK" smtClean="0"/>
              <a:t>24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857106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sk-SK" sz="3200" b="1" dirty="0" smtClean="0">
                <a:solidFill>
                  <a:srgbClr val="0070C0"/>
                </a:solidFill>
              </a:rPr>
              <a:t>Finančné zdroje mimo EÚ</a:t>
            </a:r>
            <a:endParaRPr lang="sk-SK" sz="3200" b="1" dirty="0">
              <a:solidFill>
                <a:srgbClr val="0070C0"/>
              </a:solidFill>
            </a:endParaRPr>
          </a:p>
        </p:txBody>
      </p:sp>
      <p:sp>
        <p:nvSpPr>
          <p:cNvPr id="6" name="Zástupný objekt pre obsah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sk-SK" sz="1800" b="1" dirty="0" smtClean="0"/>
          </a:p>
          <a:p>
            <a:pPr marL="0" indent="0">
              <a:buNone/>
            </a:pPr>
            <a:r>
              <a:rPr lang="sk-SK" sz="2200" b="1" dirty="0" smtClean="0"/>
              <a:t>Granty </a:t>
            </a:r>
            <a:r>
              <a:rPr lang="sk-SK" sz="2200" b="1" dirty="0"/>
              <a:t>EHP a </a:t>
            </a:r>
            <a:r>
              <a:rPr lang="sk-SK" sz="2200" b="1" dirty="0" smtClean="0"/>
              <a:t>Nórska </a:t>
            </a:r>
          </a:p>
          <a:p>
            <a:pPr marL="0" indent="0">
              <a:buNone/>
            </a:pPr>
            <a:r>
              <a:rPr lang="sk-SK" sz="2200" dirty="0" smtClean="0"/>
              <a:t>(Nórsko, Island a Lichtenštajnsko)</a:t>
            </a:r>
            <a:endParaRPr lang="sk-SK" sz="2200" dirty="0"/>
          </a:p>
          <a:p>
            <a:pPr>
              <a:buFontTx/>
              <a:buChar char="-"/>
            </a:pPr>
            <a:r>
              <a:rPr lang="sk-SK" sz="2200" dirty="0" smtClean="0"/>
              <a:t>poskytované sú od </a:t>
            </a:r>
            <a:r>
              <a:rPr lang="sk-SK" sz="2200" dirty="0"/>
              <a:t>roku 1994 </a:t>
            </a:r>
            <a:endParaRPr lang="sk-SK" sz="2200" dirty="0" smtClean="0"/>
          </a:p>
          <a:p>
            <a:pPr>
              <a:buFontTx/>
              <a:buChar char="-"/>
            </a:pPr>
            <a:r>
              <a:rPr lang="sk-SK" sz="2200" dirty="0" smtClean="0"/>
              <a:t>určené sú pre krajiny </a:t>
            </a:r>
            <a:r>
              <a:rPr lang="sk-SK" sz="2200" dirty="0"/>
              <a:t>EÚ, ktorých </a:t>
            </a:r>
            <a:r>
              <a:rPr lang="sk-SK" sz="2200" dirty="0" smtClean="0"/>
              <a:t>HDP/obyvateľ </a:t>
            </a:r>
            <a:r>
              <a:rPr lang="sk-SK" sz="2200" dirty="0"/>
              <a:t>je nižší ako 90 % priemeru </a:t>
            </a:r>
            <a:r>
              <a:rPr lang="sk-SK" sz="2200" dirty="0" smtClean="0"/>
              <a:t>EÚ</a:t>
            </a:r>
          </a:p>
          <a:p>
            <a:pPr>
              <a:buFontTx/>
              <a:buChar char="-"/>
            </a:pPr>
            <a:r>
              <a:rPr lang="sk-SK" sz="2200" dirty="0" smtClean="0"/>
              <a:t>ŠR SR </a:t>
            </a:r>
            <a:r>
              <a:rPr lang="sk-SK" sz="2200" dirty="0"/>
              <a:t>sa na financovaní podieľa 15 </a:t>
            </a:r>
            <a:r>
              <a:rPr lang="sk-SK" sz="2200" dirty="0" smtClean="0"/>
              <a:t>%</a:t>
            </a:r>
          </a:p>
          <a:p>
            <a:pPr>
              <a:buFontTx/>
              <a:buChar char="-"/>
            </a:pPr>
            <a:r>
              <a:rPr lang="sk-SK" sz="2200" dirty="0" smtClean="0"/>
              <a:t>Slovenská </a:t>
            </a:r>
            <a:r>
              <a:rPr lang="sk-SK" sz="2200" dirty="0"/>
              <a:t>republika je </a:t>
            </a:r>
            <a:r>
              <a:rPr lang="sk-SK" sz="2200" dirty="0" err="1" smtClean="0"/>
              <a:t>prijímateľským</a:t>
            </a:r>
            <a:r>
              <a:rPr lang="sk-SK" sz="2200" dirty="0" smtClean="0"/>
              <a:t> </a:t>
            </a:r>
            <a:r>
              <a:rPr lang="sk-SK" sz="2200" dirty="0"/>
              <a:t>štátom od roku </a:t>
            </a:r>
            <a:r>
              <a:rPr lang="sk-SK" sz="2200" dirty="0" smtClean="0"/>
              <a:t>2004</a:t>
            </a:r>
            <a:endParaRPr lang="sk-SK" sz="2200" dirty="0"/>
          </a:p>
          <a:p>
            <a:pPr marL="0" indent="0">
              <a:buNone/>
            </a:pPr>
            <a:endParaRPr lang="sk-SK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8D71C-A7E4-4809-8626-0727FBF62CE9}" type="slidenum">
              <a:rPr lang="sk-SK" smtClean="0"/>
              <a:t>25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706774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>
                <a:solidFill>
                  <a:srgbClr val="0070C0"/>
                </a:solidFill>
              </a:rPr>
              <a:t>Domáce zdroje</a:t>
            </a:r>
            <a:br>
              <a:rPr lang="sk-SK" dirty="0" smtClean="0">
                <a:solidFill>
                  <a:srgbClr val="0070C0"/>
                </a:solidFill>
              </a:rPr>
            </a:br>
            <a:r>
              <a:rPr lang="sk-SK" sz="5400" dirty="0">
                <a:solidFill>
                  <a:srgbClr val="0070C0"/>
                </a:solidFill>
              </a:rPr>
              <a:t>F</a:t>
            </a:r>
            <a:r>
              <a:rPr lang="sk-SK" sz="5400" dirty="0" smtClean="0">
                <a:solidFill>
                  <a:srgbClr val="0070C0"/>
                </a:solidFill>
              </a:rPr>
              <a:t>inančné, nefinančné</a:t>
            </a:r>
            <a:endParaRPr lang="sk-SK" sz="4800" dirty="0">
              <a:solidFill>
                <a:srgbClr val="0070C0"/>
              </a:solidFill>
            </a:endParaRPr>
          </a:p>
        </p:txBody>
      </p:sp>
      <p:sp>
        <p:nvSpPr>
          <p:cNvPr id="3" name="Zástupný objekt pre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8D71C-A7E4-4809-8626-0727FBF62CE9}" type="slidenum">
              <a:rPr lang="sk-SK" smtClean="0"/>
              <a:t>26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004204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3200" b="1" dirty="0" smtClean="0">
                <a:solidFill>
                  <a:srgbClr val="0070C0"/>
                </a:solidFill>
              </a:rPr>
              <a:t>Verejné zdroje financovania</a:t>
            </a:r>
            <a:endParaRPr lang="sk-SK" sz="3200" b="1" dirty="0">
              <a:solidFill>
                <a:srgbClr val="0070C0"/>
              </a:solidFill>
            </a:endParaRPr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959493"/>
          </a:xfrm>
        </p:spPr>
        <p:txBody>
          <a:bodyPr>
            <a:noAutofit/>
          </a:bodyPr>
          <a:lstStyle/>
          <a:p>
            <a:r>
              <a:rPr lang="sk-SK" b="1" dirty="0" smtClean="0">
                <a:solidFill>
                  <a:srgbClr val="00B050"/>
                </a:solidFill>
              </a:rPr>
              <a:t>Štátny rozpočet</a:t>
            </a:r>
          </a:p>
          <a:p>
            <a:pPr lvl="1"/>
            <a:r>
              <a:rPr lang="sk-SK" sz="2000" dirty="0" smtClean="0"/>
              <a:t>Schémy a výzvy jednotlivých rezortov</a:t>
            </a:r>
          </a:p>
          <a:p>
            <a:pPr lvl="1"/>
            <a:r>
              <a:rPr lang="sk-SK" sz="2000" dirty="0" smtClean="0"/>
              <a:t>Podliehajú schváleniu vládou</a:t>
            </a:r>
          </a:p>
          <a:p>
            <a:r>
              <a:rPr lang="sk-SK" b="1" dirty="0" smtClean="0">
                <a:solidFill>
                  <a:srgbClr val="00B050"/>
                </a:solidFill>
              </a:rPr>
              <a:t>Rozpočty samosprávnych krajov, miest a obcí</a:t>
            </a:r>
          </a:p>
          <a:p>
            <a:pPr lvl="1"/>
            <a:r>
              <a:rPr lang="sk-SK" sz="2000" dirty="0" smtClean="0"/>
              <a:t>Schémy a výzvy samosprávnych krajov</a:t>
            </a:r>
          </a:p>
          <a:p>
            <a:pPr lvl="1"/>
            <a:r>
              <a:rPr lang="sk-SK" sz="2000" dirty="0" smtClean="0"/>
              <a:t>Opatrenia miest a obcí financované z vlastného rozpočtu</a:t>
            </a:r>
            <a:endParaRPr lang="sk-SK" sz="2000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8D71C-A7E4-4809-8626-0727FBF62CE9}" type="slidenum">
              <a:rPr lang="sk-SK" smtClean="0"/>
              <a:t>27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737099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3200" b="1" dirty="0" smtClean="0">
                <a:solidFill>
                  <a:srgbClr val="0070C0"/>
                </a:solidFill>
              </a:rPr>
              <a:t>Verejné zdroje financovania</a:t>
            </a:r>
            <a:endParaRPr lang="sk-SK" sz="3200" b="1" dirty="0">
              <a:solidFill>
                <a:srgbClr val="0070C0"/>
              </a:solidFill>
            </a:endParaRPr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95949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sk-SK" b="1" dirty="0" smtClean="0">
                <a:solidFill>
                  <a:srgbClr val="00B050"/>
                </a:solidFill>
              </a:rPr>
              <a:t>Environmentálny </a:t>
            </a:r>
            <a:r>
              <a:rPr lang="sk-SK" b="1" dirty="0">
                <a:solidFill>
                  <a:srgbClr val="00B050"/>
                </a:solidFill>
              </a:rPr>
              <a:t>fond</a:t>
            </a:r>
            <a:endParaRPr lang="sk-SK" dirty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sk-SK" sz="2000" dirty="0" smtClean="0"/>
              <a:t>Podpora </a:t>
            </a:r>
            <a:r>
              <a:rPr lang="sk-SK" sz="2000" dirty="0"/>
              <a:t>projektov zameraných na dosiahnutie cieľov štátnej environmentálnej politiky Slovenska. </a:t>
            </a:r>
            <a:endParaRPr lang="sk-SK" sz="2000" dirty="0" smtClean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sk-SK" sz="2000" b="1" dirty="0" smtClean="0"/>
              <a:t>Oblasti </a:t>
            </a:r>
            <a:r>
              <a:rPr lang="sk-SK" sz="2000" b="1" dirty="0"/>
              <a:t>podpory</a:t>
            </a:r>
            <a:r>
              <a:rPr lang="sk-SK" sz="2000" dirty="0"/>
              <a:t>:</a:t>
            </a:r>
          </a:p>
          <a:p>
            <a:pPr lvl="0">
              <a:lnSpc>
                <a:spcPct val="100000"/>
              </a:lnSpc>
              <a:spcBef>
                <a:spcPts val="0"/>
              </a:spcBef>
            </a:pPr>
            <a:r>
              <a:rPr lang="sk-SK" sz="2000" dirty="0" smtClean="0"/>
              <a:t>Ochrana ovzdušia</a:t>
            </a:r>
          </a:p>
          <a:p>
            <a:pPr lvl="0">
              <a:lnSpc>
                <a:spcPct val="100000"/>
              </a:lnSpc>
              <a:spcBef>
                <a:spcPts val="0"/>
              </a:spcBef>
            </a:pPr>
            <a:r>
              <a:rPr lang="sk-SK" sz="2000" dirty="0" smtClean="0"/>
              <a:t>Ochrana a využívanie vôd</a:t>
            </a:r>
          </a:p>
          <a:p>
            <a:pPr lvl="0">
              <a:lnSpc>
                <a:spcPct val="100000"/>
              </a:lnSpc>
              <a:spcBef>
                <a:spcPts val="0"/>
              </a:spcBef>
            </a:pPr>
            <a:r>
              <a:rPr lang="sk-SK" sz="2000" dirty="0" smtClean="0"/>
              <a:t>Rozvoj odpadového a obehového hospodárstva z pohľadu odpadov</a:t>
            </a:r>
          </a:p>
          <a:p>
            <a:pPr lvl="0">
              <a:lnSpc>
                <a:spcPct val="100000"/>
              </a:lnSpc>
              <a:spcBef>
                <a:spcPts val="0"/>
              </a:spcBef>
            </a:pPr>
            <a:r>
              <a:rPr lang="sk-SK" sz="2000" dirty="0" smtClean="0"/>
              <a:t>Ochrana prírody a krajiny</a:t>
            </a:r>
          </a:p>
          <a:p>
            <a:pPr lvl="0">
              <a:lnSpc>
                <a:spcPct val="100000"/>
              </a:lnSpc>
              <a:spcBef>
                <a:spcPts val="0"/>
              </a:spcBef>
            </a:pPr>
            <a:r>
              <a:rPr lang="sk-SK" sz="2000" dirty="0" smtClean="0"/>
              <a:t>Environmentálna výchova, vzdelávanie a propagácia</a:t>
            </a:r>
          </a:p>
          <a:p>
            <a:pPr lvl="0">
              <a:lnSpc>
                <a:spcPct val="100000"/>
              </a:lnSpc>
              <a:spcBef>
                <a:spcPts val="0"/>
              </a:spcBef>
            </a:pPr>
            <a:r>
              <a:rPr lang="sk-SK" sz="2000" dirty="0" smtClean="0"/>
              <a:t>Prieskum, výskum a vývoj zameraný na zisťovanie a zlepšenie stavu životného prostredia</a:t>
            </a:r>
          </a:p>
          <a:p>
            <a:pPr lvl="0">
              <a:lnSpc>
                <a:spcPct val="100000"/>
              </a:lnSpc>
              <a:spcBef>
                <a:spcPts val="0"/>
              </a:spcBef>
            </a:pPr>
            <a:r>
              <a:rPr lang="sk-SK" sz="2000" dirty="0" smtClean="0"/>
              <a:t>Zvyšovanie energetickej účinnosti </a:t>
            </a:r>
            <a:r>
              <a:rPr lang="sk-SK" sz="2000" dirty="0" smtClean="0"/>
              <a:t>existujúcich verejných budov s dôrazom na ochranu ovzdušia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endParaRPr lang="sk-SK" sz="2000" b="1" dirty="0" smtClean="0"/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sk-SK" sz="2000" b="1" dirty="0" smtClean="0">
                <a:solidFill>
                  <a:srgbClr val="00B050"/>
                </a:solidFill>
              </a:rPr>
              <a:t>Modernizačný </a:t>
            </a:r>
            <a:r>
              <a:rPr lang="sk-SK" sz="2000" b="1" dirty="0">
                <a:solidFill>
                  <a:srgbClr val="00B050"/>
                </a:solidFill>
              </a:rPr>
              <a:t>fond</a:t>
            </a:r>
            <a:r>
              <a:rPr lang="sk-SK" sz="2000" dirty="0">
                <a:solidFill>
                  <a:srgbClr val="00B050"/>
                </a:solidFill>
              </a:rPr>
              <a:t> </a:t>
            </a:r>
            <a:r>
              <a:rPr lang="sk-SK" sz="2000" dirty="0" smtClean="0"/>
              <a:t>– podporný </a:t>
            </a:r>
            <a:r>
              <a:rPr lang="sk-SK" sz="2000" dirty="0"/>
              <a:t>mechanizmus zriadený </a:t>
            </a:r>
            <a:r>
              <a:rPr lang="sk-SK" sz="2000" dirty="0" smtClean="0"/>
              <a:t>EÚ v </a:t>
            </a:r>
            <a:r>
              <a:rPr lang="sk-SK" sz="2000" dirty="0"/>
              <a:t>rámci európskeho systému obchodovania s emisnými kvótami. Fond je primárne určený na podporu investícií na modernizáciu energetických systémov a zlepšenie energetickej efektívnosti v období rokov 2021 – 2030.</a:t>
            </a:r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8D71C-A7E4-4809-8626-0727FBF62CE9}" type="slidenum">
              <a:rPr lang="sk-SK" smtClean="0"/>
              <a:t>28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784998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3200" b="1" dirty="0" smtClean="0">
                <a:solidFill>
                  <a:srgbClr val="0070C0"/>
                </a:solidFill>
              </a:rPr>
              <a:t>Ďalšie zdroje financovania - súkromné</a:t>
            </a:r>
            <a:endParaRPr lang="sk-SK" sz="3200" b="1" dirty="0">
              <a:solidFill>
                <a:srgbClr val="0070C0"/>
              </a:solidFill>
            </a:endParaRPr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sk-SK" sz="2400" b="1" dirty="0" err="1">
                <a:solidFill>
                  <a:srgbClr val="00B050"/>
                </a:solidFill>
              </a:rPr>
              <a:t>Ekofond</a:t>
            </a:r>
            <a:r>
              <a:rPr lang="sk-SK" sz="2000" b="1" dirty="0"/>
              <a:t> </a:t>
            </a:r>
            <a:endParaRPr lang="sk-SK" sz="2000" dirty="0"/>
          </a:p>
          <a:p>
            <a:pPr marL="0" indent="0">
              <a:buNone/>
            </a:pPr>
            <a:r>
              <a:rPr lang="sk-SK" sz="2000" b="1" dirty="0" smtClean="0"/>
              <a:t>Zriaďovateľ: </a:t>
            </a:r>
            <a:r>
              <a:rPr lang="sk-SK" sz="2000" dirty="0"/>
              <a:t>SPP, a. s</a:t>
            </a:r>
            <a:r>
              <a:rPr lang="sk-SK" sz="2000" dirty="0" smtClean="0"/>
              <a:t>. </a:t>
            </a:r>
          </a:p>
          <a:p>
            <a:pPr marL="0" indent="0">
              <a:buNone/>
            </a:pPr>
            <a:r>
              <a:rPr lang="sk-SK" sz="2000" b="1" dirty="0" smtClean="0"/>
              <a:t>Zameranie: </a:t>
            </a:r>
            <a:r>
              <a:rPr lang="sk-SK" sz="2000" dirty="0" smtClean="0"/>
              <a:t>efektívne </a:t>
            </a:r>
            <a:r>
              <a:rPr lang="sk-SK" sz="2000" dirty="0"/>
              <a:t>využívanie energií, ochranu životného prostredia a osvetové </a:t>
            </a:r>
            <a:r>
              <a:rPr lang="sk-SK" sz="2000" dirty="0" smtClean="0"/>
              <a:t>aktivity</a:t>
            </a:r>
          </a:p>
          <a:p>
            <a:pPr marL="0" indent="0">
              <a:buNone/>
            </a:pPr>
            <a:r>
              <a:rPr lang="sk-SK" sz="2000" b="1" dirty="0" smtClean="0"/>
              <a:t>Princípy:</a:t>
            </a:r>
            <a:r>
              <a:rPr lang="sk-SK" sz="2000" dirty="0" smtClean="0"/>
              <a:t> </a:t>
            </a:r>
            <a:r>
              <a:rPr lang="sk-SK" sz="2000" dirty="0" err="1"/>
              <a:t>inovatívnosť</a:t>
            </a:r>
            <a:r>
              <a:rPr lang="sk-SK" sz="2000" dirty="0"/>
              <a:t>, iniciatíva, etika a </a:t>
            </a:r>
            <a:r>
              <a:rPr lang="sk-SK" sz="2000" dirty="0" smtClean="0"/>
              <a:t>transparentnosť.</a:t>
            </a:r>
          </a:p>
          <a:p>
            <a:pPr marL="0" indent="0">
              <a:buNone/>
            </a:pPr>
            <a:r>
              <a:rPr lang="sk-SK" sz="2000" b="1" dirty="0" smtClean="0"/>
              <a:t>Programy:</a:t>
            </a:r>
          </a:p>
          <a:p>
            <a:pPr marL="0" indent="0">
              <a:buNone/>
            </a:pPr>
            <a:r>
              <a:rPr lang="sk-SK" sz="2000" dirty="0" smtClean="0"/>
              <a:t>Program 01 </a:t>
            </a:r>
            <a:r>
              <a:rPr lang="sk-SK" sz="2000" dirty="0" err="1" smtClean="0"/>
              <a:t>Kogenerácia</a:t>
            </a:r>
            <a:r>
              <a:rPr lang="sk-SK" sz="2000" dirty="0" smtClean="0"/>
              <a:t> a </a:t>
            </a:r>
            <a:r>
              <a:rPr lang="sk-SK" sz="2000" dirty="0" err="1" smtClean="0"/>
              <a:t>trigenerácia</a:t>
            </a:r>
            <a:r>
              <a:rPr lang="sk-SK" sz="2000" dirty="0" smtClean="0"/>
              <a:t> na báze zemného plynu</a:t>
            </a:r>
          </a:p>
          <a:p>
            <a:pPr marL="0" indent="0">
              <a:buNone/>
            </a:pPr>
            <a:r>
              <a:rPr lang="sk-SK" sz="2000" dirty="0" smtClean="0"/>
              <a:t>Program 02 Zlepšenie energetickej hospodárnosti budov</a:t>
            </a:r>
          </a:p>
          <a:p>
            <a:pPr marL="0" indent="0">
              <a:buNone/>
            </a:pPr>
            <a:r>
              <a:rPr lang="sk-SK" sz="2000" dirty="0" smtClean="0"/>
              <a:t>Program 03 Podpora inštalácie plynových tepelných čerpadiel</a:t>
            </a:r>
          </a:p>
          <a:p>
            <a:pPr marL="0" indent="0">
              <a:buNone/>
            </a:pPr>
            <a:r>
              <a:rPr lang="sk-SK" sz="2000" dirty="0" smtClean="0"/>
              <a:t>Program 04 Zavádzanie progresívnych technológií na báze zemného plynu</a:t>
            </a:r>
          </a:p>
          <a:p>
            <a:pPr marL="0" indent="0">
              <a:buNone/>
            </a:pPr>
            <a:r>
              <a:rPr lang="sk-SK" sz="2000" dirty="0" smtClean="0"/>
              <a:t>Program 05 Podpora rozvoja využitia alternatívneho motorového paliva CNG v slovenskej doprave</a:t>
            </a:r>
            <a:endParaRPr lang="sk-SK" sz="2000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8D71C-A7E4-4809-8626-0727FBF62CE9}" type="slidenum">
              <a:rPr lang="sk-SK" smtClean="0"/>
              <a:t>29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02232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Autofit/>
          </a:bodyPr>
          <a:lstStyle/>
          <a:p>
            <a:r>
              <a:rPr lang="sk-SK" sz="3200" b="1" dirty="0">
                <a:solidFill>
                  <a:srgbClr val="0070C0"/>
                </a:solidFill>
              </a:rPr>
              <a:t>Význam </a:t>
            </a:r>
            <a:r>
              <a:rPr lang="sk-SK" sz="3200" b="1" dirty="0" smtClean="0">
                <a:solidFill>
                  <a:srgbClr val="0070C0"/>
                </a:solidFill>
              </a:rPr>
              <a:t>obcí pri ochrane ovzdušia</a:t>
            </a:r>
            <a:endParaRPr lang="sk-SK" sz="3200" b="1" dirty="0">
              <a:solidFill>
                <a:srgbClr val="0070C0"/>
              </a:solidFill>
            </a:endParaRPr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Význam ochrany ovzdušia</a:t>
            </a:r>
          </a:p>
          <a:p>
            <a:pPr lvl="1"/>
            <a:r>
              <a:rPr lang="sk-SK" dirty="0" smtClean="0"/>
              <a:t>Zlá kvalita ovzdušia = negatívne dopady na zdravie = nižšia solventnosť</a:t>
            </a:r>
          </a:p>
          <a:p>
            <a:pPr lvl="1"/>
            <a:r>
              <a:rPr lang="sk-SK" dirty="0" smtClean="0"/>
              <a:t>Dobrá kvalita ovzdušia = zvýšený záujem o život/rekreáciu v oblasti</a:t>
            </a:r>
          </a:p>
          <a:p>
            <a:r>
              <a:rPr lang="sk-SK" dirty="0" smtClean="0"/>
              <a:t>PZKO ako nástroj na riadenie kvality ovzdušia</a:t>
            </a:r>
          </a:p>
          <a:p>
            <a:pPr lvl="1"/>
            <a:r>
              <a:rPr lang="sk-SK" dirty="0" smtClean="0"/>
              <a:t>Nástroj na regionálne riešenie problémov s ovzduším (vydáva </a:t>
            </a:r>
            <a:r>
              <a:rPr lang="sk-SK" dirty="0" err="1" smtClean="0"/>
              <a:t>OÚvSK</a:t>
            </a:r>
            <a:r>
              <a:rPr lang="sk-SK" dirty="0" smtClean="0"/>
              <a:t>)</a:t>
            </a:r>
          </a:p>
          <a:p>
            <a:pPr lvl="1"/>
            <a:r>
              <a:rPr lang="sk-SK" dirty="0" smtClean="0"/>
              <a:t>Cieľ: zlepšiť a udržať KO</a:t>
            </a:r>
          </a:p>
          <a:p>
            <a:pPr lvl="1"/>
            <a:r>
              <a:rPr lang="sk-SK" dirty="0" smtClean="0"/>
              <a:t>Obce: najlepšie poznajú problematické body = adresné riešenie problémov</a:t>
            </a:r>
          </a:p>
          <a:p>
            <a:r>
              <a:rPr lang="sk-SK" dirty="0" smtClean="0"/>
              <a:t>Výhody</a:t>
            </a:r>
          </a:p>
          <a:p>
            <a:pPr lvl="1"/>
            <a:r>
              <a:rPr lang="sk-SK" dirty="0" smtClean="0"/>
              <a:t>Efektívnejšie riadenie kvality ovzdušia</a:t>
            </a:r>
          </a:p>
          <a:p>
            <a:pPr lvl="1"/>
            <a:r>
              <a:rPr lang="sk-SK" dirty="0" smtClean="0"/>
              <a:t>Potenciálne viac daňových poplatníkov/menšie </a:t>
            </a:r>
            <a:r>
              <a:rPr lang="sk-SK" dirty="0" err="1" smtClean="0"/>
              <a:t>vysťahovávanie</a:t>
            </a:r>
            <a:endParaRPr lang="sk-SK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8D71C-A7E4-4809-8626-0727FBF62CE9}" type="slidenum">
              <a:rPr lang="sk-SK" smtClean="0"/>
              <a:t>3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961691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3200" b="1" dirty="0" smtClean="0">
                <a:solidFill>
                  <a:srgbClr val="0070C0"/>
                </a:solidFill>
              </a:rPr>
              <a:t>Ďalšie zdroje financovania - súkromné</a:t>
            </a:r>
            <a:endParaRPr lang="sk-SK" sz="3200" b="1" dirty="0">
              <a:solidFill>
                <a:srgbClr val="0070C0"/>
              </a:solidFill>
            </a:endParaRPr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sk-SK" sz="2400" b="1" dirty="0" smtClean="0"/>
              <a:t>Nadácia </a:t>
            </a:r>
            <a:r>
              <a:rPr lang="sk-SK" sz="2400" b="1" dirty="0"/>
              <a:t>EKOPOLIS</a:t>
            </a:r>
            <a:endParaRPr lang="sk-SK" sz="2400" dirty="0"/>
          </a:p>
          <a:p>
            <a:pPr marL="0" indent="0">
              <a:buNone/>
            </a:pPr>
            <a:r>
              <a:rPr lang="sk-SK" sz="2000" dirty="0" smtClean="0"/>
              <a:t>Grantové programy zamerané </a:t>
            </a:r>
            <a:r>
              <a:rPr lang="sk-SK" sz="2000" dirty="0"/>
              <a:t>na </a:t>
            </a:r>
            <a:r>
              <a:rPr lang="sk-SK" sz="2000" dirty="0" smtClean="0"/>
              <a:t>ŽP, </a:t>
            </a:r>
            <a:r>
              <a:rPr lang="sk-SK" sz="2000" dirty="0"/>
              <a:t>občiansku spoločnosť, mestá pre ľudí a aktivity „na bicykle“. </a:t>
            </a:r>
            <a:endParaRPr lang="sk-SK" sz="2000" dirty="0" smtClean="0"/>
          </a:p>
          <a:p>
            <a:pPr marL="0" indent="0">
              <a:buNone/>
            </a:pPr>
            <a:r>
              <a:rPr lang="sk-SK" sz="2000" dirty="0" smtClean="0"/>
              <a:t>Samotnému </a:t>
            </a:r>
            <a:r>
              <a:rPr lang="sk-SK" sz="2000" dirty="0"/>
              <a:t>rozvoju miest a obcí sa </a:t>
            </a:r>
            <a:r>
              <a:rPr lang="sk-SK" sz="2000" dirty="0" smtClean="0"/>
              <a:t>venuje napr. program </a:t>
            </a:r>
            <a:r>
              <a:rPr lang="sk-SK" sz="2000" b="1" dirty="0" smtClean="0"/>
              <a:t>Zelené </a:t>
            </a:r>
            <a:r>
              <a:rPr lang="sk-SK" sz="2000" b="1" dirty="0"/>
              <a:t>oázy</a:t>
            </a:r>
            <a:endParaRPr lang="sk-SK" sz="2000" dirty="0"/>
          </a:p>
          <a:p>
            <a:pPr marL="0" lvl="0" indent="0">
              <a:buNone/>
            </a:pPr>
            <a:endParaRPr lang="sk-SK" sz="200" dirty="0" smtClean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8D71C-A7E4-4809-8626-0727FBF62CE9}" type="slidenum">
              <a:rPr lang="sk-SK" smtClean="0"/>
              <a:t>30</a:t>
            </a:fld>
            <a:endParaRPr lang="sk-SK"/>
          </a:p>
        </p:txBody>
      </p:sp>
      <p:sp>
        <p:nvSpPr>
          <p:cNvPr id="5" name="BlokTextu 4"/>
          <p:cNvSpPr txBox="1"/>
          <p:nvPr/>
        </p:nvSpPr>
        <p:spPr>
          <a:xfrm>
            <a:off x="838200" y="3324225"/>
            <a:ext cx="10515601" cy="2154436"/>
          </a:xfrm>
          <a:prstGeom prst="rect">
            <a:avLst/>
          </a:prstGeom>
          <a:noFill/>
        </p:spPr>
        <p:txBody>
          <a:bodyPr wrap="square" numCol="2" rtlCol="0">
            <a:spAutoFit/>
          </a:bodyPr>
          <a:lstStyle/>
          <a:p>
            <a:pPr lvl="0"/>
            <a:r>
              <a:rPr lang="sk-SK" sz="2400" b="1" dirty="0"/>
              <a:t>Ďalšie </a:t>
            </a:r>
            <a:r>
              <a:rPr lang="sk-SK" sz="2400" b="1" dirty="0" smtClean="0"/>
              <a:t>subjekty</a:t>
            </a:r>
            <a:endParaRPr lang="sk-SK" sz="2400" dirty="0"/>
          </a:p>
          <a:p>
            <a:pPr lvl="0"/>
            <a:r>
              <a:rPr lang="sk-SK" sz="2200" dirty="0"/>
              <a:t>Nadácia Orange</a:t>
            </a:r>
          </a:p>
          <a:p>
            <a:pPr lvl="0"/>
            <a:r>
              <a:rPr lang="sk-SK" sz="2200" dirty="0"/>
              <a:t>Nadácia SPP</a:t>
            </a:r>
          </a:p>
          <a:p>
            <a:pPr lvl="0"/>
            <a:r>
              <a:rPr lang="sk-SK" sz="2200" dirty="0" smtClean="0"/>
              <a:t>Nadácia </a:t>
            </a:r>
            <a:r>
              <a:rPr lang="sk-SK" sz="2200" dirty="0" err="1" smtClean="0"/>
              <a:t>Pontis</a:t>
            </a:r>
            <a:endParaRPr lang="sk-SK" sz="2200" dirty="0" smtClean="0"/>
          </a:p>
          <a:p>
            <a:pPr lvl="0"/>
            <a:r>
              <a:rPr lang="sk-SK" sz="2200" dirty="0" smtClean="0"/>
              <a:t>Nadácia </a:t>
            </a:r>
            <a:r>
              <a:rPr lang="sk-SK" sz="2200" dirty="0"/>
              <a:t>VÚB</a:t>
            </a:r>
          </a:p>
          <a:p>
            <a:pPr lvl="0"/>
            <a:r>
              <a:rPr lang="sk-SK" sz="2200" dirty="0" smtClean="0"/>
              <a:t>Nadácia </a:t>
            </a:r>
            <a:r>
              <a:rPr lang="sk-SK" sz="2200" dirty="0"/>
              <a:t>ZSE</a:t>
            </a:r>
          </a:p>
          <a:p>
            <a:pPr lvl="0"/>
            <a:endParaRPr lang="sk-SK" sz="2200" dirty="0" smtClean="0"/>
          </a:p>
          <a:p>
            <a:pPr lvl="0"/>
            <a:r>
              <a:rPr lang="sk-SK" sz="2200" dirty="0" smtClean="0"/>
              <a:t>Nadácia </a:t>
            </a:r>
            <a:r>
              <a:rPr lang="sk-SK" sz="2200" dirty="0"/>
              <a:t>Slovenskej sporiteľne</a:t>
            </a:r>
          </a:p>
          <a:p>
            <a:pPr lvl="0"/>
            <a:r>
              <a:rPr lang="sk-SK" sz="2200" dirty="0"/>
              <a:t>COOP Jednota</a:t>
            </a:r>
          </a:p>
          <a:p>
            <a:pPr lvl="0"/>
            <a:r>
              <a:rPr lang="sk-SK" sz="2200" dirty="0"/>
              <a:t>Stredoeurópska nadácia </a:t>
            </a:r>
            <a:r>
              <a:rPr lang="sk-SK" sz="2200" dirty="0" smtClean="0"/>
              <a:t>CEF</a:t>
            </a:r>
          </a:p>
          <a:p>
            <a:pPr lvl="0"/>
            <a:r>
              <a:rPr lang="sk-SK" sz="2200" dirty="0" smtClean="0"/>
              <a:t>Dunajský fond</a:t>
            </a:r>
          </a:p>
          <a:p>
            <a:pPr lvl="0"/>
            <a:r>
              <a:rPr lang="sk-SK" sz="2200" dirty="0"/>
              <a:t>a</a:t>
            </a:r>
            <a:r>
              <a:rPr lang="sk-SK" sz="2200" dirty="0" smtClean="0"/>
              <a:t> iné</a:t>
            </a:r>
            <a:endParaRPr lang="sk-SK" sz="2200" dirty="0"/>
          </a:p>
        </p:txBody>
      </p:sp>
    </p:spTree>
    <p:extLst>
      <p:ext uri="{BB962C8B-B14F-4D97-AF65-F5344CB8AC3E}">
        <p14:creationId xmlns:p14="http://schemas.microsoft.com/office/powerpoint/2010/main" val="3400652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>
                <a:solidFill>
                  <a:srgbClr val="0070C0"/>
                </a:solidFill>
              </a:rPr>
              <a:t>Dostupné informácie</a:t>
            </a:r>
            <a:endParaRPr lang="sk-SK" sz="4800" dirty="0">
              <a:solidFill>
                <a:srgbClr val="0070C0"/>
              </a:solidFill>
            </a:endParaRPr>
          </a:p>
        </p:txBody>
      </p:sp>
      <p:sp>
        <p:nvSpPr>
          <p:cNvPr id="3" name="Zástupný objekt pre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8D71C-A7E4-4809-8626-0727FBF62CE9}" type="slidenum">
              <a:rPr lang="sk-SK" smtClean="0"/>
              <a:t>31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960233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/>
          </a:bodyPr>
          <a:lstStyle/>
          <a:p>
            <a:r>
              <a:rPr lang="sk-SK" sz="3200" b="1" dirty="0" smtClean="0">
                <a:solidFill>
                  <a:srgbClr val="0070C0"/>
                </a:solidFill>
              </a:rPr>
              <a:t>Stránky riadiacich orgánov</a:t>
            </a:r>
            <a:endParaRPr lang="sk-SK" sz="3200" b="1" dirty="0">
              <a:solidFill>
                <a:srgbClr val="0070C0"/>
              </a:solidFill>
            </a:endParaRPr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noFill/>
        </p:spPr>
        <p:txBody>
          <a:bodyPr/>
          <a:lstStyle/>
          <a:p>
            <a:r>
              <a:rPr lang="sk-SK" dirty="0" smtClean="0">
                <a:solidFill>
                  <a:srgbClr val="2A7ACA"/>
                </a:solidFill>
                <a:hlinkClick r:id="rId2"/>
              </a:rPr>
              <a:t>https</a:t>
            </a:r>
            <a:r>
              <a:rPr lang="sk-SK" dirty="0">
                <a:solidFill>
                  <a:srgbClr val="2A7ACA"/>
                </a:solidFill>
                <a:hlinkClick r:id="rId2"/>
              </a:rPr>
              <a:t>://www.planobnovy.sk</a:t>
            </a:r>
            <a:r>
              <a:rPr lang="sk-SK" dirty="0" smtClean="0">
                <a:solidFill>
                  <a:srgbClr val="2A7ACA"/>
                </a:solidFill>
                <a:hlinkClick r:id="rId2"/>
              </a:rPr>
              <a:t>/</a:t>
            </a:r>
            <a:endParaRPr lang="sk-SK" dirty="0" smtClean="0">
              <a:solidFill>
                <a:srgbClr val="2A7ACA"/>
              </a:solidFill>
            </a:endParaRPr>
          </a:p>
          <a:p>
            <a:r>
              <a:rPr lang="sk-SK" dirty="0">
                <a:solidFill>
                  <a:srgbClr val="2A7ACA"/>
                </a:solidFill>
                <a:hlinkClick r:id="rId3"/>
              </a:rPr>
              <a:t>https://eurofondy.gov.sk</a:t>
            </a:r>
            <a:r>
              <a:rPr lang="sk-SK" dirty="0" smtClean="0">
                <a:solidFill>
                  <a:srgbClr val="2A7ACA"/>
                </a:solidFill>
                <a:hlinkClick r:id="rId3"/>
              </a:rPr>
              <a:t>/</a:t>
            </a:r>
            <a:endParaRPr lang="sk-SK" dirty="0" smtClean="0">
              <a:solidFill>
                <a:srgbClr val="2A7ACA"/>
              </a:solidFill>
            </a:endParaRPr>
          </a:p>
          <a:p>
            <a:r>
              <a:rPr lang="sk-SK" dirty="0" smtClean="0">
                <a:solidFill>
                  <a:srgbClr val="2A7ACA"/>
                </a:solidFill>
                <a:hlinkClick r:id="rId4"/>
              </a:rPr>
              <a:t>https</a:t>
            </a:r>
            <a:r>
              <a:rPr lang="sk-SK" dirty="0">
                <a:solidFill>
                  <a:srgbClr val="2A7ACA"/>
                </a:solidFill>
                <a:hlinkClick r:id="rId4"/>
              </a:rPr>
              <a:t>://eurofondy.gov.sk/program-slovensko</a:t>
            </a:r>
            <a:r>
              <a:rPr lang="sk-SK" dirty="0" smtClean="0">
                <a:solidFill>
                  <a:srgbClr val="2A7ACA"/>
                </a:solidFill>
                <a:hlinkClick r:id="rId4"/>
              </a:rPr>
              <a:t>/</a:t>
            </a:r>
            <a:endParaRPr lang="sk-SK" dirty="0" smtClean="0">
              <a:solidFill>
                <a:srgbClr val="2A7ACA"/>
              </a:solidFill>
            </a:endParaRPr>
          </a:p>
          <a:p>
            <a:r>
              <a:rPr lang="sk-SK" dirty="0">
                <a:solidFill>
                  <a:srgbClr val="2A7ACA"/>
                </a:solidFill>
                <a:hlinkClick r:id="rId5"/>
              </a:rPr>
              <a:t>https://mirri.gov.sk/sekcie/program-slovensko-2021-2027</a:t>
            </a:r>
            <a:r>
              <a:rPr lang="sk-SK" dirty="0" smtClean="0">
                <a:solidFill>
                  <a:srgbClr val="2A7ACA"/>
                </a:solidFill>
                <a:hlinkClick r:id="rId5"/>
              </a:rPr>
              <a:t>/</a:t>
            </a:r>
            <a:endParaRPr lang="sk-SK" dirty="0" smtClean="0">
              <a:solidFill>
                <a:srgbClr val="2A7ACA"/>
              </a:solidFill>
            </a:endParaRPr>
          </a:p>
          <a:p>
            <a:r>
              <a:rPr lang="sk-SK" dirty="0">
                <a:solidFill>
                  <a:srgbClr val="2A7ACA"/>
                </a:solidFill>
                <a:hlinkClick r:id="rId6"/>
              </a:rPr>
              <a:t>https://www.partnerskadohoda.gov.sk</a:t>
            </a:r>
            <a:endParaRPr lang="sk-SK" dirty="0">
              <a:solidFill>
                <a:srgbClr val="2A7ACA"/>
              </a:solidFill>
            </a:endParaRPr>
          </a:p>
          <a:p>
            <a:r>
              <a:rPr lang="sk-SK" dirty="0">
                <a:solidFill>
                  <a:srgbClr val="2A7ACA"/>
                </a:solidFill>
                <a:hlinkClick r:id="rId7"/>
              </a:rPr>
              <a:t>https://</a:t>
            </a:r>
            <a:r>
              <a:rPr lang="sk-SK" dirty="0" smtClean="0">
                <a:solidFill>
                  <a:srgbClr val="2A7ACA"/>
                </a:solidFill>
                <a:hlinkClick r:id="rId7"/>
              </a:rPr>
              <a:t>commission.europa.eu/funding-tenders/find-funding/find-calls-funding-topic_sk</a:t>
            </a:r>
            <a:endParaRPr lang="sk-SK" dirty="0" smtClean="0">
              <a:solidFill>
                <a:srgbClr val="2A7ACA"/>
              </a:solidFill>
            </a:endParaRPr>
          </a:p>
          <a:p>
            <a:r>
              <a:rPr lang="sk-SK" dirty="0">
                <a:solidFill>
                  <a:srgbClr val="2A7ACA"/>
                </a:solidFill>
                <a:hlinkClick r:id="rId8"/>
              </a:rPr>
              <a:t>https://www.itms2014.sk</a:t>
            </a:r>
            <a:r>
              <a:rPr lang="sk-SK" dirty="0" smtClean="0">
                <a:solidFill>
                  <a:srgbClr val="2A7ACA"/>
                </a:solidFill>
                <a:hlinkClick r:id="rId8"/>
              </a:rPr>
              <a:t>/</a:t>
            </a:r>
            <a:endParaRPr lang="sk-SK" dirty="0" smtClean="0">
              <a:solidFill>
                <a:srgbClr val="2A7ACA"/>
              </a:solidFill>
            </a:endParaRPr>
          </a:p>
          <a:p>
            <a:endParaRPr lang="sk-SK" dirty="0" smtClean="0">
              <a:solidFill>
                <a:srgbClr val="4E86AB"/>
              </a:solidFill>
            </a:endParaRPr>
          </a:p>
          <a:p>
            <a:endParaRPr lang="sk-SK" dirty="0" smtClean="0">
              <a:solidFill>
                <a:sysClr val="windowText" lastClr="000000"/>
              </a:solidFill>
            </a:endParaRPr>
          </a:p>
          <a:p>
            <a:endParaRPr lang="sk-SK" dirty="0" smtClean="0">
              <a:solidFill>
                <a:sysClr val="windowText" lastClr="000000"/>
              </a:solidFill>
            </a:endParaRPr>
          </a:p>
          <a:p>
            <a:endParaRPr lang="sk-SK" dirty="0">
              <a:solidFill>
                <a:sysClr val="windowText" lastClr="000000"/>
              </a:solidFill>
            </a:endParaRPr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8D71C-A7E4-4809-8626-0727FBF62CE9}" type="slidenum">
              <a:rPr lang="sk-SK" smtClean="0"/>
              <a:t>32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8241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 fontScale="90000"/>
          </a:bodyPr>
          <a:lstStyle/>
          <a:p>
            <a:r>
              <a:rPr lang="sk-SK" sz="3200" b="1" dirty="0" smtClean="0">
                <a:solidFill>
                  <a:srgbClr val="0070C0"/>
                </a:solidFill>
              </a:rPr>
              <a:t>Stránky implementačných orgánov</a:t>
            </a:r>
            <a:br>
              <a:rPr lang="sk-SK" sz="3200" b="1" dirty="0" smtClean="0">
                <a:solidFill>
                  <a:srgbClr val="0070C0"/>
                </a:solidFill>
              </a:rPr>
            </a:br>
            <a:r>
              <a:rPr lang="sk-SK" sz="2800" b="1" dirty="0" smtClean="0">
                <a:solidFill>
                  <a:srgbClr val="0070C0"/>
                </a:solidFill>
              </a:rPr>
              <a:t>Slovenská </a:t>
            </a:r>
            <a:r>
              <a:rPr lang="sk-SK" sz="2800" b="1" dirty="0">
                <a:solidFill>
                  <a:srgbClr val="0070C0"/>
                </a:solidFill>
              </a:rPr>
              <a:t>agentúra životného prostredia SAŽP</a:t>
            </a:r>
            <a:endParaRPr lang="sk-SK" sz="3200" b="1" dirty="0">
              <a:solidFill>
                <a:srgbClr val="0070C0"/>
              </a:solidFill>
            </a:endParaRPr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sk-SK" sz="2000" dirty="0" smtClean="0"/>
              <a:t>Odborná organizácia MŽP SR s celoslovenskou pôsobnosťou v oblasti ŽP a tvorby </a:t>
            </a:r>
            <a:r>
              <a:rPr lang="sk-SK" sz="2000" dirty="0"/>
              <a:t>krajiny v súlade so zásadami trvalo udržateľného rozvoja</a:t>
            </a:r>
            <a:r>
              <a:rPr lang="sk-SK" sz="2000" dirty="0" smtClean="0"/>
              <a:t>.</a:t>
            </a:r>
          </a:p>
          <a:p>
            <a:pPr marL="0" indent="0">
              <a:buNone/>
            </a:pPr>
            <a:r>
              <a:rPr lang="sk-SK" sz="2000" dirty="0" smtClean="0"/>
              <a:t>Zároveň sú koordinátormi finančných schém ako napríklad:</a:t>
            </a:r>
          </a:p>
          <a:p>
            <a:r>
              <a:rPr lang="sk-SK" sz="2000" b="1" dirty="0" smtClean="0">
                <a:solidFill>
                  <a:srgbClr val="00B050"/>
                </a:solidFill>
              </a:rPr>
              <a:t>Obnov dom </a:t>
            </a:r>
            <a:r>
              <a:rPr lang="sk-SK" sz="2000" dirty="0" smtClean="0">
                <a:hlinkClick r:id="rId2"/>
              </a:rPr>
              <a:t>www.obnovdom.sk</a:t>
            </a:r>
            <a:r>
              <a:rPr lang="sk-SK" sz="2000" dirty="0" smtClean="0"/>
              <a:t>   </a:t>
            </a:r>
          </a:p>
          <a:p>
            <a:pPr lvl="1"/>
            <a:r>
              <a:rPr lang="sk-SK" sz="2200" dirty="0" smtClean="0"/>
              <a:t>obnova </a:t>
            </a:r>
            <a:r>
              <a:rPr lang="sk-SK" sz="2200" dirty="0"/>
              <a:t>rodinných domov je súčasťou Plánu obnovy a odolnosti </a:t>
            </a:r>
            <a:r>
              <a:rPr lang="sk-SK" sz="2200" dirty="0" smtClean="0"/>
              <a:t>SR</a:t>
            </a:r>
            <a:r>
              <a:rPr lang="sk-SK" sz="2200" dirty="0"/>
              <a:t> </a:t>
            </a:r>
            <a:endParaRPr lang="sk-SK" sz="2200" dirty="0" smtClean="0"/>
          </a:p>
          <a:p>
            <a:pPr lvl="1"/>
            <a:r>
              <a:rPr lang="sk-SK" sz="2200" dirty="0" smtClean="0"/>
              <a:t>cieľom je podporiť obnovu </a:t>
            </a:r>
            <a:r>
              <a:rPr lang="sk-SK" sz="2200" dirty="0" err="1" smtClean="0"/>
              <a:t>desaťtisícov</a:t>
            </a:r>
            <a:r>
              <a:rPr lang="sk-SK" sz="2200" dirty="0" smtClean="0"/>
              <a:t> </a:t>
            </a:r>
            <a:r>
              <a:rPr lang="sk-SK" sz="2200" dirty="0"/>
              <a:t>starších </a:t>
            </a:r>
            <a:r>
              <a:rPr lang="sk-SK" sz="2200" dirty="0" smtClean="0"/>
              <a:t>domov</a:t>
            </a:r>
          </a:p>
          <a:p>
            <a:r>
              <a:rPr lang="sk-SK" sz="2000" b="1" dirty="0" smtClean="0">
                <a:solidFill>
                  <a:srgbClr val="00B050"/>
                </a:solidFill>
              </a:rPr>
              <a:t>Zelený vzdelávací fond </a:t>
            </a:r>
            <a:r>
              <a:rPr lang="sk-SK" sz="2000" dirty="0" smtClean="0">
                <a:hlinkClick r:id="rId3"/>
              </a:rPr>
              <a:t>www.zelenyvzdelavacifond.sk</a:t>
            </a:r>
            <a:r>
              <a:rPr lang="sk-SK" sz="2000" dirty="0"/>
              <a:t> </a:t>
            </a:r>
          </a:p>
          <a:p>
            <a:pPr lvl="1"/>
            <a:r>
              <a:rPr lang="sk-SK" sz="2200" dirty="0" smtClean="0"/>
              <a:t>od </a:t>
            </a:r>
            <a:r>
              <a:rPr lang="sk-SK" sz="2200" dirty="0"/>
              <a:t>roku 2022 je finančne podporený z Environmentálneho </a:t>
            </a:r>
            <a:r>
              <a:rPr lang="sk-SK" sz="2200" dirty="0" smtClean="0"/>
              <a:t>fondu </a:t>
            </a:r>
          </a:p>
          <a:p>
            <a:pPr lvl="1"/>
            <a:r>
              <a:rPr lang="sk-SK" sz="2200" dirty="0" smtClean="0"/>
              <a:t>podpora </a:t>
            </a:r>
            <a:r>
              <a:rPr lang="sk-SK" sz="2200" dirty="0"/>
              <a:t>environmentálnej výchovy, vzdelávania a osvety na území </a:t>
            </a:r>
            <a:r>
              <a:rPr lang="sk-SK" sz="2200" dirty="0" smtClean="0"/>
              <a:t>SR</a:t>
            </a:r>
            <a:endParaRPr lang="sk-SK" sz="220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sk-SK" sz="1800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8D71C-A7E4-4809-8626-0727FBF62CE9}" type="slidenum">
              <a:rPr lang="sk-SK" smtClean="0"/>
              <a:t>33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585454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 fontScale="90000"/>
          </a:bodyPr>
          <a:lstStyle/>
          <a:p>
            <a:r>
              <a:rPr lang="sk-SK" sz="3200" b="1" dirty="0" smtClean="0">
                <a:solidFill>
                  <a:srgbClr val="0070C0"/>
                </a:solidFill>
              </a:rPr>
              <a:t>Stránky implementačných orgánov</a:t>
            </a:r>
            <a:br>
              <a:rPr lang="sk-SK" sz="3200" b="1" dirty="0" smtClean="0">
                <a:solidFill>
                  <a:srgbClr val="0070C0"/>
                </a:solidFill>
              </a:rPr>
            </a:br>
            <a:r>
              <a:rPr lang="sk-SK" sz="2800" b="1" dirty="0" smtClean="0">
                <a:solidFill>
                  <a:srgbClr val="0070C0"/>
                </a:solidFill>
              </a:rPr>
              <a:t>Slovenská </a:t>
            </a:r>
            <a:r>
              <a:rPr lang="sk-SK" sz="2800" b="1" dirty="0">
                <a:solidFill>
                  <a:srgbClr val="0070C0"/>
                </a:solidFill>
              </a:rPr>
              <a:t>inovačná a energetická agentúra – SIEA</a:t>
            </a:r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sk-SK" sz="2000" dirty="0" smtClean="0"/>
              <a:t>Poskytuje </a:t>
            </a:r>
            <a:r>
              <a:rPr lang="sk-SK" sz="2000" dirty="0"/>
              <a:t>bezplatné energetické poradenstvo, sprostredkováva čerpanie finančnej pomoci, vypracováva energetické audity, koncepcie a štúdie a overuje hospodárnosť prevádzky sústav tepelných zariadení. </a:t>
            </a:r>
          </a:p>
          <a:p>
            <a:pPr marL="0" indent="0">
              <a:buNone/>
            </a:pPr>
            <a:r>
              <a:rPr lang="sk-SK" sz="2400" b="1" dirty="0" smtClean="0"/>
              <a:t>Medzi </a:t>
            </a:r>
            <a:r>
              <a:rPr lang="sk-SK" sz="2400" b="1" dirty="0"/>
              <a:t>hlavné oblasti pôsobnosti SIEA patria:</a:t>
            </a:r>
          </a:p>
          <a:p>
            <a:r>
              <a:rPr lang="sk-SK" sz="2000" dirty="0" smtClean="0"/>
              <a:t>Bezplatné </a:t>
            </a:r>
            <a:r>
              <a:rPr lang="sk-SK" sz="2000" dirty="0"/>
              <a:t>odborné energetické </a:t>
            </a:r>
            <a:r>
              <a:rPr lang="sk-SK" sz="2000" dirty="0" smtClean="0"/>
              <a:t>poradenstvo</a:t>
            </a:r>
            <a:endParaRPr lang="sk-SK" sz="2000" dirty="0"/>
          </a:p>
          <a:p>
            <a:r>
              <a:rPr lang="sk-SK" sz="2000" dirty="0" smtClean="0"/>
              <a:t>Organizácia </a:t>
            </a:r>
            <a:r>
              <a:rPr lang="sk-SK" sz="2000" dirty="0"/>
              <a:t>vzdelávania a skúšok</a:t>
            </a:r>
          </a:p>
          <a:p>
            <a:r>
              <a:rPr lang="sk-SK" sz="2000" dirty="0" smtClean="0"/>
              <a:t>Podpora </a:t>
            </a:r>
            <a:r>
              <a:rPr lang="sk-SK" sz="2000" dirty="0"/>
              <a:t>inovačných </a:t>
            </a:r>
            <a:r>
              <a:rPr lang="sk-SK" sz="2000" dirty="0" smtClean="0"/>
              <a:t>aktivít</a:t>
            </a:r>
          </a:p>
          <a:p>
            <a:r>
              <a:rPr lang="sk-SK" sz="2000" dirty="0" smtClean="0"/>
              <a:t>Poskytovanie </a:t>
            </a:r>
            <a:r>
              <a:rPr lang="sk-SK" sz="2000" dirty="0"/>
              <a:t>grantov a </a:t>
            </a:r>
            <a:r>
              <a:rPr lang="sk-SK" sz="2000" dirty="0" smtClean="0"/>
              <a:t>dotácií:</a:t>
            </a:r>
            <a:endParaRPr lang="sk-SK" sz="2000" dirty="0"/>
          </a:p>
          <a:p>
            <a:pPr marL="357188" indent="0">
              <a:buNone/>
            </a:pPr>
            <a:r>
              <a:rPr lang="sk-SK" sz="2000" b="1" dirty="0" smtClean="0">
                <a:solidFill>
                  <a:srgbClr val="00B050"/>
                </a:solidFill>
              </a:rPr>
              <a:t>Zelená </a:t>
            </a:r>
            <a:r>
              <a:rPr lang="sk-SK" sz="2000" b="1" dirty="0">
                <a:solidFill>
                  <a:srgbClr val="00B050"/>
                </a:solidFill>
              </a:rPr>
              <a:t>domácnostiam </a:t>
            </a:r>
            <a:r>
              <a:rPr lang="sk-SK" sz="2000" dirty="0" smtClean="0">
                <a:hlinkClick r:id="rId2"/>
              </a:rPr>
              <a:t>www.zelenadomacnostiam.sk</a:t>
            </a:r>
            <a:r>
              <a:rPr lang="sk-SK" sz="2000" dirty="0"/>
              <a:t> </a:t>
            </a:r>
            <a:r>
              <a:rPr lang="sk-SK" sz="2000" dirty="0" smtClean="0"/>
              <a:t>- rodinné </a:t>
            </a:r>
            <a:r>
              <a:rPr lang="sk-SK" sz="2000" dirty="0"/>
              <a:t>a bytové domy sa môžu uchádzať o podporu formou poukážky na inštaláciu malých zariadení na využívanie obnoviteľných zdrojov energie (OZE</a:t>
            </a:r>
            <a:r>
              <a:rPr lang="sk-SK" sz="2000" dirty="0" smtClean="0"/>
              <a:t>). Tento projekt je financovaný z Programu Slovensko a SIEA je jeho koordinátorom.</a:t>
            </a:r>
            <a:endParaRPr lang="sk-SK" sz="2000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sk-SK" sz="1800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8D71C-A7E4-4809-8626-0727FBF62CE9}" type="slidenum">
              <a:rPr lang="sk-SK" smtClean="0"/>
              <a:t>34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512127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898358"/>
            <a:ext cx="10515600" cy="747880"/>
          </a:xfrm>
        </p:spPr>
        <p:txBody>
          <a:bodyPr>
            <a:normAutofit/>
          </a:bodyPr>
          <a:lstStyle/>
          <a:p>
            <a:r>
              <a:rPr lang="sk-SK" sz="3200" b="1" dirty="0" smtClean="0">
                <a:solidFill>
                  <a:srgbClr val="0070C0"/>
                </a:solidFill>
              </a:rPr>
              <a:t>Nefinančné zdroje</a:t>
            </a:r>
            <a:endParaRPr lang="sk-SK" sz="3200" b="1" dirty="0">
              <a:solidFill>
                <a:srgbClr val="0070C0"/>
              </a:solidFill>
            </a:endParaRPr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sk-SK" sz="2400" b="1" dirty="0"/>
              <a:t>D</a:t>
            </a:r>
            <a:r>
              <a:rPr lang="sk-SK" sz="2400" b="1" dirty="0" smtClean="0"/>
              <a:t>obrovoľnícka </a:t>
            </a:r>
            <a:r>
              <a:rPr lang="sk-SK" sz="2400" b="1" dirty="0"/>
              <a:t>práca </a:t>
            </a:r>
            <a:endParaRPr lang="sk-SK" sz="2400" b="1" dirty="0" smtClean="0"/>
          </a:p>
          <a:p>
            <a:pPr lvl="1" algn="just"/>
            <a:r>
              <a:rPr lang="sk-SK" sz="2200" dirty="0" smtClean="0"/>
              <a:t>realizovaná </a:t>
            </a:r>
            <a:r>
              <a:rPr lang="sk-SK" sz="2200" dirty="0"/>
              <a:t>napr. občianskymi združeniami, činnosťou rehoľných rádov a združení, kňazov, teda predstaviteľov cirkví, ktorí bezpochybne zohrávajú svoju úlohu v živote ľudí v mestách a obciach. </a:t>
            </a:r>
          </a:p>
          <a:p>
            <a:r>
              <a:rPr lang="sk-SK" sz="2400" b="1" dirty="0" smtClean="0"/>
              <a:t>Komunitné centrá</a:t>
            </a:r>
          </a:p>
          <a:p>
            <a:pPr lvl="1" algn="just"/>
            <a:r>
              <a:rPr lang="sk-SK" sz="2200" dirty="0" smtClean="0"/>
              <a:t>medzi </a:t>
            </a:r>
            <a:r>
              <a:rPr lang="sk-SK" sz="2200" dirty="0"/>
              <a:t>ďalšie subjekty, ktoré sa zameriavajú na sociálne slabšie skupiny obyvateľstva a realizujú rôzne vzdelávacie, mimoškolské aktivity, celoživotné vzdelávania a preventívne programy sú zriadené komunitné centrá prostredníctvom terénnych sociálnych </a:t>
            </a:r>
            <a:r>
              <a:rPr lang="sk-SK" sz="2200" dirty="0" smtClean="0"/>
              <a:t>pracovníkov.</a:t>
            </a:r>
            <a:endParaRPr lang="sk-SK" sz="2000" dirty="0" smtClean="0"/>
          </a:p>
          <a:p>
            <a:pPr marL="0" indent="0">
              <a:buNone/>
            </a:pPr>
            <a:endParaRPr lang="sk-SK" sz="1200" dirty="0" smtClean="0"/>
          </a:p>
          <a:p>
            <a:pPr marL="0" indent="0" algn="just">
              <a:buNone/>
            </a:pPr>
            <a:r>
              <a:rPr lang="sk-SK" sz="2000" dirty="0" smtClean="0"/>
              <a:t>Spolupráca </a:t>
            </a:r>
            <a:r>
              <a:rPr lang="sk-SK" sz="2000" dirty="0"/>
              <a:t>s uvedenými aktérmi by mohla predstavovať pozitívne spojenie, ktoré by prispelo k šíreniu </a:t>
            </a:r>
            <a:r>
              <a:rPr lang="sk-SK" sz="2000" dirty="0" err="1"/>
              <a:t>envirovýchovy</a:t>
            </a:r>
            <a:r>
              <a:rPr lang="sk-SK" sz="2000" dirty="0"/>
              <a:t> a osvety zameranej na zlepšenie kvality ovzdušia v daných obciach a mestách.</a:t>
            </a:r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8D71C-A7E4-4809-8626-0727FBF62CE9}" type="slidenum">
              <a:rPr lang="sk-SK" smtClean="0"/>
              <a:t>35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080475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/>
          </a:bodyPr>
          <a:lstStyle/>
          <a:p>
            <a:r>
              <a:rPr lang="sk-SK" sz="3200" b="1" dirty="0" smtClean="0">
                <a:solidFill>
                  <a:srgbClr val="0070C0"/>
                </a:solidFill>
              </a:rPr>
              <a:t>Zdroje financovania PZKO</a:t>
            </a:r>
            <a:endParaRPr lang="sk-SK" sz="3200" b="1" dirty="0">
              <a:solidFill>
                <a:srgbClr val="0070C0"/>
              </a:solidFill>
            </a:endParaRPr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k-SK" dirty="0" smtClean="0"/>
              <a:t>Informácie o aktuálnych aj plánovaných výzvach zhromažďuje </a:t>
            </a:r>
            <a:br>
              <a:rPr lang="sk-SK" dirty="0" smtClean="0"/>
            </a:br>
            <a:r>
              <a:rPr lang="sk-SK" dirty="0" smtClean="0"/>
              <a:t>a zverejňuje projekt LIFE IP – Zlepšenie kvality ovzdušia</a:t>
            </a:r>
          </a:p>
          <a:p>
            <a:pPr marL="0" indent="0">
              <a:buNone/>
            </a:pPr>
            <a:r>
              <a:rPr lang="sk-SK" dirty="0" smtClean="0">
                <a:hlinkClick r:id="rId2"/>
              </a:rPr>
              <a:t>https://dnesdycham.populair.sk/ako-financovat</a:t>
            </a:r>
            <a:endParaRPr lang="sk-SK" dirty="0" smtClean="0"/>
          </a:p>
          <a:p>
            <a:pPr marL="0" indent="0">
              <a:buNone/>
            </a:pPr>
            <a:endParaRPr lang="sk-SK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8D71C-A7E4-4809-8626-0727FBF62CE9}" type="slidenum">
              <a:rPr lang="sk-SK" smtClean="0"/>
              <a:t>36</a:t>
            </a:fld>
            <a:endParaRPr lang="sk-SK"/>
          </a:p>
        </p:txBody>
      </p:sp>
      <p:pic>
        <p:nvPicPr>
          <p:cNvPr id="5" name="Obrázok 4">
            <a:hlinkClick r:id="rId3"/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40496" y="3192203"/>
            <a:ext cx="8407089" cy="2895775"/>
          </a:xfrm>
          <a:prstGeom prst="rect">
            <a:avLst/>
          </a:prstGeom>
        </p:spPr>
      </p:pic>
      <p:sp>
        <p:nvSpPr>
          <p:cNvPr id="6" name="Šípka nadol 5"/>
          <p:cNvSpPr/>
          <p:nvPr/>
        </p:nvSpPr>
        <p:spPr>
          <a:xfrm rot="2686722">
            <a:off x="3575569" y="3912239"/>
            <a:ext cx="1344168" cy="1879198"/>
          </a:xfrm>
          <a:prstGeom prst="downArrow">
            <a:avLst/>
          </a:prstGeom>
          <a:solidFill>
            <a:srgbClr val="00B0F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057420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objekt pre číslo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8D71C-A7E4-4809-8626-0727FBF62CE9}" type="slidenum">
              <a:rPr lang="sk-SK" smtClean="0"/>
              <a:t>37</a:t>
            </a:fld>
            <a:endParaRPr lang="sk-SK"/>
          </a:p>
        </p:txBody>
      </p:sp>
      <p:pic>
        <p:nvPicPr>
          <p:cNvPr id="5" name="Obrázok 4"/>
          <p:cNvPicPr>
            <a:picLocks noChangeAspect="1"/>
          </p:cNvPicPr>
          <p:nvPr/>
        </p:nvPicPr>
        <p:blipFill rotWithShape="1">
          <a:blip r:embed="rId2"/>
          <a:srcRect l="3623" t="1816" r="18980" b="2030"/>
          <a:stretch/>
        </p:blipFill>
        <p:spPr>
          <a:xfrm>
            <a:off x="60162" y="520753"/>
            <a:ext cx="12019543" cy="2916000"/>
          </a:xfrm>
          <a:prstGeom prst="rect">
            <a:avLst/>
          </a:prstGeom>
        </p:spPr>
      </p:pic>
      <p:pic>
        <p:nvPicPr>
          <p:cNvPr id="6" name="Obrázok 5"/>
          <p:cNvPicPr>
            <a:picLocks noChangeAspect="1"/>
          </p:cNvPicPr>
          <p:nvPr/>
        </p:nvPicPr>
        <p:blipFill rotWithShape="1">
          <a:blip r:embed="rId3"/>
          <a:srcRect l="147" t="3125" r="694" b="1771"/>
          <a:stretch/>
        </p:blipFill>
        <p:spPr>
          <a:xfrm>
            <a:off x="60162" y="3476350"/>
            <a:ext cx="12119810" cy="288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4757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/>
          </a:bodyPr>
          <a:lstStyle/>
          <a:p>
            <a:r>
              <a:rPr lang="sk-SK" sz="3200" b="1" dirty="0" smtClean="0">
                <a:solidFill>
                  <a:srgbClr val="0070C0"/>
                </a:solidFill>
              </a:rPr>
              <a:t>Konkrétne príklady</a:t>
            </a:r>
            <a:endParaRPr lang="sk-SK" sz="3200" b="1" dirty="0">
              <a:solidFill>
                <a:srgbClr val="0070C0"/>
              </a:solidFill>
            </a:endParaRPr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>
                <a:hlinkClick r:id="rId2"/>
              </a:rPr>
              <a:t>https://www.partnerskadohoda.gov.sk/priklady-dobrej-praxe/?</a:t>
            </a:r>
            <a:r>
              <a:rPr lang="sk-SK" dirty="0" smtClean="0">
                <a:hlinkClick r:id="rId2"/>
              </a:rPr>
              <a:t>csrt=1422816622829618418</a:t>
            </a:r>
            <a:endParaRPr lang="sk-SK" dirty="0" smtClean="0"/>
          </a:p>
          <a:p>
            <a:endParaRPr lang="sk-SK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8D71C-A7E4-4809-8626-0727FBF62CE9}" type="slidenum">
              <a:rPr lang="sk-SK" smtClean="0"/>
              <a:t>38</a:t>
            </a:fld>
            <a:endParaRPr lang="sk-SK"/>
          </a:p>
        </p:txBody>
      </p:sp>
      <p:pic>
        <p:nvPicPr>
          <p:cNvPr id="6" name="Obrázok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8840" y="2654213"/>
            <a:ext cx="8638936" cy="35391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4867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objekt pre číslo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8D71C-A7E4-4809-8626-0727FBF62CE9}" type="slidenum">
              <a:rPr lang="sk-SK" smtClean="0"/>
              <a:t>39</a:t>
            </a:fld>
            <a:endParaRPr lang="sk-SK"/>
          </a:p>
        </p:txBody>
      </p:sp>
      <p:sp>
        <p:nvSpPr>
          <p:cNvPr id="6" name="Obdĺžnik 5"/>
          <p:cNvSpPr/>
          <p:nvPr/>
        </p:nvSpPr>
        <p:spPr>
          <a:xfrm>
            <a:off x="793454" y="2034566"/>
            <a:ext cx="10560346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aseline="30000" dirty="0" err="1"/>
              <a:t>Projekt</a:t>
            </a:r>
            <a:r>
              <a:rPr lang="en-US" sz="2800" baseline="30000" dirty="0"/>
              <a:t> LIFE IP – </a:t>
            </a:r>
            <a:r>
              <a:rPr lang="en-US" sz="2800" baseline="30000" dirty="0" err="1"/>
              <a:t>Zlepšenie</a:t>
            </a:r>
            <a:r>
              <a:rPr lang="en-US" sz="2800" baseline="30000" dirty="0"/>
              <a:t> </a:t>
            </a:r>
            <a:r>
              <a:rPr lang="en-US" sz="2800" baseline="30000" dirty="0" err="1"/>
              <a:t>kvality</a:t>
            </a:r>
            <a:r>
              <a:rPr lang="en-US" sz="2800" baseline="30000" dirty="0"/>
              <a:t> </a:t>
            </a:r>
            <a:r>
              <a:rPr lang="en-US" sz="2800" baseline="30000" dirty="0" err="1"/>
              <a:t>ovzdušia</a:t>
            </a:r>
            <a:r>
              <a:rPr lang="en-US" sz="2800" baseline="30000" dirty="0"/>
              <a:t> (LIFE18 IPE/SK/000010) </a:t>
            </a:r>
            <a:r>
              <a:rPr lang="en-US" sz="2800" baseline="30000" dirty="0" err="1"/>
              <a:t>podporila</a:t>
            </a:r>
            <a:r>
              <a:rPr lang="en-US" sz="2800" baseline="30000" dirty="0"/>
              <a:t> </a:t>
            </a:r>
            <a:r>
              <a:rPr lang="en-US" sz="2800" baseline="30000" dirty="0" err="1"/>
              <a:t>Európska</a:t>
            </a:r>
            <a:r>
              <a:rPr lang="en-US" sz="2800" baseline="30000" dirty="0"/>
              <a:t> </a:t>
            </a:r>
            <a:r>
              <a:rPr lang="en-US" sz="2800" baseline="30000" dirty="0" err="1"/>
              <a:t>únia</a:t>
            </a:r>
            <a:r>
              <a:rPr lang="en-US" sz="2800" baseline="30000" dirty="0"/>
              <a:t> v </a:t>
            </a:r>
            <a:r>
              <a:rPr lang="en-US" sz="2800" baseline="30000" dirty="0" err="1"/>
              <a:t>rámci</a:t>
            </a:r>
            <a:r>
              <a:rPr lang="en-US" sz="2800" baseline="30000" dirty="0"/>
              <a:t> </a:t>
            </a:r>
            <a:r>
              <a:rPr lang="en-US" sz="2800" baseline="30000" dirty="0" err="1"/>
              <a:t>programu</a:t>
            </a:r>
            <a:r>
              <a:rPr lang="en-US" sz="2800" baseline="30000" dirty="0"/>
              <a:t> LIFE.</a:t>
            </a:r>
          </a:p>
          <a:p>
            <a:pPr algn="ctr"/>
            <a:endParaRPr lang="sk-SK" sz="2800" baseline="30000" dirty="0" smtClean="0"/>
          </a:p>
          <a:p>
            <a:pPr algn="ctr"/>
            <a:r>
              <a:rPr lang="en-US" sz="2800" baseline="30000" dirty="0" err="1" smtClean="0"/>
              <a:t>Projekt</a:t>
            </a:r>
            <a:r>
              <a:rPr lang="en-US" sz="2800" baseline="30000" dirty="0" smtClean="0"/>
              <a:t> </a:t>
            </a:r>
            <a:r>
              <a:rPr lang="en-US" sz="2800" baseline="30000" dirty="0"/>
              <a:t>je </a:t>
            </a:r>
            <a:r>
              <a:rPr lang="en-US" sz="2800" baseline="30000" dirty="0" err="1"/>
              <a:t>spolufinancovaný</a:t>
            </a:r>
            <a:r>
              <a:rPr lang="en-US" sz="2800" baseline="30000" dirty="0"/>
              <a:t> z </a:t>
            </a:r>
            <a:r>
              <a:rPr lang="en-US" sz="2800" baseline="30000" dirty="0" err="1"/>
              <a:t>prostriedkov</a:t>
            </a:r>
            <a:r>
              <a:rPr lang="en-US" sz="2800" baseline="30000" dirty="0"/>
              <a:t> </a:t>
            </a:r>
            <a:r>
              <a:rPr lang="en-US" sz="2800" baseline="30000" dirty="0" err="1"/>
              <a:t>štátneho</a:t>
            </a:r>
            <a:r>
              <a:rPr lang="en-US" sz="2800" baseline="30000" dirty="0"/>
              <a:t> </a:t>
            </a:r>
            <a:r>
              <a:rPr lang="en-US" sz="2800" baseline="30000" dirty="0" err="1"/>
              <a:t>rozpočtu</a:t>
            </a:r>
            <a:r>
              <a:rPr lang="en-US" sz="2800" baseline="30000" dirty="0"/>
              <a:t> SR </a:t>
            </a:r>
            <a:r>
              <a:rPr lang="en-US" sz="2800" baseline="30000" dirty="0" err="1"/>
              <a:t>prostredníctvom</a:t>
            </a:r>
            <a:r>
              <a:rPr lang="en-US" sz="2800" baseline="30000" dirty="0"/>
              <a:t> MŽP SR.</a:t>
            </a:r>
            <a:endParaRPr lang="sk-SK" sz="2800" dirty="0"/>
          </a:p>
        </p:txBody>
      </p:sp>
      <p:pic>
        <p:nvPicPr>
          <p:cNvPr id="5" name="Obrázo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4573" y="3985258"/>
            <a:ext cx="9988928" cy="1816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8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aoblený obdélník 5"/>
          <p:cNvSpPr/>
          <p:nvPr/>
        </p:nvSpPr>
        <p:spPr>
          <a:xfrm>
            <a:off x="4502727" y="5798818"/>
            <a:ext cx="3186545" cy="833293"/>
          </a:xfrm>
          <a:prstGeom prst="roundRect">
            <a:avLst/>
          </a:prstGeom>
          <a:solidFill>
            <a:srgbClr val="5B9BD5"/>
          </a:solidFill>
          <a:ln>
            <a:solidFill>
              <a:srgbClr val="5B9BD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>
              <a:solidFill>
                <a:srgbClr val="4E86AB"/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sk-SK" sz="3200" b="1" dirty="0" smtClean="0">
                <a:solidFill>
                  <a:srgbClr val="0070C0"/>
                </a:solidFill>
              </a:rPr>
              <a:t>Základné pojmy</a:t>
            </a:r>
            <a:endParaRPr lang="sk-SK" sz="3200" b="1" dirty="0">
              <a:solidFill>
                <a:srgbClr val="0070C0"/>
              </a:solidFill>
            </a:endParaRPr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sk-SK" sz="2000" b="1" dirty="0" smtClean="0"/>
              <a:t>Eurofondy (bývalé Európske </a:t>
            </a:r>
            <a:r>
              <a:rPr lang="sk-SK" sz="2000" b="1" dirty="0"/>
              <a:t>štrukturálne a investičné fondy </a:t>
            </a:r>
            <a:r>
              <a:rPr lang="sk-SK" sz="2000" b="1" dirty="0" smtClean="0"/>
              <a:t>EŠIF</a:t>
            </a:r>
            <a:r>
              <a:rPr lang="sk-SK" sz="2000" b="1" dirty="0"/>
              <a:t>) </a:t>
            </a:r>
            <a:r>
              <a:rPr lang="sk-SK" sz="2000" b="1" dirty="0" smtClean="0"/>
              <a:t>a Program Slovensko 2021-27 </a:t>
            </a:r>
            <a:r>
              <a:rPr lang="sk-SK" sz="2000" dirty="0" smtClean="0"/>
              <a:t>– </a:t>
            </a:r>
            <a:r>
              <a:rPr lang="sk-SK" sz="2000" dirty="0"/>
              <a:t>finančné zdroje EÚ, ktoré sú </a:t>
            </a:r>
            <a:r>
              <a:rPr lang="sk-SK" sz="2000" dirty="0" smtClean="0"/>
              <a:t>určené </a:t>
            </a:r>
            <a:r>
              <a:rPr lang="sk-SK" sz="2000" dirty="0"/>
              <a:t>na štrukturálnu a kohéznu </a:t>
            </a:r>
            <a:r>
              <a:rPr lang="sk-SK" sz="2000" dirty="0" smtClean="0"/>
              <a:t>politiku</a:t>
            </a:r>
            <a:endParaRPr lang="sk-SK" sz="2000" dirty="0"/>
          </a:p>
          <a:p>
            <a:pPr marL="0" indent="0">
              <a:buNone/>
            </a:pPr>
            <a:r>
              <a:rPr lang="sk-SK" sz="2000" b="1" dirty="0" smtClean="0"/>
              <a:t>Prijímateľ alebo oprávnený žiadateľ </a:t>
            </a:r>
            <a:r>
              <a:rPr lang="sk-SK" sz="2000" dirty="0" smtClean="0"/>
              <a:t>– subjekt, ktorý predložil žiadosť o nenávratnú finančnú pomoc (</a:t>
            </a:r>
            <a:r>
              <a:rPr lang="sk-SK" sz="2000" dirty="0" err="1" smtClean="0"/>
              <a:t>ŽoNFP</a:t>
            </a:r>
            <a:r>
              <a:rPr lang="sk-SK" sz="2000" dirty="0" smtClean="0"/>
              <a:t>) a následne bola </a:t>
            </a:r>
            <a:r>
              <a:rPr lang="sk-SK" sz="2000" dirty="0" err="1" smtClean="0"/>
              <a:t>ŽoNFP</a:t>
            </a:r>
            <a:r>
              <a:rPr lang="sk-SK" sz="2000" dirty="0" smtClean="0"/>
              <a:t> schválená a uzatvorená s ním Zmluva o NFP</a:t>
            </a:r>
          </a:p>
          <a:p>
            <a:pPr marL="0" indent="0">
              <a:buNone/>
            </a:pPr>
            <a:r>
              <a:rPr lang="sk-SK" sz="2000" b="1" dirty="0" smtClean="0"/>
              <a:t>Riadiaci orgán </a:t>
            </a:r>
            <a:r>
              <a:rPr lang="sk-SK" sz="2000" dirty="0" smtClean="0"/>
              <a:t>(RO) – subjekt zodpovedný za implementáciu konkrétneho operačného programu</a:t>
            </a:r>
          </a:p>
          <a:p>
            <a:pPr marL="0" indent="0">
              <a:buNone/>
            </a:pPr>
            <a:r>
              <a:rPr lang="sk-SK" sz="2000" b="1" dirty="0" smtClean="0"/>
              <a:t>Sprostredkovateľský orgán pod Riadiacim orgánom </a:t>
            </a:r>
            <a:r>
              <a:rPr lang="sk-SK" sz="2000" dirty="0" smtClean="0"/>
              <a:t>(SO/RO) – na základe delegovanej právomoci RO sa podieľa na implementácii určitej časti Operačného programu (OP)</a:t>
            </a:r>
          </a:p>
          <a:p>
            <a:pPr marL="0" indent="0">
              <a:buNone/>
            </a:pPr>
            <a:r>
              <a:rPr lang="sk-SK" sz="2000" b="1" dirty="0"/>
              <a:t>Výzva</a:t>
            </a:r>
            <a:r>
              <a:rPr lang="sk-SK" sz="2000" dirty="0"/>
              <a:t> – základný metodický rámec s definovanými požiadavkami, na základe ktorých sú pridelené finančné prostriedky </a:t>
            </a:r>
            <a:r>
              <a:rPr lang="sk-SK" sz="2000" dirty="0" smtClean="0"/>
              <a:t>projektov</a:t>
            </a:r>
            <a:endParaRPr lang="sk-SK" sz="2000" dirty="0"/>
          </a:p>
          <a:p>
            <a:pPr marL="0" indent="0">
              <a:buNone/>
            </a:pPr>
            <a:r>
              <a:rPr lang="sk-SK" sz="2000" b="1" dirty="0" smtClean="0"/>
              <a:t>Zmluva </a:t>
            </a:r>
            <a:r>
              <a:rPr lang="sk-SK" sz="2000" b="1" dirty="0"/>
              <a:t>o NFP </a:t>
            </a:r>
            <a:r>
              <a:rPr lang="sk-SK" sz="2000" dirty="0"/>
              <a:t>– na základe </a:t>
            </a:r>
            <a:r>
              <a:rPr lang="sk-SK" sz="2000" dirty="0" smtClean="0"/>
              <a:t>ktorej </a:t>
            </a:r>
            <a:r>
              <a:rPr lang="sk-SK" sz="2000" dirty="0"/>
              <a:t>môže </a:t>
            </a:r>
            <a:r>
              <a:rPr lang="sk-SK" sz="2000" dirty="0" smtClean="0"/>
              <a:t>žiadateľ - prijímateľ </a:t>
            </a:r>
            <a:r>
              <a:rPr lang="sk-SK" sz="2000" dirty="0"/>
              <a:t>realizovať projekt</a:t>
            </a:r>
          </a:p>
          <a:p>
            <a:pPr marL="0" indent="0">
              <a:buNone/>
            </a:pPr>
            <a:r>
              <a:rPr lang="sk-SK" sz="2000" b="1" dirty="0" smtClean="0"/>
              <a:t>Žiadateľ (prijímateľ)  </a:t>
            </a:r>
            <a:r>
              <a:rPr lang="sk-SK" sz="2000" dirty="0"/>
              <a:t>– subjekt, ktorý žiada o poskytnutie </a:t>
            </a:r>
            <a:r>
              <a:rPr lang="sk-SK" sz="2000" dirty="0" smtClean="0"/>
              <a:t>NFP (obec, VÚC, FO, PO)</a:t>
            </a:r>
          </a:p>
          <a:p>
            <a:pPr marL="0" indent="0">
              <a:buNone/>
            </a:pPr>
            <a:r>
              <a:rPr lang="sk-SK" sz="2000" b="1" dirty="0" smtClean="0"/>
              <a:t>Žiadosť </a:t>
            </a:r>
            <a:r>
              <a:rPr lang="sk-SK" sz="2000" b="1" dirty="0"/>
              <a:t>o poskytnutie nenávratného finančného prostriedku</a:t>
            </a:r>
            <a:r>
              <a:rPr lang="sk-SK" sz="2000" dirty="0"/>
              <a:t> (</a:t>
            </a:r>
            <a:r>
              <a:rPr lang="sk-SK" sz="2000" dirty="0" err="1"/>
              <a:t>ŽoNFP</a:t>
            </a:r>
            <a:r>
              <a:rPr lang="sk-SK" sz="2000" dirty="0"/>
              <a:t>) – formulár vypracovaný v </a:t>
            </a:r>
            <a:r>
              <a:rPr lang="sk-SK" sz="2000" dirty="0">
                <a:solidFill>
                  <a:srgbClr val="0070C0"/>
                </a:solidFill>
              </a:rPr>
              <a:t>ITMS2014+</a:t>
            </a:r>
          </a:p>
          <a:p>
            <a:pPr marL="0" indent="0">
              <a:buNone/>
            </a:pPr>
            <a:endParaRPr lang="sk-SK" sz="1400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8D71C-A7E4-4809-8626-0727FBF62CE9}" type="slidenum">
              <a:rPr lang="sk-SK" smtClean="0"/>
              <a:t>4</a:t>
            </a:fld>
            <a:endParaRPr lang="sk-SK"/>
          </a:p>
        </p:txBody>
      </p:sp>
      <p:sp>
        <p:nvSpPr>
          <p:cNvPr id="5" name="Obdĺžnik 4"/>
          <p:cNvSpPr/>
          <p:nvPr/>
        </p:nvSpPr>
        <p:spPr>
          <a:xfrm>
            <a:off x="4575871" y="6015409"/>
            <a:ext cx="304025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k-SK" sz="2000" b="1" dirty="0">
                <a:solidFill>
                  <a:schemeClr val="bg1"/>
                </a:solidFill>
              </a:rPr>
              <a:t>https://www.itms2014.sk/</a:t>
            </a:r>
          </a:p>
        </p:txBody>
      </p:sp>
      <p:cxnSp>
        <p:nvCxnSpPr>
          <p:cNvPr id="8" name="Pravoúhlá spojnice 7"/>
          <p:cNvCxnSpPr>
            <a:endCxn id="6" idx="1"/>
          </p:cNvCxnSpPr>
          <p:nvPr/>
        </p:nvCxnSpPr>
        <p:spPr>
          <a:xfrm>
            <a:off x="2103120" y="5650992"/>
            <a:ext cx="2399607" cy="564473"/>
          </a:xfrm>
          <a:prstGeom prst="bentConnector3">
            <a:avLst/>
          </a:prstGeom>
          <a:ln w="38100">
            <a:solidFill>
              <a:srgbClr val="5B9BD5"/>
            </a:solidFill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29900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sk-SK" sz="3200" b="1" dirty="0" smtClean="0">
                <a:solidFill>
                  <a:srgbClr val="0070C0"/>
                </a:solidFill>
              </a:rPr>
              <a:t>Zdroje financovania projektov</a:t>
            </a:r>
            <a:endParaRPr lang="sk-SK" sz="3200" b="1" dirty="0">
              <a:solidFill>
                <a:srgbClr val="0070C0"/>
              </a:solidFill>
            </a:endParaRPr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8D71C-A7E4-4809-8626-0727FBF62CE9}" type="slidenum">
              <a:rPr lang="sk-SK" smtClean="0"/>
              <a:t>5</a:t>
            </a:fld>
            <a:endParaRPr lang="sk-SK"/>
          </a:p>
        </p:txBody>
      </p:sp>
      <p:grpSp>
        <p:nvGrpSpPr>
          <p:cNvPr id="20" name="Skupina 19"/>
          <p:cNvGrpSpPr/>
          <p:nvPr/>
        </p:nvGrpSpPr>
        <p:grpSpPr>
          <a:xfrm>
            <a:off x="1123951" y="1203483"/>
            <a:ext cx="10219218" cy="5360457"/>
            <a:chOff x="1123951" y="1203483"/>
            <a:chExt cx="10219218" cy="5360457"/>
          </a:xfrm>
        </p:grpSpPr>
        <p:grpSp>
          <p:nvGrpSpPr>
            <p:cNvPr id="3" name="Skupina 2"/>
            <p:cNvGrpSpPr/>
            <p:nvPr/>
          </p:nvGrpSpPr>
          <p:grpSpPr>
            <a:xfrm>
              <a:off x="1123951" y="1203483"/>
              <a:ext cx="10219218" cy="5360457"/>
              <a:chOff x="1947381" y="1010567"/>
              <a:chExt cx="6847995" cy="5360457"/>
            </a:xfrm>
          </p:grpSpPr>
          <p:sp>
            <p:nvSpPr>
              <p:cNvPr id="5" name="Voľný tvar 4"/>
              <p:cNvSpPr/>
              <p:nvPr/>
            </p:nvSpPr>
            <p:spPr>
              <a:xfrm rot="3668723">
                <a:off x="4626536" y="4756631"/>
                <a:ext cx="1006654" cy="37968"/>
              </a:xfrm>
              <a:custGeom>
                <a:avLst/>
                <a:gdLst/>
                <a:ahLst/>
                <a:cxnLst/>
                <a:rect l="0" t="0" r="0" b="0"/>
                <a:pathLst>
                  <a:path>
                    <a:moveTo>
                      <a:pt x="0" y="18984"/>
                    </a:moveTo>
                    <a:lnTo>
                      <a:pt x="1006654" y="18984"/>
                    </a:lnTo>
                  </a:path>
                </a:pathLst>
              </a:custGeom>
              <a:noFill/>
              <a:ln>
                <a:solidFill>
                  <a:srgbClr val="2998E3"/>
                </a:solidFill>
              </a:ln>
            </p:spPr>
            <p:style>
              <a:lnRef idx="2">
                <a:schemeClr val="accent1">
                  <a:shade val="60000"/>
                  <a:hueOff val="0"/>
                  <a:satOff val="0"/>
                  <a:lumOff val="0"/>
                  <a:alphaOff val="0"/>
                </a:schemeClr>
              </a:lnRef>
              <a:fillRef idx="0">
                <a:scrgbClr r="0" g="0" b="0"/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tx1">
                  <a:hueOff val="0"/>
                  <a:satOff val="0"/>
                  <a:lumOff val="0"/>
                  <a:alphaOff val="0"/>
                </a:schemeClr>
              </a:fontRef>
            </p:style>
          </p:sp>
          <p:sp>
            <p:nvSpPr>
              <p:cNvPr id="6" name="Voľný tvar 5"/>
              <p:cNvSpPr/>
              <p:nvPr/>
            </p:nvSpPr>
            <p:spPr>
              <a:xfrm rot="365976">
                <a:off x="5284087" y="3855785"/>
                <a:ext cx="660144" cy="37968"/>
              </a:xfrm>
              <a:custGeom>
                <a:avLst/>
                <a:gdLst/>
                <a:ahLst/>
                <a:cxnLst/>
                <a:rect l="0" t="0" r="0" b="0"/>
                <a:pathLst>
                  <a:path>
                    <a:moveTo>
                      <a:pt x="0" y="18984"/>
                    </a:moveTo>
                    <a:lnTo>
                      <a:pt x="660144" y="18984"/>
                    </a:lnTo>
                  </a:path>
                </a:pathLst>
              </a:custGeom>
              <a:noFill/>
              <a:ln>
                <a:solidFill>
                  <a:srgbClr val="2998E3"/>
                </a:solidFill>
              </a:ln>
            </p:spPr>
            <p:style>
              <a:lnRef idx="2">
                <a:schemeClr val="accent1">
                  <a:shade val="60000"/>
                  <a:hueOff val="0"/>
                  <a:satOff val="0"/>
                  <a:lumOff val="0"/>
                  <a:alphaOff val="0"/>
                </a:schemeClr>
              </a:lnRef>
              <a:fillRef idx="0">
                <a:scrgbClr r="0" g="0" b="0"/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tx1">
                  <a:hueOff val="0"/>
                  <a:satOff val="0"/>
                  <a:lumOff val="0"/>
                  <a:alphaOff val="0"/>
                </a:schemeClr>
              </a:fontRef>
            </p:style>
          </p:sp>
          <p:sp>
            <p:nvSpPr>
              <p:cNvPr id="7" name="Voľný tvar 6"/>
              <p:cNvSpPr/>
              <p:nvPr/>
            </p:nvSpPr>
            <p:spPr>
              <a:xfrm rot="12816508">
                <a:off x="2332931" y="2406075"/>
                <a:ext cx="1602020" cy="45719"/>
              </a:xfrm>
              <a:custGeom>
                <a:avLst/>
                <a:gdLst/>
                <a:ahLst/>
                <a:cxnLst/>
                <a:rect l="0" t="0" r="0" b="0"/>
                <a:pathLst>
                  <a:path>
                    <a:moveTo>
                      <a:pt x="0" y="18984"/>
                    </a:moveTo>
                    <a:lnTo>
                      <a:pt x="1157301" y="18984"/>
                    </a:lnTo>
                  </a:path>
                </a:pathLst>
              </a:custGeom>
              <a:noFill/>
              <a:ln>
                <a:solidFill>
                  <a:srgbClr val="2998E3"/>
                </a:solidFill>
              </a:ln>
            </p:spPr>
            <p:style>
              <a:lnRef idx="2">
                <a:schemeClr val="accent1">
                  <a:shade val="60000"/>
                  <a:hueOff val="0"/>
                  <a:satOff val="0"/>
                  <a:lumOff val="0"/>
                  <a:alphaOff val="0"/>
                </a:schemeClr>
              </a:lnRef>
              <a:fillRef idx="0">
                <a:scrgbClr r="0" g="0" b="0"/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tx1">
                  <a:hueOff val="0"/>
                  <a:satOff val="0"/>
                  <a:lumOff val="0"/>
                  <a:alphaOff val="0"/>
                </a:schemeClr>
              </a:fontRef>
            </p:style>
          </p:sp>
          <p:sp>
            <p:nvSpPr>
              <p:cNvPr id="9" name="Voľný tvar 8"/>
              <p:cNvSpPr/>
              <p:nvPr/>
            </p:nvSpPr>
            <p:spPr>
              <a:xfrm rot="17921534">
                <a:off x="4644892" y="2712725"/>
                <a:ext cx="970835" cy="37968"/>
              </a:xfrm>
              <a:custGeom>
                <a:avLst/>
                <a:gdLst/>
                <a:ahLst/>
                <a:cxnLst/>
                <a:rect l="0" t="0" r="0" b="0"/>
                <a:pathLst>
                  <a:path>
                    <a:moveTo>
                      <a:pt x="0" y="18984"/>
                    </a:moveTo>
                    <a:lnTo>
                      <a:pt x="970835" y="18984"/>
                    </a:lnTo>
                  </a:path>
                </a:pathLst>
              </a:custGeom>
              <a:noFill/>
              <a:ln>
                <a:solidFill>
                  <a:srgbClr val="2998E3"/>
                </a:solidFill>
              </a:ln>
            </p:spPr>
            <p:style>
              <a:lnRef idx="2">
                <a:schemeClr val="accent1">
                  <a:shade val="60000"/>
                  <a:hueOff val="0"/>
                  <a:satOff val="0"/>
                  <a:lumOff val="0"/>
                  <a:alphaOff val="0"/>
                </a:schemeClr>
              </a:lnRef>
              <a:fillRef idx="0">
                <a:scrgbClr r="0" g="0" b="0"/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tx1">
                  <a:hueOff val="0"/>
                  <a:satOff val="0"/>
                  <a:lumOff val="0"/>
                  <a:alphaOff val="0"/>
                </a:schemeClr>
              </a:fontRef>
            </p:style>
          </p:sp>
          <p:sp>
            <p:nvSpPr>
              <p:cNvPr id="10" name="Ovál 9"/>
              <p:cNvSpPr/>
              <p:nvPr/>
            </p:nvSpPr>
            <p:spPr>
              <a:xfrm>
                <a:off x="3530313" y="2463744"/>
                <a:ext cx="1907825" cy="2573884"/>
              </a:xfrm>
              <a:prstGeom prst="ellipse">
                <a:avLst/>
              </a:prstGeom>
              <a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 l="-12000" r="-12000"/>
                </a:stretch>
              </a:blipFill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rgbClr r="0" g="0" b="0"/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11" name="Voľný tvar 10"/>
              <p:cNvSpPr/>
              <p:nvPr/>
            </p:nvSpPr>
            <p:spPr>
              <a:xfrm>
                <a:off x="5074073" y="1010567"/>
                <a:ext cx="1127814" cy="1354475"/>
              </a:xfrm>
              <a:custGeom>
                <a:avLst/>
                <a:gdLst>
                  <a:gd name="connsiteX0" fmla="*/ 0 w 1127814"/>
                  <a:gd name="connsiteY0" fmla="*/ 574491 h 1148981"/>
                  <a:gd name="connsiteX1" fmla="*/ 563907 w 1127814"/>
                  <a:gd name="connsiteY1" fmla="*/ 0 h 1148981"/>
                  <a:gd name="connsiteX2" fmla="*/ 1127814 w 1127814"/>
                  <a:gd name="connsiteY2" fmla="*/ 574491 h 1148981"/>
                  <a:gd name="connsiteX3" fmla="*/ 563907 w 1127814"/>
                  <a:gd name="connsiteY3" fmla="*/ 1148982 h 1148981"/>
                  <a:gd name="connsiteX4" fmla="*/ 0 w 1127814"/>
                  <a:gd name="connsiteY4" fmla="*/ 574491 h 114898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127814" h="1148981">
                    <a:moveTo>
                      <a:pt x="0" y="574491"/>
                    </a:moveTo>
                    <a:cubicBezTo>
                      <a:pt x="0" y="257208"/>
                      <a:pt x="252470" y="0"/>
                      <a:pt x="563907" y="0"/>
                    </a:cubicBezTo>
                    <a:cubicBezTo>
                      <a:pt x="875344" y="0"/>
                      <a:pt x="1127814" y="257208"/>
                      <a:pt x="1127814" y="574491"/>
                    </a:cubicBezTo>
                    <a:cubicBezTo>
                      <a:pt x="1127814" y="891774"/>
                      <a:pt x="875344" y="1148982"/>
                      <a:pt x="563907" y="1148982"/>
                    </a:cubicBezTo>
                    <a:cubicBezTo>
                      <a:pt x="252470" y="1148982"/>
                      <a:pt x="0" y="891774"/>
                      <a:pt x="0" y="574491"/>
                    </a:cubicBezTo>
                    <a:close/>
                  </a:path>
                </a:pathLst>
              </a:custGeom>
              <a:solidFill>
                <a:srgbClr val="5B9BD5"/>
              </a:solidFill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 spcFirstLastPara="0" vert="horz" wrap="square" lIns="176595" tIns="179694" rIns="176595" bIns="179694" numCol="1" spcCol="1270" anchor="ctr" anchorCtr="0">
                <a:noAutofit/>
              </a:bodyPr>
              <a:lstStyle/>
              <a:p>
                <a:pPr lvl="0" algn="ctr" defTabSz="8001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sk-SK" sz="1800" kern="1200" dirty="0"/>
                  <a:t>Zdroje EÚ</a:t>
                </a:r>
              </a:p>
            </p:txBody>
          </p:sp>
          <p:sp>
            <p:nvSpPr>
              <p:cNvPr id="12" name="Voľný tvar 11"/>
              <p:cNvSpPr/>
              <p:nvPr/>
            </p:nvSpPr>
            <p:spPr>
              <a:xfrm>
                <a:off x="6341741" y="1039142"/>
                <a:ext cx="1691721" cy="1148981"/>
              </a:xfrm>
              <a:custGeom>
                <a:avLst/>
                <a:gdLst>
                  <a:gd name="connsiteX0" fmla="*/ 0 w 1691721"/>
                  <a:gd name="connsiteY0" fmla="*/ 0 h 1148981"/>
                  <a:gd name="connsiteX1" fmla="*/ 1691721 w 1691721"/>
                  <a:gd name="connsiteY1" fmla="*/ 0 h 1148981"/>
                  <a:gd name="connsiteX2" fmla="*/ 1691721 w 1691721"/>
                  <a:gd name="connsiteY2" fmla="*/ 1148981 h 1148981"/>
                  <a:gd name="connsiteX3" fmla="*/ 0 w 1691721"/>
                  <a:gd name="connsiteY3" fmla="*/ 1148981 h 1148981"/>
                  <a:gd name="connsiteX4" fmla="*/ 0 w 1691721"/>
                  <a:gd name="connsiteY4" fmla="*/ 0 h 114898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691721" h="1148981">
                    <a:moveTo>
                      <a:pt x="0" y="0"/>
                    </a:moveTo>
                    <a:lnTo>
                      <a:pt x="1691721" y="0"/>
                    </a:lnTo>
                    <a:lnTo>
                      <a:pt x="1691721" y="1148981"/>
                    </a:lnTo>
                    <a:lnTo>
                      <a:pt x="0" y="1148981"/>
                    </a:lnTo>
                    <a:lnTo>
                      <a:pt x="0" y="0"/>
                    </a:lnTo>
                    <a:close/>
                  </a:path>
                </a:pathLst>
              </a:custGeom>
            </p:spPr>
            <p:style>
              <a:lnRef idx="0">
                <a:schemeClr val="dk1">
                  <a:alpha val="0"/>
                  <a:hueOff val="0"/>
                  <a:satOff val="0"/>
                  <a:lumOff val="0"/>
                  <a:alphaOff val="0"/>
                </a:schemeClr>
              </a:lnRef>
              <a:fillRef idx="0">
                <a:schemeClr val="lt1">
                  <a:alpha val="0"/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lt1">
                  <a:alpha val="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tx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0" tIns="0" rIns="0" bIns="0" numCol="1" spcCol="1270" anchor="ctr" anchorCtr="0">
                <a:noAutofit/>
              </a:bodyPr>
              <a:lstStyle/>
              <a:p>
                <a:pPr marL="171450" lvl="1" indent="-171450" algn="l" defTabSz="800100">
                  <a:lnSpc>
                    <a:spcPct val="90000"/>
                  </a:lnSpc>
                  <a:spcBef>
                    <a:spcPct val="0"/>
                  </a:spcBef>
                  <a:spcAft>
                    <a:spcPct val="15000"/>
                  </a:spcAft>
                  <a:buChar char="••"/>
                </a:pPr>
                <a:r>
                  <a:rPr lang="sk-SK" sz="1800" b="1" kern="1200" dirty="0"/>
                  <a:t>Programy riadené EÚ</a:t>
                </a:r>
              </a:p>
              <a:p>
                <a:pPr marL="171450" lvl="1" indent="-171450" algn="l" defTabSz="800100">
                  <a:lnSpc>
                    <a:spcPct val="90000"/>
                  </a:lnSpc>
                  <a:spcBef>
                    <a:spcPct val="0"/>
                  </a:spcBef>
                  <a:spcAft>
                    <a:spcPct val="15000"/>
                  </a:spcAft>
                  <a:buChar char="••"/>
                </a:pPr>
                <a:r>
                  <a:rPr lang="sk-SK" sz="1800" b="1" kern="1200" dirty="0"/>
                  <a:t>Programy implementované členským štátom EÚ </a:t>
                </a:r>
                <a:r>
                  <a:rPr lang="sk-SK" sz="1800" kern="1200" dirty="0"/>
                  <a:t>(jednotlivé ministerstvá)</a:t>
                </a:r>
              </a:p>
            </p:txBody>
          </p:sp>
          <p:sp>
            <p:nvSpPr>
              <p:cNvPr id="13" name="Voľný tvar 12"/>
              <p:cNvSpPr/>
              <p:nvPr/>
            </p:nvSpPr>
            <p:spPr>
              <a:xfrm>
                <a:off x="1947381" y="1351506"/>
                <a:ext cx="1127814" cy="1442857"/>
              </a:xfrm>
              <a:custGeom>
                <a:avLst/>
                <a:gdLst>
                  <a:gd name="connsiteX0" fmla="*/ 0 w 1127814"/>
                  <a:gd name="connsiteY0" fmla="*/ 574491 h 1148981"/>
                  <a:gd name="connsiteX1" fmla="*/ 563907 w 1127814"/>
                  <a:gd name="connsiteY1" fmla="*/ 0 h 1148981"/>
                  <a:gd name="connsiteX2" fmla="*/ 1127814 w 1127814"/>
                  <a:gd name="connsiteY2" fmla="*/ 574491 h 1148981"/>
                  <a:gd name="connsiteX3" fmla="*/ 563907 w 1127814"/>
                  <a:gd name="connsiteY3" fmla="*/ 1148982 h 1148981"/>
                  <a:gd name="connsiteX4" fmla="*/ 0 w 1127814"/>
                  <a:gd name="connsiteY4" fmla="*/ 574491 h 114898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127814" h="1148981">
                    <a:moveTo>
                      <a:pt x="0" y="574491"/>
                    </a:moveTo>
                    <a:cubicBezTo>
                      <a:pt x="0" y="257208"/>
                      <a:pt x="252470" y="0"/>
                      <a:pt x="563907" y="0"/>
                    </a:cubicBezTo>
                    <a:cubicBezTo>
                      <a:pt x="875344" y="0"/>
                      <a:pt x="1127814" y="257208"/>
                      <a:pt x="1127814" y="574491"/>
                    </a:cubicBezTo>
                    <a:cubicBezTo>
                      <a:pt x="1127814" y="891774"/>
                      <a:pt x="875344" y="1148982"/>
                      <a:pt x="563907" y="1148982"/>
                    </a:cubicBezTo>
                    <a:cubicBezTo>
                      <a:pt x="252470" y="1148982"/>
                      <a:pt x="0" y="891774"/>
                      <a:pt x="0" y="574491"/>
                    </a:cubicBezTo>
                    <a:close/>
                  </a:path>
                </a:pathLst>
              </a:custGeom>
              <a:solidFill>
                <a:srgbClr val="5B9BD5"/>
              </a:solidFill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 spcFirstLastPara="0" vert="horz" wrap="square" lIns="176595" tIns="179694" rIns="176595" bIns="179694" numCol="1" spcCol="1270" anchor="ctr" anchorCtr="0">
                <a:noAutofit/>
              </a:bodyPr>
              <a:lstStyle/>
              <a:p>
                <a:pPr lvl="0" algn="ctr" defTabSz="8001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sk-SK" sz="1800" kern="1200" dirty="0" smtClean="0"/>
                  <a:t>Verejné zdroje</a:t>
                </a:r>
                <a:endParaRPr lang="sk-SK" sz="1800" kern="1200" dirty="0"/>
              </a:p>
            </p:txBody>
          </p:sp>
          <p:sp>
            <p:nvSpPr>
              <p:cNvPr id="14" name="Voľný tvar 13"/>
              <p:cNvSpPr/>
              <p:nvPr/>
            </p:nvSpPr>
            <p:spPr>
              <a:xfrm>
                <a:off x="5780146" y="3121162"/>
                <a:ext cx="1162135" cy="1739283"/>
              </a:xfrm>
              <a:custGeom>
                <a:avLst/>
                <a:gdLst>
                  <a:gd name="connsiteX0" fmla="*/ 0 w 1162135"/>
                  <a:gd name="connsiteY0" fmla="*/ 869642 h 1739283"/>
                  <a:gd name="connsiteX1" fmla="*/ 581068 w 1162135"/>
                  <a:gd name="connsiteY1" fmla="*/ 0 h 1739283"/>
                  <a:gd name="connsiteX2" fmla="*/ 1162136 w 1162135"/>
                  <a:gd name="connsiteY2" fmla="*/ 869642 h 1739283"/>
                  <a:gd name="connsiteX3" fmla="*/ 581068 w 1162135"/>
                  <a:gd name="connsiteY3" fmla="*/ 1739284 h 1739283"/>
                  <a:gd name="connsiteX4" fmla="*/ 0 w 1162135"/>
                  <a:gd name="connsiteY4" fmla="*/ 869642 h 173928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162135" h="1739283">
                    <a:moveTo>
                      <a:pt x="0" y="869642"/>
                    </a:moveTo>
                    <a:cubicBezTo>
                      <a:pt x="0" y="389352"/>
                      <a:pt x="260153" y="0"/>
                      <a:pt x="581068" y="0"/>
                    </a:cubicBezTo>
                    <a:cubicBezTo>
                      <a:pt x="901983" y="0"/>
                      <a:pt x="1162136" y="389352"/>
                      <a:pt x="1162136" y="869642"/>
                    </a:cubicBezTo>
                    <a:cubicBezTo>
                      <a:pt x="1162136" y="1349932"/>
                      <a:pt x="901983" y="1739284"/>
                      <a:pt x="581068" y="1739284"/>
                    </a:cubicBezTo>
                    <a:cubicBezTo>
                      <a:pt x="260153" y="1739284"/>
                      <a:pt x="0" y="1349932"/>
                      <a:pt x="0" y="869642"/>
                    </a:cubicBezTo>
                    <a:close/>
                  </a:path>
                </a:pathLst>
              </a:custGeom>
              <a:solidFill>
                <a:srgbClr val="5B9BD5"/>
              </a:solidFill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 spcFirstLastPara="0" vert="horz" wrap="square" lIns="181621" tIns="266142" rIns="181621" bIns="266142" numCol="1" spcCol="1270" anchor="ctr" anchorCtr="0">
                <a:noAutofit/>
              </a:bodyPr>
              <a:lstStyle/>
              <a:p>
                <a:pPr lvl="0" algn="ctr" defTabSz="8001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sk-SK" sz="1800" kern="1200" dirty="0"/>
                  <a:t>Zdroje mimo EÚ</a:t>
                </a:r>
              </a:p>
            </p:txBody>
          </p:sp>
          <p:sp>
            <p:nvSpPr>
              <p:cNvPr id="15" name="Voľný tvar 14"/>
              <p:cNvSpPr/>
              <p:nvPr/>
            </p:nvSpPr>
            <p:spPr>
              <a:xfrm>
                <a:off x="7052173" y="3212159"/>
                <a:ext cx="1743203" cy="1739283"/>
              </a:xfrm>
              <a:custGeom>
                <a:avLst/>
                <a:gdLst>
                  <a:gd name="connsiteX0" fmla="*/ 0 w 1743203"/>
                  <a:gd name="connsiteY0" fmla="*/ 0 h 1739283"/>
                  <a:gd name="connsiteX1" fmla="*/ 1743203 w 1743203"/>
                  <a:gd name="connsiteY1" fmla="*/ 0 h 1739283"/>
                  <a:gd name="connsiteX2" fmla="*/ 1743203 w 1743203"/>
                  <a:gd name="connsiteY2" fmla="*/ 1739283 h 1739283"/>
                  <a:gd name="connsiteX3" fmla="*/ 0 w 1743203"/>
                  <a:gd name="connsiteY3" fmla="*/ 1739283 h 1739283"/>
                  <a:gd name="connsiteX4" fmla="*/ 0 w 1743203"/>
                  <a:gd name="connsiteY4" fmla="*/ 0 h 173928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743203" h="1739283">
                    <a:moveTo>
                      <a:pt x="0" y="0"/>
                    </a:moveTo>
                    <a:lnTo>
                      <a:pt x="1743203" y="0"/>
                    </a:lnTo>
                    <a:lnTo>
                      <a:pt x="1743203" y="1739283"/>
                    </a:lnTo>
                    <a:lnTo>
                      <a:pt x="0" y="1739283"/>
                    </a:lnTo>
                    <a:lnTo>
                      <a:pt x="0" y="0"/>
                    </a:lnTo>
                    <a:close/>
                  </a:path>
                </a:pathLst>
              </a:custGeom>
            </p:spPr>
            <p:style>
              <a:lnRef idx="0">
                <a:schemeClr val="dk1">
                  <a:alpha val="0"/>
                  <a:hueOff val="0"/>
                  <a:satOff val="0"/>
                  <a:lumOff val="0"/>
                  <a:alphaOff val="0"/>
                </a:schemeClr>
              </a:lnRef>
              <a:fillRef idx="0">
                <a:schemeClr val="lt1">
                  <a:alpha val="0"/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lt1">
                  <a:alpha val="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tx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0" tIns="0" rIns="0" bIns="0" numCol="1" spcCol="1270" anchor="ctr" anchorCtr="0">
                <a:noAutofit/>
              </a:bodyPr>
              <a:lstStyle/>
              <a:p>
                <a:pPr marL="171450" lvl="1" indent="-171450" algn="l" defTabSz="800100">
                  <a:lnSpc>
                    <a:spcPct val="90000"/>
                  </a:lnSpc>
                  <a:spcBef>
                    <a:spcPct val="0"/>
                  </a:spcBef>
                  <a:spcAft>
                    <a:spcPct val="15000"/>
                  </a:spcAft>
                  <a:buChar char="••"/>
                </a:pPr>
                <a:r>
                  <a:rPr lang="sk-SK" sz="1800" b="1" kern="1200" dirty="0"/>
                  <a:t>Finančné mechanizmy </a:t>
                </a:r>
                <a:r>
                  <a:rPr lang="sk-SK" sz="1800" b="1" kern="1200" dirty="0" smtClean="0"/>
                  <a:t>Európskeho hospodárskeho priestoru (EHP)</a:t>
                </a:r>
                <a:endParaRPr lang="sk-SK" sz="1800" b="1" kern="1200" dirty="0"/>
              </a:p>
              <a:p>
                <a:pPr marL="171450" lvl="1" indent="-171450" algn="l" defTabSz="800100">
                  <a:lnSpc>
                    <a:spcPct val="90000"/>
                  </a:lnSpc>
                  <a:spcBef>
                    <a:spcPct val="0"/>
                  </a:spcBef>
                  <a:spcAft>
                    <a:spcPct val="15000"/>
                  </a:spcAft>
                  <a:buChar char="••"/>
                </a:pPr>
                <a:r>
                  <a:rPr lang="sk-SK" sz="1800" b="1" kern="1200" dirty="0"/>
                  <a:t>Finančné mechanizmy </a:t>
                </a:r>
                <a:r>
                  <a:rPr lang="sk-SK" sz="1800" b="1" kern="1200" dirty="0" smtClean="0"/>
                  <a:t>Nórska – Nórske fondy</a:t>
                </a:r>
                <a:endParaRPr lang="sk-SK" sz="1800" b="1" kern="1200" dirty="0"/>
              </a:p>
            </p:txBody>
          </p:sp>
          <p:sp>
            <p:nvSpPr>
              <p:cNvPr id="16" name="Voľný tvar 15"/>
              <p:cNvSpPr/>
              <p:nvPr/>
            </p:nvSpPr>
            <p:spPr>
              <a:xfrm>
                <a:off x="5111386" y="5233915"/>
                <a:ext cx="1068113" cy="1079959"/>
              </a:xfrm>
              <a:custGeom>
                <a:avLst/>
                <a:gdLst>
                  <a:gd name="connsiteX0" fmla="*/ 0 w 1068113"/>
                  <a:gd name="connsiteY0" fmla="*/ 539980 h 1079959"/>
                  <a:gd name="connsiteX1" fmla="*/ 534057 w 1068113"/>
                  <a:gd name="connsiteY1" fmla="*/ 0 h 1079959"/>
                  <a:gd name="connsiteX2" fmla="*/ 1068114 w 1068113"/>
                  <a:gd name="connsiteY2" fmla="*/ 539980 h 1079959"/>
                  <a:gd name="connsiteX3" fmla="*/ 534057 w 1068113"/>
                  <a:gd name="connsiteY3" fmla="*/ 1079960 h 1079959"/>
                  <a:gd name="connsiteX4" fmla="*/ 0 w 1068113"/>
                  <a:gd name="connsiteY4" fmla="*/ 539980 h 107995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068113" h="1079959">
                    <a:moveTo>
                      <a:pt x="0" y="539980"/>
                    </a:moveTo>
                    <a:cubicBezTo>
                      <a:pt x="0" y="241757"/>
                      <a:pt x="239105" y="0"/>
                      <a:pt x="534057" y="0"/>
                    </a:cubicBezTo>
                    <a:cubicBezTo>
                      <a:pt x="829009" y="0"/>
                      <a:pt x="1068114" y="241757"/>
                      <a:pt x="1068114" y="539980"/>
                    </a:cubicBezTo>
                    <a:cubicBezTo>
                      <a:pt x="1068114" y="838203"/>
                      <a:pt x="829009" y="1079960"/>
                      <a:pt x="534057" y="1079960"/>
                    </a:cubicBezTo>
                    <a:cubicBezTo>
                      <a:pt x="239105" y="1079960"/>
                      <a:pt x="0" y="838203"/>
                      <a:pt x="0" y="539980"/>
                    </a:cubicBezTo>
                    <a:close/>
                  </a:path>
                </a:pathLst>
              </a:custGeom>
              <a:solidFill>
                <a:srgbClr val="5B9BD5"/>
              </a:solidFill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 spcFirstLastPara="0" vert="horz" wrap="square" lIns="167852" tIns="169586" rIns="167852" bIns="169586" numCol="1" spcCol="1270" anchor="ctr" anchorCtr="0">
                <a:noAutofit/>
              </a:bodyPr>
              <a:lstStyle/>
              <a:p>
                <a:pPr lvl="0" algn="ctr" defTabSz="8001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sk-SK" sz="1800" kern="1200" dirty="0"/>
                  <a:t>Ďalšie zdroje</a:t>
                </a:r>
              </a:p>
            </p:txBody>
          </p:sp>
          <p:sp>
            <p:nvSpPr>
              <p:cNvPr id="17" name="Voľný tvar 16"/>
              <p:cNvSpPr/>
              <p:nvPr/>
            </p:nvSpPr>
            <p:spPr>
              <a:xfrm>
                <a:off x="6253557" y="5291065"/>
                <a:ext cx="1602170" cy="1079959"/>
              </a:xfrm>
              <a:custGeom>
                <a:avLst/>
                <a:gdLst>
                  <a:gd name="connsiteX0" fmla="*/ 0 w 1602170"/>
                  <a:gd name="connsiteY0" fmla="*/ 0 h 1079959"/>
                  <a:gd name="connsiteX1" fmla="*/ 1602170 w 1602170"/>
                  <a:gd name="connsiteY1" fmla="*/ 0 h 1079959"/>
                  <a:gd name="connsiteX2" fmla="*/ 1602170 w 1602170"/>
                  <a:gd name="connsiteY2" fmla="*/ 1079959 h 1079959"/>
                  <a:gd name="connsiteX3" fmla="*/ 0 w 1602170"/>
                  <a:gd name="connsiteY3" fmla="*/ 1079959 h 1079959"/>
                  <a:gd name="connsiteX4" fmla="*/ 0 w 1602170"/>
                  <a:gd name="connsiteY4" fmla="*/ 0 h 107995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602170" h="1079959">
                    <a:moveTo>
                      <a:pt x="0" y="0"/>
                    </a:moveTo>
                    <a:lnTo>
                      <a:pt x="1602170" y="0"/>
                    </a:lnTo>
                    <a:lnTo>
                      <a:pt x="1602170" y="1079959"/>
                    </a:lnTo>
                    <a:lnTo>
                      <a:pt x="0" y="1079959"/>
                    </a:lnTo>
                    <a:lnTo>
                      <a:pt x="0" y="0"/>
                    </a:lnTo>
                    <a:close/>
                  </a:path>
                </a:pathLst>
              </a:custGeom>
            </p:spPr>
            <p:style>
              <a:lnRef idx="0">
                <a:schemeClr val="dk1">
                  <a:alpha val="0"/>
                  <a:hueOff val="0"/>
                  <a:satOff val="0"/>
                  <a:lumOff val="0"/>
                  <a:alphaOff val="0"/>
                </a:schemeClr>
              </a:lnRef>
              <a:fillRef idx="0">
                <a:schemeClr val="lt1">
                  <a:alpha val="0"/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lt1">
                  <a:alpha val="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tx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0" tIns="0" rIns="0" bIns="0" numCol="1" spcCol="1270" anchor="ctr" anchorCtr="0">
                <a:noAutofit/>
              </a:bodyPr>
              <a:lstStyle/>
              <a:p>
                <a:pPr marL="171450" lvl="1" indent="-171450" algn="l" defTabSz="800100">
                  <a:lnSpc>
                    <a:spcPct val="90000"/>
                  </a:lnSpc>
                  <a:spcBef>
                    <a:spcPct val="0"/>
                  </a:spcBef>
                  <a:spcAft>
                    <a:spcPct val="15000"/>
                  </a:spcAft>
                  <a:buChar char="••"/>
                </a:pPr>
                <a:r>
                  <a:rPr lang="sk-SK" sz="1800" b="1" kern="1200" dirty="0"/>
                  <a:t>Nadácie</a:t>
                </a:r>
              </a:p>
              <a:p>
                <a:pPr marL="171450" lvl="1" indent="-171450" algn="l" defTabSz="800100">
                  <a:lnSpc>
                    <a:spcPct val="90000"/>
                  </a:lnSpc>
                  <a:spcBef>
                    <a:spcPct val="0"/>
                  </a:spcBef>
                  <a:spcAft>
                    <a:spcPct val="15000"/>
                  </a:spcAft>
                  <a:buChar char="••"/>
                </a:pPr>
                <a:r>
                  <a:rPr lang="sk-SK" sz="1800" b="1" kern="1200" dirty="0"/>
                  <a:t>Fondy </a:t>
                </a:r>
                <a:endParaRPr lang="sk-SK" sz="1800" b="0" kern="1200" dirty="0"/>
              </a:p>
            </p:txBody>
          </p:sp>
        </p:grpSp>
        <p:sp>
          <p:nvSpPr>
            <p:cNvPr id="18" name="BlokTextu 17"/>
            <p:cNvSpPr txBox="1"/>
            <p:nvPr/>
          </p:nvSpPr>
          <p:spPr>
            <a:xfrm>
              <a:off x="1200150" y="3048000"/>
              <a:ext cx="2495302" cy="175432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180975" indent="-180975">
                <a:buFont typeface="Symbol" panose="05050102010706020507" pitchFamily="18" charset="2"/>
                <a:buChar char="·"/>
              </a:pPr>
              <a:r>
                <a:rPr lang="sk-SK" b="1" dirty="0" smtClean="0"/>
                <a:t>Štátny rozpočet</a:t>
              </a:r>
            </a:p>
            <a:p>
              <a:pPr marL="180975" indent="-180975">
                <a:buFont typeface="Symbol" panose="05050102010706020507" pitchFamily="18" charset="2"/>
                <a:buChar char="·"/>
              </a:pPr>
              <a:r>
                <a:rPr lang="sk-SK" b="1" dirty="0" smtClean="0"/>
                <a:t>Rozpočty samosprávnych </a:t>
              </a:r>
              <a:r>
                <a:rPr lang="sk-SK" b="1" dirty="0"/>
                <a:t>krajov, miest a obcí</a:t>
              </a:r>
            </a:p>
            <a:p>
              <a:pPr marL="180975" indent="-180975">
                <a:buFont typeface="Symbol" panose="05050102010706020507" pitchFamily="18" charset="2"/>
                <a:buChar char="·"/>
              </a:pPr>
              <a:r>
                <a:rPr lang="sk-SK" b="1" dirty="0" smtClean="0"/>
                <a:t>Environmentálny </a:t>
              </a:r>
              <a:r>
                <a:rPr lang="sk-SK" b="1" dirty="0"/>
                <a:t>fond</a:t>
              </a:r>
            </a:p>
            <a:p>
              <a:endParaRPr lang="sk-SK" dirty="0"/>
            </a:p>
          </p:txBody>
        </p:sp>
      </p:grpSp>
    </p:spTree>
    <p:extLst>
      <p:ext uri="{BB962C8B-B14F-4D97-AF65-F5344CB8AC3E}">
        <p14:creationId xmlns:p14="http://schemas.microsoft.com/office/powerpoint/2010/main" val="26866767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sk-SK" sz="3200" b="1" dirty="0">
                <a:solidFill>
                  <a:srgbClr val="0070C0"/>
                </a:solidFill>
              </a:rPr>
              <a:t>Základné rozdelenie zdrojov financovania projektov zameraných na rozvoj oblastí vrátane životného prostredia</a:t>
            </a:r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lnSpc>
                <a:spcPct val="110000"/>
              </a:lnSpc>
              <a:spcBef>
                <a:spcPct val="0"/>
              </a:spcBef>
              <a:buNone/>
            </a:pPr>
            <a:r>
              <a:rPr lang="sk-SK" sz="2600" b="1" dirty="0">
                <a:solidFill>
                  <a:srgbClr val="0070C0"/>
                </a:solidFill>
                <a:latin typeface="+mj-lt"/>
                <a:ea typeface="+mj-ea"/>
                <a:cs typeface="+mj-cs"/>
              </a:rPr>
              <a:t>Zahraničné zdroje</a:t>
            </a:r>
          </a:p>
          <a:p>
            <a:pPr>
              <a:buFont typeface="Symbol" panose="05050102010706020507" pitchFamily="18" charset="2"/>
              <a:buChar char="·"/>
            </a:pPr>
            <a:r>
              <a:rPr lang="sk-SK" sz="2200" dirty="0" smtClean="0"/>
              <a:t>Európske </a:t>
            </a:r>
            <a:r>
              <a:rPr lang="sk-SK" sz="2200" dirty="0"/>
              <a:t>zdroje </a:t>
            </a:r>
          </a:p>
          <a:p>
            <a:pPr marL="857250" indent="-857250">
              <a:buFont typeface="+mj-lt"/>
              <a:buAutoNum type="romanUcPeriod"/>
            </a:pPr>
            <a:r>
              <a:rPr lang="sk-SK" sz="2200" dirty="0"/>
              <a:t>Fondy Európskej Únie – Program Slovensko 2021-27</a:t>
            </a:r>
          </a:p>
          <a:p>
            <a:pPr marL="857250" indent="-857250">
              <a:buFont typeface="+mj-lt"/>
              <a:buAutoNum type="romanUcPeriod"/>
            </a:pPr>
            <a:r>
              <a:rPr lang="sk-SK" sz="2200" dirty="0" smtClean="0"/>
              <a:t>Plán </a:t>
            </a:r>
            <a:r>
              <a:rPr lang="sk-SK" sz="2200" dirty="0"/>
              <a:t>obnovy a odolnosti, vrátane </a:t>
            </a:r>
            <a:r>
              <a:rPr lang="sk-SK" sz="2200" dirty="0" smtClean="0"/>
              <a:t>REPowerEU</a:t>
            </a:r>
          </a:p>
          <a:p>
            <a:pPr marL="857250" indent="-857250">
              <a:buFont typeface="+mj-lt"/>
              <a:buAutoNum type="romanUcPeriod"/>
            </a:pPr>
            <a:r>
              <a:rPr lang="sk-SK" sz="2200" dirty="0" smtClean="0"/>
              <a:t>Horizont </a:t>
            </a:r>
            <a:r>
              <a:rPr lang="sk-SK" sz="2200" dirty="0"/>
              <a:t>Európa </a:t>
            </a:r>
          </a:p>
          <a:p>
            <a:pPr marL="857250" indent="-857250">
              <a:buFont typeface="+mj-lt"/>
              <a:buAutoNum type="romanUcPeriod"/>
            </a:pPr>
            <a:r>
              <a:rPr lang="sk-SK" sz="2200" dirty="0"/>
              <a:t>Program pre životné prostredie a klímu – </a:t>
            </a:r>
            <a:r>
              <a:rPr lang="sk-SK" sz="2200" dirty="0" smtClean="0"/>
              <a:t>LIFE</a:t>
            </a:r>
          </a:p>
          <a:p>
            <a:pPr marL="857250" indent="-857250">
              <a:buFont typeface="+mj-lt"/>
              <a:buAutoNum type="romanUcPeriod"/>
            </a:pPr>
            <a:r>
              <a:rPr lang="en-US" sz="2200" dirty="0" smtClean="0"/>
              <a:t>Connecting Europe Facility </a:t>
            </a:r>
            <a:r>
              <a:rPr lang="sk-SK" sz="2200" dirty="0" smtClean="0"/>
              <a:t>– CEF</a:t>
            </a:r>
          </a:p>
          <a:p>
            <a:pPr marL="857250" indent="-857250">
              <a:buFont typeface="+mj-lt"/>
              <a:buAutoNum type="romanUcPeriod"/>
            </a:pPr>
            <a:r>
              <a:rPr lang="sk-SK" sz="2200" dirty="0" smtClean="0"/>
              <a:t>Európsky poľnohospodársky fond rozvoja vidieka - EPFRV</a:t>
            </a:r>
            <a:endParaRPr lang="sk-SK" sz="2200" dirty="0"/>
          </a:p>
          <a:p>
            <a:pPr>
              <a:buFont typeface="Symbol" panose="05050102010706020507" pitchFamily="18" charset="2"/>
              <a:buChar char="·"/>
            </a:pPr>
            <a:r>
              <a:rPr lang="sk-SK" sz="2200" dirty="0" smtClean="0"/>
              <a:t>Zahraničné </a:t>
            </a:r>
            <a:r>
              <a:rPr lang="sk-SK" sz="2200" dirty="0"/>
              <a:t>nadačné zdroje </a:t>
            </a:r>
            <a:r>
              <a:rPr lang="sk-SK" sz="2200" b="1" dirty="0"/>
              <a:t>okrem</a:t>
            </a:r>
            <a:r>
              <a:rPr lang="sk-SK" sz="2200" dirty="0"/>
              <a:t> fondov EÚ </a:t>
            </a:r>
          </a:p>
          <a:p>
            <a:pPr>
              <a:buFont typeface="Symbol" panose="05050102010706020507" pitchFamily="18" charset="2"/>
              <a:buChar char="·"/>
            </a:pPr>
            <a:r>
              <a:rPr lang="sk-SK" sz="2200" dirty="0"/>
              <a:t>Nórske fondy</a:t>
            </a:r>
          </a:p>
          <a:p>
            <a:pPr marL="0" indent="0">
              <a:buNone/>
            </a:pPr>
            <a:r>
              <a:rPr lang="sk-SK" sz="2200" dirty="0">
                <a:sym typeface="Symbol" panose="05050102010706020507" pitchFamily="18" charset="2"/>
              </a:rPr>
              <a:t></a:t>
            </a:r>
            <a:r>
              <a:rPr lang="sk-SK" sz="2200" dirty="0"/>
              <a:t>  Súkromné </a:t>
            </a:r>
            <a:r>
              <a:rPr lang="sk-SK" sz="2200" dirty="0" smtClean="0"/>
              <a:t>zahraničné zdroje </a:t>
            </a:r>
            <a:r>
              <a:rPr lang="sk-SK" sz="2200" dirty="0"/>
              <a:t>(sponzoring) </a:t>
            </a:r>
          </a:p>
          <a:p>
            <a:pPr marL="0" indent="0">
              <a:buNone/>
            </a:pPr>
            <a:endParaRPr lang="sk-SK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8D71C-A7E4-4809-8626-0727FBF62CE9}" type="slidenum">
              <a:rPr lang="sk-SK" smtClean="0"/>
              <a:t>6</a:t>
            </a:fld>
            <a:endParaRPr lang="sk-SK"/>
          </a:p>
        </p:txBody>
      </p:sp>
      <p:sp>
        <p:nvSpPr>
          <p:cNvPr id="5" name="Pravá zložená zátvorka 4"/>
          <p:cNvSpPr/>
          <p:nvPr/>
        </p:nvSpPr>
        <p:spPr>
          <a:xfrm>
            <a:off x="7635240" y="2734056"/>
            <a:ext cx="467022" cy="813816"/>
          </a:xfrm>
          <a:prstGeom prst="rightBrace">
            <a:avLst>
              <a:gd name="adj1" fmla="val 18123"/>
              <a:gd name="adj2" fmla="val 50000"/>
            </a:avLst>
          </a:prstGeom>
          <a:noFill/>
          <a:ln w="38100">
            <a:solidFill>
              <a:srgbClr val="5B9BD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sk-SK">
              <a:solidFill>
                <a:srgbClr val="5B9BD5"/>
              </a:solidFill>
            </a:endParaRPr>
          </a:p>
        </p:txBody>
      </p:sp>
      <p:sp>
        <p:nvSpPr>
          <p:cNvPr id="6" name="Pravá zložená zátvorka 5"/>
          <p:cNvSpPr/>
          <p:nvPr/>
        </p:nvSpPr>
        <p:spPr>
          <a:xfrm>
            <a:off x="7635240" y="3584448"/>
            <a:ext cx="467022" cy="1252728"/>
          </a:xfrm>
          <a:prstGeom prst="rightBrace">
            <a:avLst>
              <a:gd name="adj1" fmla="val 18123"/>
              <a:gd name="adj2" fmla="val 50000"/>
            </a:avLst>
          </a:prstGeom>
          <a:ln w="38100">
            <a:solidFill>
              <a:srgbClr val="5B9BD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7" name="BlokTextu 6"/>
          <p:cNvSpPr txBox="1"/>
          <p:nvPr/>
        </p:nvSpPr>
        <p:spPr>
          <a:xfrm>
            <a:off x="8356431" y="2940909"/>
            <a:ext cx="318329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2000" b="1" dirty="0" smtClean="0"/>
              <a:t>Riadené členskými štátmi</a:t>
            </a:r>
            <a:endParaRPr lang="sk-SK" sz="2000" b="1" dirty="0"/>
          </a:p>
        </p:txBody>
      </p:sp>
      <p:sp>
        <p:nvSpPr>
          <p:cNvPr id="8" name="BlokTextu 7"/>
          <p:cNvSpPr txBox="1"/>
          <p:nvPr/>
        </p:nvSpPr>
        <p:spPr>
          <a:xfrm>
            <a:off x="8356431" y="3937605"/>
            <a:ext cx="2743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2000" b="1" dirty="0" smtClean="0"/>
              <a:t>Riadené priamo EÚ</a:t>
            </a:r>
            <a:endParaRPr lang="sk-SK" sz="2000" b="1" dirty="0"/>
          </a:p>
        </p:txBody>
      </p:sp>
    </p:spTree>
    <p:extLst>
      <p:ext uri="{BB962C8B-B14F-4D97-AF65-F5344CB8AC3E}">
        <p14:creationId xmlns:p14="http://schemas.microsoft.com/office/powerpoint/2010/main" val="2126415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sk-SK" sz="3200" b="1" dirty="0">
                <a:solidFill>
                  <a:srgbClr val="0070C0"/>
                </a:solidFill>
              </a:rPr>
              <a:t>Základné rozdelenie zdrojov financovania projektov zameraných na rozvoj </a:t>
            </a:r>
            <a:r>
              <a:rPr lang="sk-SK" sz="3200" b="1" dirty="0" smtClean="0">
                <a:solidFill>
                  <a:srgbClr val="0070C0"/>
                </a:solidFill>
              </a:rPr>
              <a:t>oblastí </a:t>
            </a:r>
            <a:r>
              <a:rPr lang="sk-SK" sz="3200" b="1" dirty="0">
                <a:solidFill>
                  <a:srgbClr val="0070C0"/>
                </a:solidFill>
              </a:rPr>
              <a:t>vrátane životného </a:t>
            </a:r>
            <a:r>
              <a:rPr lang="sk-SK" sz="3200" b="1" dirty="0" smtClean="0">
                <a:solidFill>
                  <a:srgbClr val="0070C0"/>
                </a:solidFill>
              </a:rPr>
              <a:t>prostredia</a:t>
            </a:r>
            <a:endParaRPr lang="sk-SK" sz="3200" b="1" dirty="0">
              <a:solidFill>
                <a:srgbClr val="0070C0"/>
              </a:solidFill>
            </a:endParaRPr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10000"/>
              </a:lnSpc>
              <a:spcBef>
                <a:spcPct val="0"/>
              </a:spcBef>
              <a:buNone/>
            </a:pPr>
            <a:r>
              <a:rPr lang="sk-SK" sz="2400" b="1" dirty="0" smtClean="0">
                <a:solidFill>
                  <a:srgbClr val="0070C0"/>
                </a:solidFill>
                <a:latin typeface="+mj-lt"/>
                <a:ea typeface="+mj-ea"/>
                <a:cs typeface="+mj-cs"/>
                <a:sym typeface="Symbol" panose="05050102010706020507" pitchFamily="18" charset="2"/>
              </a:rPr>
              <a:t>Verejné </a:t>
            </a:r>
            <a:r>
              <a:rPr lang="sk-SK" sz="2400" b="1" dirty="0">
                <a:solidFill>
                  <a:srgbClr val="0070C0"/>
                </a:solidFill>
                <a:latin typeface="+mj-lt"/>
                <a:ea typeface="+mj-ea"/>
                <a:cs typeface="+mj-cs"/>
                <a:sym typeface="Symbol" panose="05050102010706020507" pitchFamily="18" charset="2"/>
              </a:rPr>
              <a:t>zdroje</a:t>
            </a:r>
          </a:p>
          <a:p>
            <a:r>
              <a:rPr lang="sk-SK" sz="2200" dirty="0" smtClean="0"/>
              <a:t>Štátny </a:t>
            </a:r>
            <a:r>
              <a:rPr lang="sk-SK" sz="2200" dirty="0"/>
              <a:t>rozpočet </a:t>
            </a:r>
          </a:p>
          <a:p>
            <a:pPr>
              <a:lnSpc>
                <a:spcPct val="100000"/>
              </a:lnSpc>
            </a:pPr>
            <a:r>
              <a:rPr lang="sk-SK" sz="2200" dirty="0"/>
              <a:t>Rozpočty samosprávnych krajov, miest a obcí </a:t>
            </a:r>
          </a:p>
          <a:p>
            <a:pPr>
              <a:lnSpc>
                <a:spcPct val="100000"/>
              </a:lnSpc>
            </a:pPr>
            <a:r>
              <a:rPr lang="sk-SK" sz="2200" dirty="0"/>
              <a:t>Environmentálny fond</a:t>
            </a:r>
          </a:p>
          <a:p>
            <a:r>
              <a:rPr lang="sk-SK" sz="2200" dirty="0" smtClean="0"/>
              <a:t>Domáce </a:t>
            </a:r>
            <a:r>
              <a:rPr lang="sk-SK" sz="2200" dirty="0"/>
              <a:t>nadačné zdroje </a:t>
            </a:r>
          </a:p>
          <a:p>
            <a:r>
              <a:rPr lang="sk-SK" sz="2200" dirty="0" smtClean="0"/>
              <a:t>Súkromné domáce zdroje </a:t>
            </a:r>
            <a:r>
              <a:rPr lang="sk-SK" sz="2200" dirty="0"/>
              <a:t>(sponzoring) </a:t>
            </a:r>
          </a:p>
          <a:p>
            <a:endParaRPr lang="sk-SK" sz="2200" dirty="0"/>
          </a:p>
          <a:p>
            <a:pPr marL="0" indent="0">
              <a:lnSpc>
                <a:spcPct val="100000"/>
              </a:lnSpc>
              <a:buNone/>
            </a:pPr>
            <a:endParaRPr lang="sk-SK" sz="2300" dirty="0" smtClean="0">
              <a:latin typeface="Arial" panose="020B0604020202020204" pitchFamily="34" charset="0"/>
              <a:ea typeface="Roboto" panose="02000000000000000000" pitchFamily="2" charset="0"/>
              <a:cs typeface="Arial" panose="020B0604020202020204" pitchFamily="34" charset="0"/>
            </a:endParaRPr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8D71C-A7E4-4809-8626-0727FBF62CE9}" type="slidenum">
              <a:rPr lang="sk-SK" smtClean="0"/>
              <a:t>7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77755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>
                <a:solidFill>
                  <a:srgbClr val="0070C0"/>
                </a:solidFill>
              </a:rPr>
              <a:t>Zahraničné zdroje</a:t>
            </a:r>
            <a:br>
              <a:rPr lang="sk-SK" dirty="0" smtClean="0">
                <a:solidFill>
                  <a:srgbClr val="0070C0"/>
                </a:solidFill>
              </a:rPr>
            </a:br>
            <a:r>
              <a:rPr lang="sk-SK" sz="5400" dirty="0" smtClean="0">
                <a:solidFill>
                  <a:srgbClr val="0070C0"/>
                </a:solidFill>
              </a:rPr>
              <a:t>Zdroje EÚ riadené členskými štátmi</a:t>
            </a:r>
            <a:endParaRPr lang="sk-SK" sz="5400" dirty="0">
              <a:solidFill>
                <a:srgbClr val="0070C0"/>
              </a:solidFill>
            </a:endParaRPr>
          </a:p>
        </p:txBody>
      </p:sp>
      <p:sp>
        <p:nvSpPr>
          <p:cNvPr id="3" name="Zástupný objekt pre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8D71C-A7E4-4809-8626-0727FBF62CE9}" type="slidenum">
              <a:rPr lang="sk-SK" smtClean="0"/>
              <a:t>8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523374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sk-SK" sz="3200" b="1" dirty="0" smtClean="0">
                <a:solidFill>
                  <a:srgbClr val="0070C0"/>
                </a:solidFill>
              </a:rPr>
              <a:t>Zdroje EÚ </a:t>
            </a:r>
            <a:r>
              <a:rPr lang="sk-SK" sz="2800" b="1" dirty="0" smtClean="0">
                <a:solidFill>
                  <a:srgbClr val="0070C0"/>
                </a:solidFill>
              </a:rPr>
              <a:t>– </a:t>
            </a:r>
            <a:r>
              <a:rPr lang="sk-SK" sz="2800" b="1" u="sng" dirty="0" smtClean="0">
                <a:solidFill>
                  <a:srgbClr val="0070C0"/>
                </a:solidFill>
              </a:rPr>
              <a:t>Riadené členskými štátmi</a:t>
            </a:r>
            <a:endParaRPr lang="sk-SK" sz="3200" b="1" u="sng" dirty="0">
              <a:solidFill>
                <a:srgbClr val="0070C0"/>
              </a:solidFill>
            </a:endParaRPr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sk-SK" sz="2200" b="1" dirty="0" smtClean="0"/>
              <a:t>Fondy EÚ</a:t>
            </a:r>
          </a:p>
          <a:p>
            <a:r>
              <a:rPr lang="sk-SK" sz="2200" dirty="0" smtClean="0"/>
              <a:t>Bývalé EŠIF – Európske štrukturálne a investičné fondy</a:t>
            </a:r>
          </a:p>
          <a:p>
            <a:r>
              <a:rPr lang="sk-SK" sz="2200" dirty="0" smtClean="0"/>
              <a:t>Hlavný nástroj v rámci politiky súdržnosti EÚ</a:t>
            </a:r>
          </a:p>
          <a:p>
            <a:r>
              <a:rPr lang="sk-SK" sz="2200" dirty="0" smtClean="0"/>
              <a:t>Cieľ: znižovať ekonomické a sociálne rozdiely medzi krajinami</a:t>
            </a:r>
          </a:p>
          <a:p>
            <a:r>
              <a:rPr lang="sk-SK" sz="2200" dirty="0"/>
              <a:t>R</a:t>
            </a:r>
            <a:r>
              <a:rPr lang="sk-SK" sz="2200" dirty="0" smtClean="0"/>
              <a:t>ozdeľované </a:t>
            </a:r>
            <a:r>
              <a:rPr lang="sk-SK" sz="2200" dirty="0"/>
              <a:t>v rámci tzv. </a:t>
            </a:r>
            <a:r>
              <a:rPr lang="sk-SK" sz="2200" b="1" dirty="0"/>
              <a:t>programových </a:t>
            </a:r>
            <a:r>
              <a:rPr lang="sk-SK" sz="2200" b="1" dirty="0" smtClean="0"/>
              <a:t>období</a:t>
            </a:r>
            <a:r>
              <a:rPr lang="sk-SK" sz="2200" dirty="0"/>
              <a:t>:</a:t>
            </a:r>
            <a:endParaRPr lang="sk-SK" sz="2200" dirty="0" smtClean="0"/>
          </a:p>
          <a:p>
            <a:pPr lvl="1"/>
            <a:r>
              <a:rPr lang="sk-SK" sz="2000" dirty="0" smtClean="0"/>
              <a:t>trvajú 7 </a:t>
            </a:r>
            <a:r>
              <a:rPr lang="sk-SK" sz="2000" dirty="0"/>
              <a:t>rokov </a:t>
            </a:r>
            <a:r>
              <a:rPr lang="sk-SK" sz="2000" dirty="0" smtClean="0"/>
              <a:t>(vo výnimočných prípadoch možnosť predĺženia)</a:t>
            </a:r>
            <a:endParaRPr lang="sk-SK" sz="2000" dirty="0"/>
          </a:p>
          <a:p>
            <a:pPr lvl="1"/>
            <a:r>
              <a:rPr lang="sk-SK" sz="2000" dirty="0" smtClean="0"/>
              <a:t>aktuálne 2021-2027</a:t>
            </a:r>
          </a:p>
          <a:p>
            <a:r>
              <a:rPr lang="sk-SK" sz="2200" dirty="0" smtClean="0"/>
              <a:t>Stanovujú sa: </a:t>
            </a:r>
          </a:p>
          <a:p>
            <a:pPr lvl="1"/>
            <a:r>
              <a:rPr lang="sk-SK" sz="2000" dirty="0" smtClean="0"/>
              <a:t>Rozpočet</a:t>
            </a:r>
          </a:p>
          <a:p>
            <a:pPr lvl="1"/>
            <a:r>
              <a:rPr lang="sk-SK" sz="2000" dirty="0" smtClean="0"/>
              <a:t>Ciele</a:t>
            </a:r>
          </a:p>
          <a:p>
            <a:pPr lvl="1"/>
            <a:r>
              <a:rPr lang="sk-SK" sz="2000" dirty="0" smtClean="0"/>
              <a:t>Priority</a:t>
            </a:r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8D71C-A7E4-4809-8626-0727FBF62CE9}" type="slidenum">
              <a:rPr lang="sk-SK" smtClean="0"/>
              <a:t>9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353994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ív1">
  <a:themeElements>
    <a:clrScheme name="Vlastné 4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291CE"/>
      </a:accent1>
      <a:accent2>
        <a:srgbClr val="5291CE"/>
      </a:accent2>
      <a:accent3>
        <a:srgbClr val="5BBEBB"/>
      </a:accent3>
      <a:accent4>
        <a:srgbClr val="FFC000"/>
      </a:accent4>
      <a:accent5>
        <a:srgbClr val="006AB4"/>
      </a:accent5>
      <a:accent6>
        <a:srgbClr val="00A19A"/>
      </a:accent6>
      <a:hlink>
        <a:srgbClr val="5291CE"/>
      </a:hlink>
      <a:folHlink>
        <a:srgbClr val="5291CE"/>
      </a:folHlink>
    </a:clrScheme>
    <a:fontScheme name="Motív balíka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ív balíka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otív1" id="{C947C1AA-8BAD-4EB4-9032-242ECBA36627}" vid="{677FA8BB-BDC5-4397-9493-62744462FCB8}"/>
    </a:ext>
  </a:extLst>
</a:theme>
</file>

<file path=ppt/theme/theme2.xml><?xml version="1.0" encoding="utf-8"?>
<a:theme xmlns:a="http://schemas.openxmlformats.org/drawingml/2006/main" name="Motív balík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Motív1</Template>
  <TotalTime>4431</TotalTime>
  <Words>2254</Words>
  <Application>Microsoft Office PowerPoint</Application>
  <PresentationFormat>Širokouhlá</PresentationFormat>
  <Paragraphs>371</Paragraphs>
  <Slides>39</Slides>
  <Notes>5</Notes>
  <HiddenSlides>0</HiddenSlides>
  <MMClips>0</MMClips>
  <ScaleCrop>false</ScaleCrop>
  <HeadingPairs>
    <vt:vector size="6" baseType="variant">
      <vt:variant>
        <vt:lpstr>Použité písma</vt:lpstr>
      </vt:variant>
      <vt:variant>
        <vt:i4>5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39</vt:i4>
      </vt:variant>
    </vt:vector>
  </HeadingPairs>
  <TitlesOfParts>
    <vt:vector size="45" baseType="lpstr">
      <vt:lpstr>Arial</vt:lpstr>
      <vt:lpstr>Calibri</vt:lpstr>
      <vt:lpstr>Calibri Light</vt:lpstr>
      <vt:lpstr>Roboto</vt:lpstr>
      <vt:lpstr>Symbol</vt:lpstr>
      <vt:lpstr>Motív1</vt:lpstr>
      <vt:lpstr> Mechanizmy financovania (LIFE IP) </vt:lpstr>
      <vt:lpstr>Cieľ prezentácie</vt:lpstr>
      <vt:lpstr>Význam obcí pri ochrane ovzdušia</vt:lpstr>
      <vt:lpstr>Základné pojmy</vt:lpstr>
      <vt:lpstr>Zdroje financovania projektov</vt:lpstr>
      <vt:lpstr>Základné rozdelenie zdrojov financovania projektov zameraných na rozvoj oblastí vrátane životného prostredia</vt:lpstr>
      <vt:lpstr>Základné rozdelenie zdrojov financovania projektov zameraných na rozvoj oblastí vrátane životného prostredia</vt:lpstr>
      <vt:lpstr>Zahraničné zdroje Zdroje EÚ riadené členskými štátmi</vt:lpstr>
      <vt:lpstr>Zdroje EÚ – Riadené členskými štátmi</vt:lpstr>
      <vt:lpstr>Zdroje EÚ – Riadené členskými štátmi</vt:lpstr>
      <vt:lpstr>Zdroje EÚ – Riadené členskými štátmi</vt:lpstr>
      <vt:lpstr>Zdroje EÚ – Riadené členskými štátmi</vt:lpstr>
      <vt:lpstr>Schéma toku finančných prostriedkov z EÚ do členských štátov</vt:lpstr>
      <vt:lpstr>Zdroje EÚ – Program Slovensko 2021 - 2027</vt:lpstr>
      <vt:lpstr>Zdroje EÚ – Program Slovensko 2021 - 2027</vt:lpstr>
      <vt:lpstr>Implementácia Programu Slovensko  Hlavný riadiaci orgán – MIRRI SR</vt:lpstr>
      <vt:lpstr>Zdroje EÚ – Plán obnovy a odolnosti</vt:lpstr>
      <vt:lpstr>Zdroje EÚ – Plán obnovy a odolnosti</vt:lpstr>
      <vt:lpstr>Implementácia Plánu obnovy a odolnosti SR Hlavný riadiaci orgán - NIKA</vt:lpstr>
      <vt:lpstr>Zahraničné zdroje Zdroje EÚ riadené priamo EÚ</vt:lpstr>
      <vt:lpstr>Zdroje EÚ – Priamo riadené EÚ</vt:lpstr>
      <vt:lpstr>Zdroje EÚ – Priamo riadené EÚ</vt:lpstr>
      <vt:lpstr>Zdroje EÚ – Priamo riadené EÚ</vt:lpstr>
      <vt:lpstr>Zahraničné zdroje Zdroje mimo EÚ</vt:lpstr>
      <vt:lpstr>Finančné zdroje mimo EÚ</vt:lpstr>
      <vt:lpstr>Domáce zdroje Finančné, nefinančné</vt:lpstr>
      <vt:lpstr>Verejné zdroje financovania</vt:lpstr>
      <vt:lpstr>Verejné zdroje financovania</vt:lpstr>
      <vt:lpstr>Ďalšie zdroje financovania - súkromné</vt:lpstr>
      <vt:lpstr>Ďalšie zdroje financovania - súkromné</vt:lpstr>
      <vt:lpstr>Dostupné informácie</vt:lpstr>
      <vt:lpstr>Stránky riadiacich orgánov</vt:lpstr>
      <vt:lpstr>Stránky implementačných orgánov Slovenská agentúra životného prostredia SAŽP</vt:lpstr>
      <vt:lpstr>Stránky implementačných orgánov Slovenská inovačná a energetická agentúra – SIEA</vt:lpstr>
      <vt:lpstr>Nefinančné zdroje</vt:lpstr>
      <vt:lpstr>Zdroje financovania PZKO</vt:lpstr>
      <vt:lpstr>Prezentácia programu PowerPoint</vt:lpstr>
      <vt:lpstr>Konkrétne príklady</vt:lpstr>
      <vt:lpstr>Prezentácia programu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Mechanizmy financovania (Koordinačná jednotka: Anastasiya Belak, Renáta Rešková)</dc:title>
  <dc:creator>Rešková Renáta</dc:creator>
  <cp:lastModifiedBy>Čaplová Júlia</cp:lastModifiedBy>
  <cp:revision>233</cp:revision>
  <cp:lastPrinted>2024-05-15T07:34:58Z</cp:lastPrinted>
  <dcterms:created xsi:type="dcterms:W3CDTF">2020-09-16T06:33:19Z</dcterms:created>
  <dcterms:modified xsi:type="dcterms:W3CDTF">2024-05-15T10:38:09Z</dcterms:modified>
</cp:coreProperties>
</file>