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708" r:id="rId4"/>
  </p:sldMasterIdLst>
  <p:notesMasterIdLst>
    <p:notesMasterId r:id="rId33"/>
  </p:notesMasterIdLst>
  <p:sldIdLst>
    <p:sldId id="256" r:id="rId5"/>
    <p:sldId id="319" r:id="rId6"/>
    <p:sldId id="316" r:id="rId7"/>
    <p:sldId id="317" r:id="rId8"/>
    <p:sldId id="318" r:id="rId9"/>
    <p:sldId id="300" r:id="rId10"/>
    <p:sldId id="310" r:id="rId11"/>
    <p:sldId id="308" r:id="rId12"/>
    <p:sldId id="321" r:id="rId13"/>
    <p:sldId id="277" r:id="rId14"/>
    <p:sldId id="283" r:id="rId15"/>
    <p:sldId id="320" r:id="rId16"/>
    <p:sldId id="269" r:id="rId17"/>
    <p:sldId id="307" r:id="rId18"/>
    <p:sldId id="315" r:id="rId19"/>
    <p:sldId id="301" r:id="rId20"/>
    <p:sldId id="305" r:id="rId21"/>
    <p:sldId id="303" r:id="rId22"/>
    <p:sldId id="306" r:id="rId23"/>
    <p:sldId id="286" r:id="rId24"/>
    <p:sldId id="309" r:id="rId25"/>
    <p:sldId id="311" r:id="rId26"/>
    <p:sldId id="322" r:id="rId27"/>
    <p:sldId id="323" r:id="rId28"/>
    <p:sldId id="324" r:id="rId29"/>
    <p:sldId id="325" r:id="rId30"/>
    <p:sldId id="326" r:id="rId31"/>
    <p:sldId id="26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ína Belohorcová" initials="KB" lastIdx="1" clrIdx="0">
    <p:extLst>
      <p:ext uri="{19B8F6BF-5375-455C-9EA6-DF929625EA0E}">
        <p15:presenceInfo xmlns:p15="http://schemas.microsoft.com/office/powerpoint/2012/main" userId="9cf6f17f68dfad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5641" autoAdjust="0"/>
  </p:normalViewPr>
  <p:slideViewPr>
    <p:cSldViewPr snapToGrid="0">
      <p:cViewPr varScale="1">
        <p:scale>
          <a:sx n="44" d="100"/>
          <a:sy n="44" d="100"/>
        </p:scale>
        <p:origin x="1376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8" d="100"/>
          <a:sy n="98" d="100"/>
        </p:scale>
        <p:origin x="359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eporting\Rok_2022\precip_MI\Zrazky2022_HI_ro&#269;enka_v1%20vyhodeny%20sheet_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hmusk-my.sharepoint.com/personal/jana_matejovicova_shmu_sk/Documents/Dokumenty/prez/workshopy_pre_starostov/pre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hmusk-my.sharepoint.com/personal/jana_matejovicova_shmu_sk/Documents/Dokumenty/prez/workshopy_pre_starostov/pre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hmusk-my.sharepoint.com/personal/jana_matejovicova_shmu_sk/Documents/Dokumenty/data/BaP/BaP_all_skoro-cor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shmusk-my.sharepoint.com/personal/jana_matejovicova_shmu_sk/Documents/Dokumenty/rocenka_2023_zd/2023_rocenka/od_Veroniky/NO2_O3_mesacne_2023_jankaM_dop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6055\Desktop\Prilohy_KO\Priloha_sprava%20o%20KO_2022\O3_hour_2022_chod.xlsx" TargetMode="External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6055\Desktop\Prilohy_KO\Priloha_sprava%20o%20KO_2022\O3_hour_2022_chod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06276789032416"/>
          <c:y val="3.8550796510333378E-2"/>
          <c:w val="0.89355797709478268"/>
          <c:h val="0.79001376434629478"/>
        </c:manualLayout>
      </c:layout>
      <c:lineChart>
        <c:grouping val="standard"/>
        <c:varyColors val="0"/>
        <c:ser>
          <c:idx val="0"/>
          <c:order val="0"/>
          <c:tx>
            <c:strRef>
              <c:f>summary!$H$82</c:f>
              <c:strCache>
                <c:ptCount val="1"/>
                <c:pt idx="0">
                  <c:v>Chopok</c:v>
                </c:pt>
              </c:strCache>
            </c:strRef>
          </c:tx>
          <c:spPr>
            <a:ln w="19050" cap="rnd" cmpd="sng" algn="ctr">
              <a:solidFill>
                <a:srgbClr val="4F81B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summary!$G$83:$G$100</c:f>
              <c:numCache>
                <c:formatCode>General</c:formatCod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numCache>
            </c:numRef>
          </c:cat>
          <c:val>
            <c:numRef>
              <c:f>summary!$H$83:$H$100</c:f>
              <c:numCache>
                <c:formatCode>0.00</c:formatCode>
                <c:ptCount val="18"/>
                <c:pt idx="0">
                  <c:v>4.8499999999999996</c:v>
                </c:pt>
                <c:pt idx="1">
                  <c:v>4.75</c:v>
                </c:pt>
                <c:pt idx="2">
                  <c:v>4.93</c:v>
                </c:pt>
                <c:pt idx="3">
                  <c:v>4.93</c:v>
                </c:pt>
                <c:pt idx="4">
                  <c:v>4.8289905574979599</c:v>
                </c:pt>
                <c:pt idx="5">
                  <c:v>5.0041208633540259</c:v>
                </c:pt>
                <c:pt idx="6">
                  <c:v>5.041719569605438</c:v>
                </c:pt>
                <c:pt idx="7">
                  <c:v>4.736977152899069</c:v>
                </c:pt>
                <c:pt idx="8">
                  <c:v>4.9922200406855683</c:v>
                </c:pt>
                <c:pt idx="9">
                  <c:v>5.1021204259874162</c:v>
                </c:pt>
                <c:pt idx="10">
                  <c:v>5.069508677030707</c:v>
                </c:pt>
                <c:pt idx="11">
                  <c:v>5.1141272766020789</c:v>
                </c:pt>
                <c:pt idx="12">
                  <c:v>5.629539057459338</c:v>
                </c:pt>
                <c:pt idx="13">
                  <c:v>5.547091525022064</c:v>
                </c:pt>
                <c:pt idx="14">
                  <c:v>5.44</c:v>
                </c:pt>
                <c:pt idx="15">
                  <c:v>5.594997876851366</c:v>
                </c:pt>
                <c:pt idx="16">
                  <c:v>5.4781338100150299</c:v>
                </c:pt>
                <c:pt idx="17">
                  <c:v>5.4891938533319609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9F-4046-B512-BDC9C2A84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90631728"/>
        <c:axId val="190632288"/>
      </c:lineChart>
      <c:catAx>
        <c:axId val="19063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90632288"/>
        <c:crosses val="autoZero"/>
        <c:auto val="1"/>
        <c:lblAlgn val="ctr"/>
        <c:lblOffset val="100"/>
        <c:noMultiLvlLbl val="0"/>
      </c:catAx>
      <c:valAx>
        <c:axId val="190632288"/>
        <c:scaling>
          <c:orientation val="minMax"/>
          <c:min val="4"/>
        </c:scaling>
        <c:delete val="0"/>
        <c:axPos val="l"/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9063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'2022prek_ZA (3)'!$A$2</c:f>
              <c:strCache>
                <c:ptCount val="1"/>
                <c:pt idx="0">
                  <c:v>Ružomberok, Riadok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'2022prek_ZA (3)'!$B$2:$M$2</c:f>
              <c:numCache>
                <c:formatCode>0</c:formatCode>
                <c:ptCount val="12"/>
                <c:pt idx="0">
                  <c:v>2</c:v>
                </c:pt>
                <c:pt idx="1">
                  <c:v>0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2</c:v>
                </c:pt>
                <c:pt idx="11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14-4F0C-AECD-2251295DACFA}"/>
            </c:ext>
          </c:extLst>
        </c:ser>
        <c:ser>
          <c:idx val="2"/>
          <c:order val="2"/>
          <c:tx>
            <c:strRef>
              <c:f>'2022prek_ZA (3)'!$A$3</c:f>
              <c:strCache>
                <c:ptCount val="1"/>
                <c:pt idx="0">
                  <c:v>Žilina, Obežná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'2022prek_ZA (3)'!$B$3:$M$3</c:f>
              <c:numCache>
                <c:formatCode>0</c:formatCode>
                <c:ptCount val="12"/>
                <c:pt idx="0">
                  <c:v>6</c:v>
                </c:pt>
                <c:pt idx="1">
                  <c:v>0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14-4F0C-AECD-2251295DACFA}"/>
            </c:ext>
          </c:extLst>
        </c:ser>
        <c:ser>
          <c:idx val="3"/>
          <c:order val="3"/>
          <c:tx>
            <c:strRef>
              <c:f>'2022prek_ZA (3)'!$A$4</c:f>
              <c:strCache>
                <c:ptCount val="1"/>
                <c:pt idx="0">
                  <c:v>Martin, Jesenského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'2022prek_ZA (3)'!$B$4:$M$4</c:f>
              <c:numCache>
                <c:formatCode>0</c:formatCode>
                <c:ptCount val="12"/>
                <c:pt idx="0">
                  <c:v>3</c:v>
                </c:pt>
                <c:pt idx="1">
                  <c:v>1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14-4F0C-AECD-2251295DACFA}"/>
            </c:ext>
          </c:extLst>
        </c:ser>
        <c:ser>
          <c:idx val="4"/>
          <c:order val="4"/>
          <c:tx>
            <c:strRef>
              <c:f>'2022prek_ZA (3)'!$A$5</c:f>
              <c:strCache>
                <c:ptCount val="1"/>
                <c:pt idx="0">
                  <c:v>Ošcadnica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'2022prek_ZA (3)'!$B$5:$M$5</c:f>
              <c:numCache>
                <c:formatCode>0</c:formatCode>
                <c:ptCount val="12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14-4F0C-AECD-2251295DACFA}"/>
            </c:ext>
          </c:extLst>
        </c:ser>
        <c:ser>
          <c:idx val="5"/>
          <c:order val="5"/>
          <c:tx>
            <c:strRef>
              <c:f>'2022prek_ZA (3)'!$A$6</c:f>
              <c:strCache>
                <c:ptCount val="1"/>
                <c:pt idx="0">
                  <c:v>Liptovský Mikuláš, Školská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'2022prek_ZA (3)'!$B$6:$M$6</c:f>
              <c:numCache>
                <c:formatCode>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614-4F0C-AECD-2251295DA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101631"/>
        <c:axId val="132110595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'2022prek_ZA (3)'!$A$1</c15:sqref>
                        </c15:formulaRef>
                      </c:ext>
                    </c:extLst>
                    <c:strCache>
                      <c:ptCount val="1"/>
                      <c:pt idx="0">
                        <c:v>mesiac_2022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'2022prek_ZA (3)'!$B$1:$M$1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7614-4F0C-AECD-2251295DACFA}"/>
                  </c:ext>
                </c:extLst>
              </c15:ser>
            </c15:filteredLineSeries>
          </c:ext>
        </c:extLst>
      </c:lineChart>
      <c:catAx>
        <c:axId val="13211016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mesiace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21105951"/>
        <c:crosses val="autoZero"/>
        <c:auto val="1"/>
        <c:lblAlgn val="ctr"/>
        <c:lblOffset val="100"/>
        <c:noMultiLvlLbl val="0"/>
      </c:catAx>
      <c:valAx>
        <c:axId val="1321105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počet prekročení PM10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21101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'2023prek_ZA (2)'!$A$2</c:f>
              <c:strCache>
                <c:ptCount val="1"/>
                <c:pt idx="0">
                  <c:v>Ružomberok, Riadok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'2023prek_ZA (2)'!$B$2:$M$2</c:f>
              <c:numCache>
                <c:formatCode>0</c:formatCode>
                <c:ptCount val="12"/>
                <c:pt idx="0">
                  <c:v>3</c:v>
                </c:pt>
                <c:pt idx="1">
                  <c:v>8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7F-4B35-919C-50EBB71B8163}"/>
            </c:ext>
          </c:extLst>
        </c:ser>
        <c:ser>
          <c:idx val="2"/>
          <c:order val="2"/>
          <c:tx>
            <c:strRef>
              <c:f>'2023prek_ZA (2)'!$A$3</c:f>
              <c:strCache>
                <c:ptCount val="1"/>
                <c:pt idx="0">
                  <c:v>Žilina, Obežná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'2023prek_ZA (2)'!$B$3:$M$3</c:f>
              <c:numCache>
                <c:formatCode>0</c:formatCode>
                <c:ptCount val="12"/>
                <c:pt idx="0">
                  <c:v>1</c:v>
                </c:pt>
                <c:pt idx="1">
                  <c:v>7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7F-4B35-919C-50EBB71B8163}"/>
            </c:ext>
          </c:extLst>
        </c:ser>
        <c:ser>
          <c:idx val="3"/>
          <c:order val="3"/>
          <c:tx>
            <c:strRef>
              <c:f>'2023prek_ZA (2)'!$A$4</c:f>
              <c:strCache>
                <c:ptCount val="1"/>
                <c:pt idx="0">
                  <c:v>Martin, Jesenského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'2023prek_ZA (2)'!$B$4:$M$4</c:f>
              <c:numCache>
                <c:formatCode>0</c:formatCode>
                <c:ptCount val="12"/>
                <c:pt idx="0">
                  <c:v>1</c:v>
                </c:pt>
                <c:pt idx="1">
                  <c:v>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7F-4B35-919C-50EBB71B8163}"/>
            </c:ext>
          </c:extLst>
        </c:ser>
        <c:ser>
          <c:idx val="4"/>
          <c:order val="4"/>
          <c:tx>
            <c:strRef>
              <c:f>'2023prek_ZA (2)'!$A$5</c:f>
              <c:strCache>
                <c:ptCount val="1"/>
                <c:pt idx="0">
                  <c:v>Ošcadnica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'2023prek_ZA (2)'!$B$5:$M$5</c:f>
              <c:numCache>
                <c:formatCode>0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17F-4B35-919C-50EBB71B8163}"/>
            </c:ext>
          </c:extLst>
        </c:ser>
        <c:ser>
          <c:idx val="5"/>
          <c:order val="5"/>
          <c:tx>
            <c:strRef>
              <c:f>'2023prek_ZA (2)'!$A$6</c:f>
              <c:strCache>
                <c:ptCount val="1"/>
                <c:pt idx="0">
                  <c:v>Liptovský Mikuláš, Školská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'2023prek_ZA (2)'!$B$6:$M$6</c:f>
              <c:numCache>
                <c:formatCode>0</c:formatCode>
                <c:ptCount val="12"/>
                <c:pt idx="0">
                  <c:v>1</c:v>
                </c:pt>
                <c:pt idx="1">
                  <c:v>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17F-4B35-919C-50EBB71B8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1101631"/>
        <c:axId val="132110595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'2023prek_ZA (2)'!$A$1</c15:sqref>
                        </c15:formulaRef>
                      </c:ext>
                    </c:extLst>
                    <c:strCache>
                      <c:ptCount val="1"/>
                      <c:pt idx="0">
                        <c:v>mesiac_2023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'2023prek_ZA (2)'!$B$1:$M$1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  <c:pt idx="5">
                        <c:v>6</c:v>
                      </c:pt>
                      <c:pt idx="6">
                        <c:v>7</c:v>
                      </c:pt>
                      <c:pt idx="7">
                        <c:v>8</c:v>
                      </c:pt>
                      <c:pt idx="8">
                        <c:v>9</c:v>
                      </c:pt>
                      <c:pt idx="9">
                        <c:v>10</c:v>
                      </c:pt>
                      <c:pt idx="10">
                        <c:v>11</c:v>
                      </c:pt>
                      <c:pt idx="11">
                        <c:v>12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F17F-4B35-919C-50EBB71B8163}"/>
                  </c:ext>
                </c:extLst>
              </c15:ser>
            </c15:filteredLineSeries>
          </c:ext>
        </c:extLst>
      </c:lineChart>
      <c:catAx>
        <c:axId val="13211016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mesiace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21105951"/>
        <c:crosses val="autoZero"/>
        <c:auto val="1"/>
        <c:lblAlgn val="ctr"/>
        <c:lblOffset val="100"/>
        <c:noMultiLvlLbl val="0"/>
      </c:catAx>
      <c:valAx>
        <c:axId val="1321105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počet prekročení PM10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21101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[BaP_all_skoro-corr.xlsx]za (2)!Kontingenčná tabuľka2</c:name>
    <c:fmtId val="1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solidFill>
              <a:schemeClr val="tx2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solidFill>
              <a:schemeClr val="tx2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solidFill>
              <a:schemeClr val="tx2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'za (2)'!$B$4:$B$5</c:f>
              <c:strCache>
                <c:ptCount val="1"/>
                <c:pt idx="0">
                  <c:v>Oščadnica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'za (2)'!$A$6:$A$18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'za (2)'!$B$6:$B$18</c:f>
              <c:numCache>
                <c:formatCode>0.0</c:formatCode>
                <c:ptCount val="12"/>
                <c:pt idx="0">
                  <c:v>4.4912000000000001</c:v>
                </c:pt>
                <c:pt idx="1">
                  <c:v>5.2229666666666672</c:v>
                </c:pt>
                <c:pt idx="2">
                  <c:v>2.4088727272727275</c:v>
                </c:pt>
                <c:pt idx="3">
                  <c:v>1.507722222222222</c:v>
                </c:pt>
                <c:pt idx="4">
                  <c:v>0.59150999999999998</c:v>
                </c:pt>
                <c:pt idx="5">
                  <c:v>0.13401000000000002</c:v>
                </c:pt>
                <c:pt idx="6">
                  <c:v>0.14782000000000001</c:v>
                </c:pt>
                <c:pt idx="7">
                  <c:v>0.11647</c:v>
                </c:pt>
                <c:pt idx="8">
                  <c:v>0.24880000000000005</c:v>
                </c:pt>
                <c:pt idx="9">
                  <c:v>1.3516599999999999</c:v>
                </c:pt>
                <c:pt idx="10">
                  <c:v>3.2501909090909091</c:v>
                </c:pt>
                <c:pt idx="11">
                  <c:v>8.269857142857143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8-4942-A713-6943AD5EF299}"/>
            </c:ext>
          </c:extLst>
        </c:ser>
        <c:ser>
          <c:idx val="1"/>
          <c:order val="1"/>
          <c:tx>
            <c:strRef>
              <c:f>'za (2)'!$C$4:$C$5</c:f>
              <c:strCache>
                <c:ptCount val="1"/>
                <c:pt idx="0">
                  <c:v>Ružomberok, Riadok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'za (2)'!$A$6:$A$18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'za (2)'!$C$6:$C$18</c:f>
              <c:numCache>
                <c:formatCode>0.0</c:formatCode>
                <c:ptCount val="12"/>
                <c:pt idx="0">
                  <c:v>4.8918133333333325</c:v>
                </c:pt>
                <c:pt idx="1">
                  <c:v>6.2411357142857158</c:v>
                </c:pt>
                <c:pt idx="2">
                  <c:v>1.9616333333333331</c:v>
                </c:pt>
                <c:pt idx="3">
                  <c:v>0.92221666666666657</c:v>
                </c:pt>
                <c:pt idx="4">
                  <c:v>0.31684000000000001</c:v>
                </c:pt>
                <c:pt idx="5">
                  <c:v>0.1101375</c:v>
                </c:pt>
                <c:pt idx="6">
                  <c:v>8.1392307692307694E-2</c:v>
                </c:pt>
                <c:pt idx="7">
                  <c:v>0.10850769230769233</c:v>
                </c:pt>
                <c:pt idx="8">
                  <c:v>0.23068571428571419</c:v>
                </c:pt>
                <c:pt idx="9">
                  <c:v>1.1392454545454547</c:v>
                </c:pt>
                <c:pt idx="10">
                  <c:v>2.0897692307692308</c:v>
                </c:pt>
                <c:pt idx="11">
                  <c:v>5.0935750000000004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8-4942-A713-6943AD5EF299}"/>
            </c:ext>
          </c:extLst>
        </c:ser>
        <c:ser>
          <c:idx val="2"/>
          <c:order val="2"/>
          <c:tx>
            <c:strRef>
              <c:f>'za (2)'!$D$4:$D$5</c:f>
              <c:strCache>
                <c:ptCount val="1"/>
                <c:pt idx="0">
                  <c:v>Stará Lesná, AÚ SAV, EMEP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'za (2)'!$A$6:$A$18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'za (2)'!$D$6:$D$18</c:f>
              <c:numCache>
                <c:formatCode>0.0</c:formatCode>
                <c:ptCount val="12"/>
                <c:pt idx="0">
                  <c:v>0.44075384615384616</c:v>
                </c:pt>
                <c:pt idx="1">
                  <c:v>0.41247499999999998</c:v>
                </c:pt>
                <c:pt idx="2">
                  <c:v>0.23004615384615384</c:v>
                </c:pt>
                <c:pt idx="3">
                  <c:v>0.21253846153846151</c:v>
                </c:pt>
                <c:pt idx="4">
                  <c:v>0.10090769230769228</c:v>
                </c:pt>
                <c:pt idx="5">
                  <c:v>5.9831249999999996E-2</c:v>
                </c:pt>
                <c:pt idx="6">
                  <c:v>2.2230000000000003E-2</c:v>
                </c:pt>
                <c:pt idx="7">
                  <c:v>4.0138461538461533E-2</c:v>
                </c:pt>
                <c:pt idx="8">
                  <c:v>6.6346153846153846E-2</c:v>
                </c:pt>
                <c:pt idx="9">
                  <c:v>0.16332666666666668</c:v>
                </c:pt>
                <c:pt idx="10">
                  <c:v>0.40985384615384618</c:v>
                </c:pt>
                <c:pt idx="11">
                  <c:v>0.86979230769230764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8-4942-A713-6943AD5EF299}"/>
            </c:ext>
          </c:extLst>
        </c:ser>
        <c:ser>
          <c:idx val="3"/>
          <c:order val="3"/>
          <c:tx>
            <c:strRef>
              <c:f>'za (2)'!$E$4:$E$5</c:f>
              <c:strCache>
                <c:ptCount val="1"/>
                <c:pt idx="0">
                  <c:v>Veľká Ida, Letná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2"/>
              </a:solidFill>
            </a:ln>
            <a:effectLst/>
          </c:spPr>
          <c:invertIfNegative val="0"/>
          <c:cat>
            <c:strRef>
              <c:f>'za (2)'!$A$6:$A$18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'za (2)'!$E$6:$E$18</c:f>
              <c:numCache>
                <c:formatCode>0.0</c:formatCode>
                <c:ptCount val="12"/>
                <c:pt idx="0">
                  <c:v>10.244960000000001</c:v>
                </c:pt>
                <c:pt idx="1">
                  <c:v>3.8345299999999995</c:v>
                </c:pt>
                <c:pt idx="2">
                  <c:v>3.4209800000000001</c:v>
                </c:pt>
                <c:pt idx="3">
                  <c:v>3.6569900000000004</c:v>
                </c:pt>
                <c:pt idx="4">
                  <c:v>4.2299499999999997</c:v>
                </c:pt>
                <c:pt idx="5">
                  <c:v>3.5092499999999993</c:v>
                </c:pt>
                <c:pt idx="6">
                  <c:v>5.4670199999999998</c:v>
                </c:pt>
                <c:pt idx="7">
                  <c:v>5.61416</c:v>
                </c:pt>
                <c:pt idx="8">
                  <c:v>4.8403599999999996</c:v>
                </c:pt>
                <c:pt idx="9">
                  <c:v>3.4157900000000003</c:v>
                </c:pt>
                <c:pt idx="10">
                  <c:v>4.8356785714285708</c:v>
                </c:pt>
                <c:pt idx="11">
                  <c:v>5.9684416666666671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8-4942-A713-6943AD5EF299}"/>
            </c:ext>
          </c:extLst>
        </c:ser>
        <c:ser>
          <c:idx val="4"/>
          <c:order val="4"/>
          <c:tx>
            <c:strRef>
              <c:f>'za (2)'!$F$4:$F$5</c:f>
              <c:strCache>
                <c:ptCount val="1"/>
                <c:pt idx="0">
                  <c:v>Žilina, Obežná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'za (2)'!$A$6:$A$18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'za (2)'!$F$6:$F$18</c:f>
              <c:numCache>
                <c:formatCode>0.0</c:formatCode>
                <c:ptCount val="12"/>
                <c:pt idx="0">
                  <c:v>2.3760090909090912</c:v>
                </c:pt>
                <c:pt idx="1">
                  <c:v>3.8044000000000002</c:v>
                </c:pt>
                <c:pt idx="2">
                  <c:v>1.7573727272727273</c:v>
                </c:pt>
                <c:pt idx="3">
                  <c:v>0.82904999999999995</c:v>
                </c:pt>
                <c:pt idx="4">
                  <c:v>0.22638000000000003</c:v>
                </c:pt>
                <c:pt idx="5">
                  <c:v>0.10384545454545453</c:v>
                </c:pt>
                <c:pt idx="6">
                  <c:v>7.844000000000001E-2</c:v>
                </c:pt>
                <c:pt idx="7">
                  <c:v>0.17049999999999998</c:v>
                </c:pt>
                <c:pt idx="8">
                  <c:v>0.17027272727272727</c:v>
                </c:pt>
                <c:pt idx="9">
                  <c:v>1.2612099999999999</c:v>
                </c:pt>
                <c:pt idx="10">
                  <c:v>1.5974545454545455</c:v>
                </c:pt>
                <c:pt idx="11">
                  <c:v>3.5955000000000004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8-4942-A713-6943AD5EF2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1617167"/>
        <c:axId val="2021632047"/>
      </c:barChart>
      <c:catAx>
        <c:axId val="2021617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mesiace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21632047"/>
        <c:crosses val="autoZero"/>
        <c:auto val="1"/>
        <c:lblAlgn val="ctr"/>
        <c:lblOffset val="100"/>
        <c:noMultiLvlLbl val="0"/>
      </c:catAx>
      <c:valAx>
        <c:axId val="2021632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/>
                  <a:t>ng</a:t>
                </a:r>
                <a:r>
                  <a:rPr lang="en-US"/>
                  <a:t>/</a:t>
                </a:r>
                <a:r>
                  <a:rPr lang="sk-SK"/>
                  <a:t>m</a:t>
                </a:r>
                <a:r>
                  <a:rPr lang="sk-SK" baseline="30000"/>
                  <a:t>3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21617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[NO2_O3_mesacne_2022_jankaM.xlsx]ZA_no2!Kontingenčná tabuľka1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3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5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6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3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4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5"/>
        <c:spPr>
          <a:solidFill>
            <a:schemeClr val="accent1"/>
          </a:solidFill>
          <a:ln w="12700" cap="rnd">
            <a:solidFill>
              <a:srgbClr val="002060"/>
            </a:solidFill>
            <a:round/>
          </a:ln>
          <a:effectLst/>
        </c:spPr>
        <c:marker>
          <c:symbol val="circle"/>
          <c:size val="5"/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</c:marker>
      </c:pivotFmt>
      <c:pivotFmt>
        <c:idx val="66"/>
        <c:spPr>
          <a:solidFill>
            <a:schemeClr val="accent1"/>
          </a:solidFill>
          <a:ln w="12700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  <a:effectLst/>
          </c:spPr>
        </c:marker>
      </c:pivotFmt>
      <c:pivotFmt>
        <c:idx val="67"/>
        <c:spPr>
          <a:solidFill>
            <a:schemeClr val="accent1"/>
          </a:solidFill>
          <a:ln w="12700" cap="rnd">
            <a:solidFill>
              <a:schemeClr val="accent4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50000"/>
              </a:schemeClr>
            </a:solidFill>
            <a:ln w="9525">
              <a:solidFill>
                <a:schemeClr val="accent4">
                  <a:lumMod val="50000"/>
                </a:schemeClr>
              </a:solidFill>
            </a:ln>
            <a:effectLst/>
          </c:spPr>
        </c:marker>
      </c:pivotFmt>
      <c:pivotFmt>
        <c:idx val="68"/>
        <c:spPr>
          <a:solidFill>
            <a:schemeClr val="accent1"/>
          </a:solidFill>
          <a:ln w="127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</a:ln>
            <a:effectLst/>
          </c:spPr>
        </c:marker>
      </c:pivotFmt>
      <c:pivotFmt>
        <c:idx val="69"/>
        <c:spPr>
          <a:solidFill>
            <a:schemeClr val="accent1"/>
          </a:solidFill>
          <a:ln w="1270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70"/>
        <c:spPr>
          <a:solidFill>
            <a:schemeClr val="accent1"/>
          </a:solidFill>
          <a:ln w="127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71"/>
        <c:spPr>
          <a:solidFill>
            <a:schemeClr val="accent1"/>
          </a:solidFill>
          <a:ln w="1270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72"/>
        <c:spPr>
          <a:solidFill>
            <a:schemeClr val="accent1"/>
          </a:solidFill>
          <a:ln w="12700" cap="rnd">
            <a:solidFill>
              <a:schemeClr val="accent4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50000"/>
              </a:schemeClr>
            </a:solidFill>
            <a:ln w="9525">
              <a:solidFill>
                <a:schemeClr val="accent4">
                  <a:lumMod val="50000"/>
                </a:schemeClr>
              </a:solidFill>
            </a:ln>
            <a:effectLst/>
          </c:spPr>
        </c:marker>
      </c:pivotFmt>
      <c:pivotFmt>
        <c:idx val="73"/>
        <c:spPr>
          <a:solidFill>
            <a:schemeClr val="accent1"/>
          </a:solidFill>
          <a:ln w="12700" cap="rnd">
            <a:solidFill>
              <a:srgbClr val="002060"/>
            </a:solidFill>
            <a:round/>
          </a:ln>
          <a:effectLst/>
        </c:spPr>
        <c:marker>
          <c:symbol val="circle"/>
          <c:size val="5"/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</c:marker>
      </c:pivotFmt>
      <c:pivotFmt>
        <c:idx val="74"/>
        <c:spPr>
          <a:solidFill>
            <a:schemeClr val="accent1"/>
          </a:solidFill>
          <a:ln w="12700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  <a:effectLst/>
          </c:spPr>
        </c:marker>
      </c:pivotFmt>
      <c:pivotFmt>
        <c:idx val="75"/>
        <c:spPr>
          <a:solidFill>
            <a:schemeClr val="accent1"/>
          </a:solidFill>
          <a:ln w="127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76"/>
        <c:spPr>
          <a:solidFill>
            <a:schemeClr val="accent1"/>
          </a:solidFill>
          <a:ln w="127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</a:ln>
            <a:effectLst/>
          </c:spPr>
        </c:marker>
      </c:pivotFmt>
      <c:pivotFmt>
        <c:idx val="77"/>
        <c:spPr>
          <a:solidFill>
            <a:schemeClr val="accent1"/>
          </a:solidFill>
          <a:ln w="1270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78"/>
        <c:spPr>
          <a:solidFill>
            <a:schemeClr val="accent1"/>
          </a:solidFill>
          <a:ln w="12700" cap="rnd">
            <a:solidFill>
              <a:schemeClr val="accent4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50000"/>
              </a:schemeClr>
            </a:solidFill>
            <a:ln w="9525">
              <a:solidFill>
                <a:schemeClr val="accent4">
                  <a:lumMod val="50000"/>
                </a:schemeClr>
              </a:solidFill>
            </a:ln>
            <a:effectLst/>
          </c:spPr>
        </c:marker>
      </c:pivotFmt>
      <c:pivotFmt>
        <c:idx val="79"/>
        <c:spPr>
          <a:solidFill>
            <a:schemeClr val="accent1"/>
          </a:solidFill>
          <a:ln w="12700" cap="rnd">
            <a:solidFill>
              <a:srgbClr val="002060"/>
            </a:solidFill>
            <a:round/>
          </a:ln>
          <a:effectLst/>
        </c:spPr>
        <c:marker>
          <c:symbol val="circle"/>
          <c:size val="5"/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</c:marker>
      </c:pivotFmt>
      <c:pivotFmt>
        <c:idx val="80"/>
        <c:spPr>
          <a:solidFill>
            <a:schemeClr val="accent1"/>
          </a:solidFill>
          <a:ln w="12700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  <a:effectLst/>
          </c:spPr>
        </c:marker>
      </c:pivotFmt>
      <c:pivotFmt>
        <c:idx val="81"/>
        <c:spPr>
          <a:solidFill>
            <a:schemeClr val="accent1"/>
          </a:solidFill>
          <a:ln w="127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82"/>
        <c:spPr>
          <a:solidFill>
            <a:schemeClr val="accent1"/>
          </a:solidFill>
          <a:ln w="127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8.2175869120654402E-2"/>
          <c:y val="0.10421436126454342"/>
          <c:w val="0.89401704158145878"/>
          <c:h val="0.71657175824528041"/>
        </c:manualLayout>
      </c:layout>
      <c:lineChart>
        <c:grouping val="standard"/>
        <c:varyColors val="0"/>
        <c:ser>
          <c:idx val="0"/>
          <c:order val="0"/>
          <c:tx>
            <c:strRef>
              <c:f>ZA_no2!$B$6:$B$7</c:f>
              <c:strCache>
                <c:ptCount val="1"/>
                <c:pt idx="0">
                  <c:v>Oščadnica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ZA_no2!$B$8:$B$20</c:f>
              <c:numCache>
                <c:formatCode>0</c:formatCode>
                <c:ptCount val="12"/>
                <c:pt idx="1">
                  <c:v>9.3926375287416501</c:v>
                </c:pt>
                <c:pt idx="2">
                  <c:v>10.2560358505245</c:v>
                </c:pt>
                <c:pt idx="3">
                  <c:v>6.6509633887120101</c:v>
                </c:pt>
                <c:pt idx="4">
                  <c:v>4.1325885102097901</c:v>
                </c:pt>
                <c:pt idx="5">
                  <c:v>3.4569398455733</c:v>
                </c:pt>
                <c:pt idx="6">
                  <c:v>3.36921898426966</c:v>
                </c:pt>
                <c:pt idx="7">
                  <c:v>3.8185143809523798</c:v>
                </c:pt>
                <c:pt idx="8">
                  <c:v>4.6086881156069399</c:v>
                </c:pt>
                <c:pt idx="9">
                  <c:v>5.8164016398292997</c:v>
                </c:pt>
                <c:pt idx="10">
                  <c:v>10.472780978943099</c:v>
                </c:pt>
                <c:pt idx="11">
                  <c:v>13.380574996491999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0D-484A-BDCC-B154AE9EDBFA}"/>
            </c:ext>
          </c:extLst>
        </c:ser>
        <c:ser>
          <c:idx val="1"/>
          <c:order val="1"/>
          <c:tx>
            <c:strRef>
              <c:f>ZA_no2!$C$6:$C$7</c:f>
              <c:strCache>
                <c:ptCount val="1"/>
                <c:pt idx="0">
                  <c:v>Ružomberok</c:v>
                </c:pt>
              </c:strCache>
            </c:strRef>
          </c:tx>
          <c:spPr>
            <a:ln w="1270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ZA_no2!$C$8:$C$20</c:f>
              <c:numCache>
                <c:formatCode>0</c:formatCode>
                <c:ptCount val="12"/>
                <c:pt idx="0">
                  <c:v>18.763123341407798</c:v>
                </c:pt>
                <c:pt idx="1">
                  <c:v>19.7235962971607</c:v>
                </c:pt>
                <c:pt idx="2">
                  <c:v>22.6257598148106</c:v>
                </c:pt>
                <c:pt idx="3">
                  <c:v>15.1865174729004</c:v>
                </c:pt>
                <c:pt idx="4">
                  <c:v>13.0055063286284</c:v>
                </c:pt>
                <c:pt idx="5">
                  <c:v>11.310580228901699</c:v>
                </c:pt>
                <c:pt idx="6">
                  <c:v>10.460254243385499</c:v>
                </c:pt>
                <c:pt idx="7">
                  <c:v>10.745949057226399</c:v>
                </c:pt>
                <c:pt idx="8">
                  <c:v>12.665104556871601</c:v>
                </c:pt>
                <c:pt idx="9">
                  <c:v>17.379239254825201</c:v>
                </c:pt>
                <c:pt idx="10">
                  <c:v>21.124384408346799</c:v>
                </c:pt>
                <c:pt idx="11">
                  <c:v>23.716830110384301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0D-484A-BDCC-B154AE9EDBFA}"/>
            </c:ext>
          </c:extLst>
        </c:ser>
        <c:ser>
          <c:idx val="2"/>
          <c:order val="2"/>
          <c:tx>
            <c:strRef>
              <c:f>ZA_no2!$D$6:$D$7</c:f>
              <c:strCache>
                <c:ptCount val="1"/>
                <c:pt idx="0">
                  <c:v>Žilina</c:v>
                </c:pt>
              </c:strCache>
            </c:strRef>
          </c:tx>
          <c:spPr>
            <a:ln w="1270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ZA_no2!$D$8:$D$20</c:f>
              <c:numCache>
                <c:formatCode>0</c:formatCode>
                <c:ptCount val="12"/>
                <c:pt idx="0">
                  <c:v>27.281103790523101</c:v>
                </c:pt>
                <c:pt idx="1">
                  <c:v>27.849209893048101</c:v>
                </c:pt>
                <c:pt idx="2">
                  <c:v>28.794955018446899</c:v>
                </c:pt>
                <c:pt idx="3">
                  <c:v>18.323780753306401</c:v>
                </c:pt>
                <c:pt idx="4">
                  <c:v>16.766142140782101</c:v>
                </c:pt>
                <c:pt idx="5">
                  <c:v>13.525317820948001</c:v>
                </c:pt>
                <c:pt idx="6">
                  <c:v>13.3735648303371</c:v>
                </c:pt>
                <c:pt idx="7">
                  <c:v>12.0920145877653</c:v>
                </c:pt>
                <c:pt idx="8">
                  <c:v>14.270703817791899</c:v>
                </c:pt>
                <c:pt idx="9">
                  <c:v>19.1468624046658</c:v>
                </c:pt>
                <c:pt idx="10">
                  <c:v>22.8134200872822</c:v>
                </c:pt>
                <c:pt idx="11">
                  <c:v>26.9487749389986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0D-484A-BDCC-B154AE9EDBFA}"/>
            </c:ext>
          </c:extLst>
        </c:ser>
        <c:ser>
          <c:idx val="3"/>
          <c:order val="3"/>
          <c:tx>
            <c:strRef>
              <c:f>ZA_no2!$E$6:$E$7</c:f>
              <c:strCache>
                <c:ptCount val="1"/>
                <c:pt idx="0">
                  <c:v>Martin</c:v>
                </c:pt>
              </c:strCache>
            </c:strRef>
          </c:tx>
          <c:spPr>
            <a:ln w="127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ZA_no2!$E$8:$E$20</c:f>
              <c:numCache>
                <c:formatCode>0</c:formatCode>
                <c:ptCount val="12"/>
                <c:pt idx="0">
                  <c:v>19.521050352280099</c:v>
                </c:pt>
                <c:pt idx="1">
                  <c:v>21.024659620548299</c:v>
                </c:pt>
                <c:pt idx="2">
                  <c:v>24.8175755321681</c:v>
                </c:pt>
                <c:pt idx="3">
                  <c:v>16.788497800486301</c:v>
                </c:pt>
                <c:pt idx="4">
                  <c:v>14.365706200876399</c:v>
                </c:pt>
                <c:pt idx="5">
                  <c:v>11.951445339375701</c:v>
                </c:pt>
                <c:pt idx="6">
                  <c:v>10.9935082282518</c:v>
                </c:pt>
                <c:pt idx="7">
                  <c:v>11.430381868224099</c:v>
                </c:pt>
                <c:pt idx="8">
                  <c:v>13.823909207838099</c:v>
                </c:pt>
                <c:pt idx="9">
                  <c:v>17.353899251412599</c:v>
                </c:pt>
                <c:pt idx="10">
                  <c:v>21.009706428138699</c:v>
                </c:pt>
                <c:pt idx="11">
                  <c:v>22.919894332978998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B0D-484A-BDCC-B154AE9EDBFA}"/>
            </c:ext>
          </c:extLst>
        </c:ser>
        <c:ser>
          <c:idx val="4"/>
          <c:order val="4"/>
          <c:tx>
            <c:strRef>
              <c:f>ZA_no2!$F$6:$F$7</c:f>
              <c:strCache>
                <c:ptCount val="1"/>
                <c:pt idx="0">
                  <c:v>Liptovský Mikuláš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ZA_no2!$F$8:$F$20</c:f>
              <c:numCache>
                <c:formatCode>0</c:formatCode>
                <c:ptCount val="12"/>
                <c:pt idx="0">
                  <c:v>17.935456467741201</c:v>
                </c:pt>
                <c:pt idx="1">
                  <c:v>21.234730045702399</c:v>
                </c:pt>
                <c:pt idx="2">
                  <c:v>14.8459939609311</c:v>
                </c:pt>
                <c:pt idx="3">
                  <c:v>7.4948899302325502</c:v>
                </c:pt>
                <c:pt idx="4">
                  <c:v>7.2686479213483199</c:v>
                </c:pt>
                <c:pt idx="5">
                  <c:v>6.5202180063675801</c:v>
                </c:pt>
                <c:pt idx="6">
                  <c:v>6.0514342527607301</c:v>
                </c:pt>
                <c:pt idx="7">
                  <c:v>8.4523490053596699</c:v>
                </c:pt>
                <c:pt idx="8">
                  <c:v>8.9488352703237002</c:v>
                </c:pt>
                <c:pt idx="9">
                  <c:v>14.399563914870001</c:v>
                </c:pt>
                <c:pt idx="10">
                  <c:v>17.894866605957201</c:v>
                </c:pt>
                <c:pt idx="11">
                  <c:v>23.151979197127702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B0D-484A-BDCC-B154AE9EDBFA}"/>
            </c:ext>
          </c:extLst>
        </c:ser>
        <c:ser>
          <c:idx val="5"/>
          <c:order val="5"/>
          <c:tx>
            <c:strRef>
              <c:f>ZA_no2!$G$6:$G$7</c:f>
              <c:strCache>
                <c:ptCount val="1"/>
                <c:pt idx="0">
                  <c:v>Chopok</c:v>
                </c:pt>
              </c:strCache>
            </c:strRef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ZA_no2!$G$8:$G$20</c:f>
              <c:numCache>
                <c:formatCode>0</c:formatCode>
                <c:ptCount val="12"/>
                <c:pt idx="0">
                  <c:v>1.1276622521008399</c:v>
                </c:pt>
                <c:pt idx="1">
                  <c:v>2.2623222477379099</c:v>
                </c:pt>
                <c:pt idx="2">
                  <c:v>3.5850064268907502</c:v>
                </c:pt>
                <c:pt idx="3">
                  <c:v>3.0801286635838099</c:v>
                </c:pt>
                <c:pt idx="4">
                  <c:v>2.4370805055006999</c:v>
                </c:pt>
                <c:pt idx="5">
                  <c:v>2.1065408810419699</c:v>
                </c:pt>
                <c:pt idx="6">
                  <c:v>2.12598122524544</c:v>
                </c:pt>
                <c:pt idx="7">
                  <c:v>2.1932511831932802</c:v>
                </c:pt>
                <c:pt idx="8">
                  <c:v>1.8016700746355701</c:v>
                </c:pt>
                <c:pt idx="9">
                  <c:v>1.2500886296918801</c:v>
                </c:pt>
                <c:pt idx="10">
                  <c:v>1.4897057043478299</c:v>
                </c:pt>
                <c:pt idx="11">
                  <c:v>1.6132094505618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B0D-484A-BDCC-B154AE9ED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429632"/>
        <c:axId val="425440000"/>
      </c:lineChart>
      <c:catAx>
        <c:axId val="425429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25440000"/>
        <c:crosses val="autoZero"/>
        <c:auto val="1"/>
        <c:lblAlgn val="ctr"/>
        <c:lblOffset val="100"/>
        <c:noMultiLvlLbl val="0"/>
      </c:catAx>
      <c:valAx>
        <c:axId val="425440000"/>
        <c:scaling>
          <c:orientation val="minMax"/>
          <c:max val="4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[</a:t>
                </a:r>
                <a:r>
                  <a:rPr lang="sk-SK" sz="800">
                    <a:latin typeface="Calibri" panose="020F0502020204030204" pitchFamily="34" charset="0"/>
                    <a:cs typeface="Calibri" panose="020F0502020204030204" pitchFamily="34" charset="0"/>
                  </a:rPr>
                  <a:t>µg.m</a:t>
                </a:r>
                <a:r>
                  <a:rPr lang="sk-SK" sz="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r>
                  <a:rPr lang="en-US" sz="800" baseline="0"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endParaRPr lang="sk-SK" sz="800" baseline="0"/>
              </a:p>
            </c:rich>
          </c:tx>
          <c:layout>
            <c:manualLayout>
              <c:xMode val="edge"/>
              <c:yMode val="edge"/>
              <c:x val="8.1978854856862484E-3"/>
              <c:y val="2.6318041766518314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25429632"/>
        <c:crosses val="autoZero"/>
        <c:crossBetween val="between"/>
        <c:majorUnit val="10"/>
      </c:valAx>
      <c:spPr>
        <a:gradFill>
          <a:gsLst>
            <a:gs pos="73000">
              <a:schemeClr val="bg1"/>
            </a:gs>
            <a:gs pos="0">
              <a:schemeClr val="bg1"/>
            </a:gs>
            <a:gs pos="100000">
              <a:schemeClr val="bg2"/>
            </a:gs>
          </a:gsLst>
          <a:lin ang="5400000" scaled="1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125586139666405E-3"/>
          <c:y val="0.92288327471911857"/>
          <c:w val="0.9962873976796558"/>
          <c:h val="7.46903153153153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[NO2_O3_mesacne_2023_jankaM_dopl.xlsx]ZA_no2!Kontingenčná tabuľka1</c:name>
    <c:fmtId val="1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3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>
              <a:solidFill>
                <a:schemeClr val="accent5"/>
              </a:solidFill>
            </a:ln>
            <a:effectLst/>
          </c:spPr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5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6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3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4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5"/>
        <c:spPr>
          <a:solidFill>
            <a:schemeClr val="accent1"/>
          </a:solidFill>
          <a:ln w="12700" cap="rnd">
            <a:solidFill>
              <a:srgbClr val="002060"/>
            </a:solidFill>
            <a:round/>
          </a:ln>
          <a:effectLst/>
        </c:spPr>
        <c:marker>
          <c:symbol val="circle"/>
          <c:size val="5"/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 w="12700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 w="12700" cap="rnd">
            <a:solidFill>
              <a:schemeClr val="accent4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50000"/>
              </a:schemeClr>
            </a:solidFill>
            <a:ln w="9525">
              <a:solidFill>
                <a:schemeClr val="accent4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 w="127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 w="1270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 w="127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 w="1270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 w="12700" cap="rnd">
            <a:solidFill>
              <a:schemeClr val="accent4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50000"/>
              </a:schemeClr>
            </a:solidFill>
            <a:ln w="9525">
              <a:solidFill>
                <a:schemeClr val="accent4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 w="12700" cap="rnd">
            <a:solidFill>
              <a:srgbClr val="002060"/>
            </a:solidFill>
            <a:round/>
          </a:ln>
          <a:effectLst/>
        </c:spPr>
        <c:marker>
          <c:symbol val="circle"/>
          <c:size val="5"/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 w="12700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 w="127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 w="127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 w="12700" cap="rnd">
            <a:solidFill>
              <a:schemeClr val="accent4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 w="12700" cap="rnd">
            <a:solidFill>
              <a:schemeClr val="accent4">
                <a:lumMod val="50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>
                <a:lumMod val="50000"/>
              </a:schemeClr>
            </a:solidFill>
            <a:ln w="9525">
              <a:solidFill>
                <a:schemeClr val="accent4">
                  <a:lumMod val="50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 w="12700" cap="rnd">
            <a:solidFill>
              <a:srgbClr val="002060"/>
            </a:solidFill>
            <a:round/>
          </a:ln>
          <a:effectLst/>
        </c:spPr>
        <c:marker>
          <c:symbol val="circle"/>
          <c:size val="5"/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 w="12700" cap="rnd">
            <a:solidFill>
              <a:schemeClr val="accent6">
                <a:lumMod val="75000"/>
              </a:schemeClr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 w="127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 w="127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564027228603377"/>
          <c:y val="0.14159372628383507"/>
          <c:w val="0.89401704158145878"/>
          <c:h val="0.59500075075075087"/>
        </c:manualLayout>
      </c:layout>
      <c:lineChart>
        <c:grouping val="standard"/>
        <c:varyColors val="0"/>
        <c:ser>
          <c:idx val="0"/>
          <c:order val="0"/>
          <c:tx>
            <c:strRef>
              <c:f>ZA_no2!$B$6:$B$7</c:f>
              <c:strCache>
                <c:ptCount val="1"/>
                <c:pt idx="0">
                  <c:v>Oščadnica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ZA_no2!$B$8:$B$20</c:f>
              <c:numCache>
                <c:formatCode>0</c:formatCode>
                <c:ptCount val="12"/>
                <c:pt idx="0">
                  <c:v>9.4251450000000006</c:v>
                </c:pt>
                <c:pt idx="1">
                  <c:v>12.6303</c:v>
                </c:pt>
                <c:pt idx="2">
                  <c:v>7.4178680000000004</c:v>
                </c:pt>
                <c:pt idx="3">
                  <c:v>5.9230299999999998</c:v>
                </c:pt>
                <c:pt idx="4">
                  <c:v>4.0340210000000001</c:v>
                </c:pt>
                <c:pt idx="5">
                  <c:v>3.5589029999999999</c:v>
                </c:pt>
                <c:pt idx="6">
                  <c:v>1.92788</c:v>
                </c:pt>
                <c:pt idx="7">
                  <c:v>2.3594170000000001</c:v>
                </c:pt>
                <c:pt idx="8">
                  <c:v>2.1186739999999999</c:v>
                </c:pt>
                <c:pt idx="9">
                  <c:v>4.2343440000000001</c:v>
                </c:pt>
                <c:pt idx="10">
                  <c:v>6.8644920000000003</c:v>
                </c:pt>
                <c:pt idx="11">
                  <c:v>13.34408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3B-45E7-A773-85C1A66D64CA}"/>
            </c:ext>
          </c:extLst>
        </c:ser>
        <c:ser>
          <c:idx val="1"/>
          <c:order val="1"/>
          <c:tx>
            <c:strRef>
              <c:f>ZA_no2!$C$6:$C$7</c:f>
              <c:strCache>
                <c:ptCount val="1"/>
                <c:pt idx="0">
                  <c:v>Ružomberok</c:v>
                </c:pt>
              </c:strCache>
            </c:strRef>
          </c:tx>
          <c:spPr>
            <a:ln w="1270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ZA_no2!$C$8:$C$20</c:f>
              <c:numCache>
                <c:formatCode>0</c:formatCode>
                <c:ptCount val="12"/>
                <c:pt idx="0">
                  <c:v>21.722239999999999</c:v>
                </c:pt>
                <c:pt idx="1">
                  <c:v>30.745190000000001</c:v>
                </c:pt>
                <c:pt idx="2">
                  <c:v>19.630590000000002</c:v>
                </c:pt>
                <c:pt idx="3">
                  <c:v>14.00024</c:v>
                </c:pt>
                <c:pt idx="4">
                  <c:v>12.59685</c:v>
                </c:pt>
                <c:pt idx="5">
                  <c:v>10.670500000000001</c:v>
                </c:pt>
                <c:pt idx="6">
                  <c:v>10.64434</c:v>
                </c:pt>
                <c:pt idx="7">
                  <c:v>11.395110000000001</c:v>
                </c:pt>
                <c:pt idx="8">
                  <c:v>14.30902</c:v>
                </c:pt>
                <c:pt idx="9">
                  <c:v>16.10453</c:v>
                </c:pt>
                <c:pt idx="10">
                  <c:v>17.509429999999998</c:v>
                </c:pt>
                <c:pt idx="11">
                  <c:v>25.984439999999999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3B-45E7-A773-85C1A66D64CA}"/>
            </c:ext>
          </c:extLst>
        </c:ser>
        <c:ser>
          <c:idx val="2"/>
          <c:order val="2"/>
          <c:tx>
            <c:strRef>
              <c:f>ZA_no2!$D$6:$D$7</c:f>
              <c:strCache>
                <c:ptCount val="1"/>
                <c:pt idx="0">
                  <c:v>Žilina</c:v>
                </c:pt>
              </c:strCache>
            </c:strRef>
          </c:tx>
          <c:spPr>
            <a:ln w="1270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ZA_no2!$D$8:$D$20</c:f>
              <c:numCache>
                <c:formatCode>0</c:formatCode>
                <c:ptCount val="12"/>
                <c:pt idx="0">
                  <c:v>22.60707</c:v>
                </c:pt>
                <c:pt idx="1">
                  <c:v>30.663989999999998</c:v>
                </c:pt>
                <c:pt idx="2">
                  <c:v>20.06934</c:v>
                </c:pt>
                <c:pt idx="3">
                  <c:v>14.947889999999999</c:v>
                </c:pt>
                <c:pt idx="5">
                  <c:v>11.74536</c:v>
                </c:pt>
                <c:pt idx="6">
                  <c:v>10.189170000000001</c:v>
                </c:pt>
                <c:pt idx="7">
                  <c:v>11.252359999999999</c:v>
                </c:pt>
                <c:pt idx="8">
                  <c:v>15.13973</c:v>
                </c:pt>
                <c:pt idx="9">
                  <c:v>18.546150000000001</c:v>
                </c:pt>
                <c:pt idx="10">
                  <c:v>19.969080000000002</c:v>
                </c:pt>
                <c:pt idx="11">
                  <c:v>27.901810000000001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3B-45E7-A773-85C1A66D64CA}"/>
            </c:ext>
          </c:extLst>
        </c:ser>
        <c:ser>
          <c:idx val="3"/>
          <c:order val="3"/>
          <c:tx>
            <c:strRef>
              <c:f>ZA_no2!$E$6:$E$7</c:f>
              <c:strCache>
                <c:ptCount val="1"/>
                <c:pt idx="0">
                  <c:v>Martin</c:v>
                </c:pt>
              </c:strCache>
            </c:strRef>
          </c:tx>
          <c:spPr>
            <a:ln w="127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ZA_no2!$E$8:$E$20</c:f>
              <c:numCache>
                <c:formatCode>0</c:formatCode>
                <c:ptCount val="12"/>
                <c:pt idx="0">
                  <c:v>17.71059</c:v>
                </c:pt>
                <c:pt idx="1">
                  <c:v>26.127300000000002</c:v>
                </c:pt>
                <c:pt idx="2">
                  <c:v>18.314679999999999</c:v>
                </c:pt>
                <c:pt idx="3">
                  <c:v>13.56254</c:v>
                </c:pt>
                <c:pt idx="4">
                  <c:v>11.21176</c:v>
                </c:pt>
                <c:pt idx="5">
                  <c:v>12.35181</c:v>
                </c:pt>
                <c:pt idx="6">
                  <c:v>11.927440000000001</c:v>
                </c:pt>
                <c:pt idx="7">
                  <c:v>11.980700000000001</c:v>
                </c:pt>
                <c:pt idx="8">
                  <c:v>14.93106</c:v>
                </c:pt>
                <c:pt idx="9">
                  <c:v>17.178879999999999</c:v>
                </c:pt>
                <c:pt idx="10">
                  <c:v>17.62444</c:v>
                </c:pt>
                <c:pt idx="11">
                  <c:v>24.282119999999999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63B-45E7-A773-85C1A66D64CA}"/>
            </c:ext>
          </c:extLst>
        </c:ser>
        <c:ser>
          <c:idx val="4"/>
          <c:order val="4"/>
          <c:tx>
            <c:strRef>
              <c:f>ZA_no2!$F$6:$F$7</c:f>
              <c:strCache>
                <c:ptCount val="1"/>
                <c:pt idx="0">
                  <c:v>Liptovský Mikuláš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ZA_no2!$F$8:$F$20</c:f>
              <c:numCache>
                <c:formatCode>0</c:formatCode>
                <c:ptCount val="12"/>
                <c:pt idx="0">
                  <c:v>18.979379999999999</c:v>
                </c:pt>
                <c:pt idx="1">
                  <c:v>24.25798</c:v>
                </c:pt>
                <c:pt idx="2">
                  <c:v>13.41869</c:v>
                </c:pt>
                <c:pt idx="3">
                  <c:v>8.0908719999999992</c:v>
                </c:pt>
                <c:pt idx="4">
                  <c:v>6.5285919999999997</c:v>
                </c:pt>
                <c:pt idx="5">
                  <c:v>5.1627679999999998</c:v>
                </c:pt>
                <c:pt idx="6">
                  <c:v>5.3438460000000001</c:v>
                </c:pt>
                <c:pt idx="7">
                  <c:v>6.1892129999999996</c:v>
                </c:pt>
                <c:pt idx="8">
                  <c:v>8.3173150000000007</c:v>
                </c:pt>
                <c:pt idx="9">
                  <c:v>11.10712</c:v>
                </c:pt>
                <c:pt idx="10">
                  <c:v>12.56283</c:v>
                </c:pt>
                <c:pt idx="11">
                  <c:v>23.48282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63B-45E7-A773-85C1A66D64CA}"/>
            </c:ext>
          </c:extLst>
        </c:ser>
        <c:ser>
          <c:idx val="5"/>
          <c:order val="5"/>
          <c:tx>
            <c:strRef>
              <c:f>ZA_no2!$G$6:$G$7</c:f>
              <c:strCache>
                <c:ptCount val="1"/>
                <c:pt idx="0">
                  <c:v>Chopok</c:v>
                </c:pt>
              </c:strCache>
            </c:strRef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ZA_no2!$A$8:$A$20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ZA_no2!$G$8:$G$20</c:f>
              <c:numCache>
                <c:formatCode>0</c:formatCode>
                <c:ptCount val="12"/>
                <c:pt idx="0">
                  <c:v>2.0005489999999999</c:v>
                </c:pt>
                <c:pt idx="1">
                  <c:v>2.5981519999999998</c:v>
                </c:pt>
                <c:pt idx="2">
                  <c:v>3.163853</c:v>
                </c:pt>
                <c:pt idx="3">
                  <c:v>2.9168970000000001</c:v>
                </c:pt>
                <c:pt idx="4">
                  <c:v>1.8923909999999999</c:v>
                </c:pt>
                <c:pt idx="5">
                  <c:v>1.896895</c:v>
                </c:pt>
                <c:pt idx="6">
                  <c:v>1.8193189999999999</c:v>
                </c:pt>
                <c:pt idx="7">
                  <c:v>1.4018269999999999</c:v>
                </c:pt>
                <c:pt idx="8">
                  <c:v>1.345089</c:v>
                </c:pt>
                <c:pt idx="9">
                  <c:v>1.0289699999999999</c:v>
                </c:pt>
                <c:pt idx="10">
                  <c:v>1.3727370000000001</c:v>
                </c:pt>
                <c:pt idx="11">
                  <c:v>1.364306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63B-45E7-A773-85C1A66D6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398368"/>
        <c:axId val="490406896"/>
      </c:lineChart>
      <c:catAx>
        <c:axId val="49039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406896"/>
        <c:crosses val="autoZero"/>
        <c:auto val="1"/>
        <c:lblAlgn val="ctr"/>
        <c:lblOffset val="100"/>
        <c:noMultiLvlLbl val="0"/>
      </c:catAx>
      <c:valAx>
        <c:axId val="490406896"/>
        <c:scaling>
          <c:orientation val="minMax"/>
          <c:max val="4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800">
                    <a:latin typeface="Calibri" panose="020F0502020204030204" pitchFamily="34" charset="0"/>
                    <a:cs typeface="Calibri" panose="020F0502020204030204" pitchFamily="34" charset="0"/>
                  </a:rPr>
                  <a:t>µg.m</a:t>
                </a:r>
                <a:r>
                  <a:rPr lang="sk-SK" sz="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-3</a:t>
                </a:r>
                <a:endParaRPr lang="sk-SK" sz="800" baseline="30000"/>
              </a:p>
            </c:rich>
          </c:tx>
          <c:layout>
            <c:manualLayout>
              <c:xMode val="edge"/>
              <c:yMode val="edge"/>
              <c:x val="1.0930810123651562E-2"/>
              <c:y val="3.227603484864107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398368"/>
        <c:crosses val="autoZero"/>
        <c:crossBetween val="between"/>
        <c:majorUnit val="10"/>
      </c:valAx>
      <c:spPr>
        <a:gradFill>
          <a:gsLst>
            <a:gs pos="73000">
              <a:schemeClr val="bg1"/>
            </a:gs>
            <a:gs pos="0">
              <a:schemeClr val="bg1"/>
            </a:gs>
            <a:gs pos="100000">
              <a:schemeClr val="bg2"/>
            </a:gs>
          </a:gsLst>
          <a:lin ang="5400000" scaled="1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126023203441741E-3"/>
          <c:y val="0.87347624725495954"/>
          <c:w val="0.9962873976796558"/>
          <c:h val="7.46903153153153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[NO2_O3_mesacne_2023_jankaM_dopl.xlsx]ZA_o3!Kontingenčná tabuľka1</c:name>
    <c:fmtId val="13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</c:pivotFmt>
      <c:pivotFmt>
        <c:idx val="51"/>
      </c:pivotFmt>
      <c:pivotFmt>
        <c:idx val="52"/>
      </c:pivotFmt>
      <c:pivotFmt>
        <c:idx val="53"/>
      </c:pivotFmt>
      <c:pivotFmt>
        <c:idx val="54"/>
      </c:pivotFmt>
      <c:pivotFmt>
        <c:idx val="55"/>
      </c:pivotFmt>
      <c:pivotFmt>
        <c:idx val="56"/>
      </c:pivotFmt>
      <c:pivotFmt>
        <c:idx val="57"/>
      </c:pivotFmt>
      <c:pivotFmt>
        <c:idx val="58"/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0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1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2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3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4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5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</c:pivotFmt>
      <c:pivotFmt>
        <c:idx val="76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>
                <a:lumMod val="60000"/>
              </a:schemeClr>
            </a:solidFill>
            <a:ln w="9525" cap="flat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>
                <a:lumMod val="60000"/>
              </a:schemeClr>
            </a:solidFill>
            <a:ln w="9525" cap="flat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/>
            </a:solidFill>
            <a:ln w="9525" cap="flat" cmpd="sng" algn="ctr">
              <a:solidFill>
                <a:schemeClr val="accent6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5"/>
            </a:solidFill>
            <a:ln w="9525" cap="flat" cmpd="sng" algn="ctr">
              <a:solidFill>
                <a:schemeClr val="accent5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4"/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gradFill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22225" cap="rnd" cmpd="sng" algn="ctr">
            <a:solidFill>
              <a:schemeClr val="accent6"/>
            </a:solidFill>
            <a:round/>
          </a:ln>
          <a:effectLst/>
        </c:spPr>
        <c:marker>
          <c:symbol val="circle"/>
          <c:size val="4"/>
          <c:spPr>
            <a:solidFill>
              <a:schemeClr val="accent6">
                <a:lumMod val="60000"/>
              </a:schemeClr>
            </a:solidFill>
            <a:ln w="9525" cap="flat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937321401181098"/>
          <c:y val="0.14673423423423423"/>
          <c:w val="0.86681985621347879"/>
          <c:h val="0.58299019672745089"/>
        </c:manualLayout>
      </c:layout>
      <c:lineChart>
        <c:grouping val="standard"/>
        <c:varyColors val="0"/>
        <c:ser>
          <c:idx val="0"/>
          <c:order val="0"/>
          <c:tx>
            <c:strRef>
              <c:f>ZA_o3!$B$6:$B$7</c:f>
              <c:strCache>
                <c:ptCount val="1"/>
                <c:pt idx="0">
                  <c:v>Chopok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marker>
          <c:cat>
            <c:strRef>
              <c:f>ZA_o3!$A$8:$A$20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ZA_o3!$B$8:$B$20</c:f>
              <c:numCache>
                <c:formatCode>0</c:formatCode>
                <c:ptCount val="12"/>
                <c:pt idx="0">
                  <c:v>73.491510000000005</c:v>
                </c:pt>
                <c:pt idx="1">
                  <c:v>75.65513</c:v>
                </c:pt>
                <c:pt idx="2">
                  <c:v>82.424409999999995</c:v>
                </c:pt>
                <c:pt idx="4">
                  <c:v>101.20950000000001</c:v>
                </c:pt>
                <c:pt idx="5">
                  <c:v>103.80540000000001</c:v>
                </c:pt>
                <c:pt idx="6">
                  <c:v>104.7165</c:v>
                </c:pt>
                <c:pt idx="7">
                  <c:v>103.43170000000001</c:v>
                </c:pt>
                <c:pt idx="8">
                  <c:v>96.234369999999998</c:v>
                </c:pt>
                <c:pt idx="9">
                  <c:v>80.396190000000004</c:v>
                </c:pt>
                <c:pt idx="10">
                  <c:v>74.399590000000003</c:v>
                </c:pt>
                <c:pt idx="11">
                  <c:v>79.693340000000006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A2-4233-BD12-42B148957AF6}"/>
            </c:ext>
          </c:extLst>
        </c:ser>
        <c:ser>
          <c:idx val="1"/>
          <c:order val="1"/>
          <c:tx>
            <c:strRef>
              <c:f>ZA_o3!$C$6:$C$7</c:f>
              <c:strCache>
                <c:ptCount val="1"/>
                <c:pt idx="0">
                  <c:v>Oščadnica 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marker>
          <c:cat>
            <c:strRef>
              <c:f>ZA_o3!$A$8:$A$20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ZA_o3!$C$8:$C$20</c:f>
              <c:numCache>
                <c:formatCode>0</c:formatCode>
                <c:ptCount val="12"/>
                <c:pt idx="0">
                  <c:v>37.603050000000003</c:v>
                </c:pt>
                <c:pt idx="1">
                  <c:v>47.174860000000002</c:v>
                </c:pt>
                <c:pt idx="2">
                  <c:v>59.911160000000002</c:v>
                </c:pt>
                <c:pt idx="3">
                  <c:v>63.003459999999997</c:v>
                </c:pt>
                <c:pt idx="4">
                  <c:v>62.619390000000003</c:v>
                </c:pt>
                <c:pt idx="5">
                  <c:v>64.355590000000007</c:v>
                </c:pt>
                <c:pt idx="6">
                  <c:v>60.608730000000001</c:v>
                </c:pt>
                <c:pt idx="7">
                  <c:v>51.966030000000003</c:v>
                </c:pt>
                <c:pt idx="8">
                  <c:v>43.734200000000001</c:v>
                </c:pt>
                <c:pt idx="9">
                  <c:v>35.752609999999997</c:v>
                </c:pt>
                <c:pt idx="10">
                  <c:v>39.343820000000001</c:v>
                </c:pt>
                <c:pt idx="11">
                  <c:v>30.826160000000002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A2-4233-BD12-42B148957AF6}"/>
            </c:ext>
          </c:extLst>
        </c:ser>
        <c:ser>
          <c:idx val="2"/>
          <c:order val="2"/>
          <c:tx>
            <c:strRef>
              <c:f>ZA_o3!$D$6:$D$7</c:f>
              <c:strCache>
                <c:ptCount val="1"/>
                <c:pt idx="0">
                  <c:v>Ružomberok 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marker>
          <c:cat>
            <c:strRef>
              <c:f>ZA_o3!$A$8:$A$20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ZA_o3!$D$8:$D$20</c:f>
              <c:numCache>
                <c:formatCode>0</c:formatCode>
                <c:ptCount val="12"/>
                <c:pt idx="0">
                  <c:v>21.287880000000001</c:v>
                </c:pt>
                <c:pt idx="1">
                  <c:v>29.759630000000001</c:v>
                </c:pt>
                <c:pt idx="2">
                  <c:v>43.333489999999998</c:v>
                </c:pt>
                <c:pt idx="3">
                  <c:v>51.005740000000003</c:v>
                </c:pt>
                <c:pt idx="4">
                  <c:v>52.661090000000002</c:v>
                </c:pt>
                <c:pt idx="5">
                  <c:v>60.000489999999999</c:v>
                </c:pt>
                <c:pt idx="6">
                  <c:v>57.547969999999999</c:v>
                </c:pt>
                <c:pt idx="7">
                  <c:v>46.551810000000003</c:v>
                </c:pt>
                <c:pt idx="8">
                  <c:v>37.714179999999999</c:v>
                </c:pt>
                <c:pt idx="9">
                  <c:v>29.985859999999999</c:v>
                </c:pt>
                <c:pt idx="10">
                  <c:v>31.660699999999999</c:v>
                </c:pt>
                <c:pt idx="11">
                  <c:v>20.289680000000001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A2-4233-BD12-42B148957AF6}"/>
            </c:ext>
          </c:extLst>
        </c:ser>
        <c:ser>
          <c:idx val="3"/>
          <c:order val="3"/>
          <c:tx>
            <c:strRef>
              <c:f>ZA_o3!$E$6:$E$7</c:f>
              <c:strCache>
                <c:ptCount val="1"/>
                <c:pt idx="0">
                  <c:v>Žilina </c:v>
                </c:pt>
              </c:strCache>
            </c:strRef>
          </c:tx>
          <c:spPr>
            <a:ln w="22225" cap="rnd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lumMod val="60000"/>
                </a:schemeClr>
              </a:solidFill>
              <a:ln w="9525" cap="flat" cmpd="sng" algn="ctr">
                <a:solidFill>
                  <a:schemeClr val="accent6">
                    <a:lumMod val="60000"/>
                  </a:schemeClr>
                </a:solidFill>
                <a:round/>
              </a:ln>
              <a:effectLst/>
            </c:spPr>
          </c:marker>
          <c:cat>
            <c:strRef>
              <c:f>ZA_o3!$A$8:$A$20</c:f>
              <c:strCach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strCache>
            </c:strRef>
          </c:cat>
          <c:val>
            <c:numRef>
              <c:f>ZA_o3!$E$8:$E$20</c:f>
              <c:numCache>
                <c:formatCode>0</c:formatCode>
                <c:ptCount val="12"/>
                <c:pt idx="0">
                  <c:v>20.653790000000001</c:v>
                </c:pt>
                <c:pt idx="1">
                  <c:v>27.902899999999999</c:v>
                </c:pt>
                <c:pt idx="2">
                  <c:v>40.548290000000001</c:v>
                </c:pt>
                <c:pt idx="3">
                  <c:v>48.081139999999998</c:v>
                </c:pt>
                <c:pt idx="4">
                  <c:v>47.883870000000002</c:v>
                </c:pt>
                <c:pt idx="5">
                  <c:v>55.658349999999999</c:v>
                </c:pt>
                <c:pt idx="6">
                  <c:v>52.951149999999998</c:v>
                </c:pt>
                <c:pt idx="7">
                  <c:v>40.31644</c:v>
                </c:pt>
                <c:pt idx="8">
                  <c:v>37.873800000000003</c:v>
                </c:pt>
                <c:pt idx="9">
                  <c:v>25.395009999999999</c:v>
                </c:pt>
                <c:pt idx="10">
                  <c:v>30.255970000000001</c:v>
                </c:pt>
                <c:pt idx="11">
                  <c:v>19.760429999999999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A2-4233-BD12-42B148957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490398368"/>
        <c:axId val="490406896"/>
      </c:lineChart>
      <c:catAx>
        <c:axId val="49039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406896"/>
        <c:crosses val="autoZero"/>
        <c:auto val="1"/>
        <c:lblAlgn val="ctr"/>
        <c:lblOffset val="100"/>
        <c:noMultiLvlLbl val="0"/>
      </c:catAx>
      <c:valAx>
        <c:axId val="490406896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800" b="0" i="0" cap="none" baseline="0">
                    <a:effectLst/>
                  </a:rPr>
                  <a:t>[μ</a:t>
                </a:r>
                <a:r>
                  <a:rPr lang="sk-SK" sz="800" b="0" i="0" cap="none" baseline="0">
                    <a:effectLst/>
                  </a:rPr>
                  <a:t>g</a:t>
                </a:r>
                <a:r>
                  <a:rPr lang="sk-SK" sz="800" b="0" i="0" cap="none" baseline="0">
                    <a:effectLst/>
                    <a:sym typeface="Symbol" panose="05050102010706020507" pitchFamily="18" charset="2"/>
                  </a:rPr>
                  <a:t></a:t>
                </a:r>
                <a:r>
                  <a:rPr lang="sk-SK" sz="800" b="0" i="0" cap="none" baseline="0">
                    <a:effectLst/>
                  </a:rPr>
                  <a:t>m</a:t>
                </a:r>
                <a:r>
                  <a:rPr lang="sk-SK" sz="800" b="0" i="0" cap="none" baseline="30000">
                    <a:effectLst/>
                  </a:rPr>
                  <a:t>-3</a:t>
                </a:r>
                <a:r>
                  <a:rPr lang="sk-SK" sz="800" b="0" i="0" cap="none" baseline="0">
                    <a:effectLst/>
                  </a:rPr>
                  <a:t>]</a:t>
                </a:r>
                <a:endParaRPr lang="sk-SK" sz="800" cap="none">
                  <a:effectLst/>
                </a:endParaRPr>
              </a:p>
            </c:rich>
          </c:tx>
          <c:layout>
            <c:manualLayout>
              <c:xMode val="edge"/>
              <c:yMode val="edge"/>
              <c:x val="8.819444444444444E-3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90398368"/>
        <c:crosses val="autoZero"/>
        <c:crossBetween val="between"/>
        <c:majorUnit val="3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195073252391908E-3"/>
          <c:y val="0.85502568134171908"/>
          <c:w val="0.94703423702445089"/>
          <c:h val="0.14497431865828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[O3_hour_2022_chod.xlsx]O3chod!Kontingenčná tabuľka21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</c:pivotFmt>
      <c:pivotFmt>
        <c:idx val="80"/>
        <c:spPr>
          <a:solidFill>
            <a:srgbClr val="FFC000">
              <a:lumMod val="50000"/>
            </a:srgbClr>
          </a:solidFill>
          <a:ln>
            <a:solidFill>
              <a:srgbClr val="FFC000">
                <a:lumMod val="50000"/>
              </a:srgbClr>
            </a:solidFill>
          </a:ln>
          <a:effectLst/>
        </c:spPr>
      </c:pivotFmt>
      <c:pivotFmt>
        <c:idx val="81"/>
        <c:spPr>
          <a:solidFill>
            <a:srgbClr val="FFC000">
              <a:lumMod val="50000"/>
            </a:srgbClr>
          </a:solidFill>
          <a:ln>
            <a:solidFill>
              <a:srgbClr val="FFC000">
                <a:lumMod val="50000"/>
              </a:srgbClr>
            </a:solidFill>
          </a:ln>
          <a:effectLst/>
        </c:spPr>
        <c:marker>
          <c:symbol val="none"/>
        </c:marker>
      </c:pivotFmt>
      <c:pivotFmt>
        <c:idx val="82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83"/>
        <c:spPr>
          <a:solidFill>
            <a:srgbClr val="FFC000">
              <a:lumMod val="50000"/>
            </a:srgbClr>
          </a:solidFill>
          <a:ln>
            <a:solidFill>
              <a:srgbClr val="FFC000">
                <a:lumMod val="50000"/>
              </a:srgbClr>
            </a:solidFill>
          </a:ln>
          <a:effectLst/>
        </c:spPr>
        <c:marker>
          <c:symbol val="none"/>
        </c:marker>
      </c:pivotFmt>
      <c:pivotFmt>
        <c:idx val="84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7.1014694087727384E-2"/>
          <c:y val="8.2914287524644373E-2"/>
          <c:w val="0.87570391033513184"/>
          <c:h val="0.827402354649958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O3chod!$B$359:$B$361</c:f>
              <c:strCache>
                <c:ptCount val="1"/>
                <c:pt idx="0">
                  <c:v>7  -  Ružomberok</c:v>
                </c:pt>
              </c:strCache>
            </c:strRef>
          </c:tx>
          <c:spPr>
            <a:solidFill>
              <a:srgbClr val="C0504D"/>
            </a:solidFill>
            <a:ln>
              <a:solidFill>
                <a:srgbClr val="C0504D"/>
              </a:solidFill>
            </a:ln>
            <a:effectLst/>
          </c:spPr>
          <c:invertIfNegative val="0"/>
          <c:cat>
            <c:strRef>
              <c:f>O3chod!$A$362:$A$386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O3chod!$B$362:$B$386</c:f>
              <c:numCache>
                <c:formatCode>0</c:formatCode>
                <c:ptCount val="24"/>
                <c:pt idx="0">
                  <c:v>41.395828137931034</c:v>
                </c:pt>
                <c:pt idx="1">
                  <c:v>38.291154193548394</c:v>
                </c:pt>
                <c:pt idx="2">
                  <c:v>36.079558482758621</c:v>
                </c:pt>
                <c:pt idx="3">
                  <c:v>32.152600258064517</c:v>
                </c:pt>
                <c:pt idx="4">
                  <c:v>28.295985999999999</c:v>
                </c:pt>
                <c:pt idx="5">
                  <c:v>24.26664516129032</c:v>
                </c:pt>
                <c:pt idx="6">
                  <c:v>27.30038578571429</c:v>
                </c:pt>
                <c:pt idx="7">
                  <c:v>39.657625612903239</c:v>
                </c:pt>
                <c:pt idx="8">
                  <c:v>49.001128000000001</c:v>
                </c:pt>
                <c:pt idx="9">
                  <c:v>59.857290967741939</c:v>
                </c:pt>
                <c:pt idx="10">
                  <c:v>69.223785642857152</c:v>
                </c:pt>
                <c:pt idx="11">
                  <c:v>72.423355354838719</c:v>
                </c:pt>
                <c:pt idx="12">
                  <c:v>77.268929071428573</c:v>
                </c:pt>
                <c:pt idx="13">
                  <c:v>77.41425793548386</c:v>
                </c:pt>
                <c:pt idx="14">
                  <c:v>77.808138275862063</c:v>
                </c:pt>
                <c:pt idx="15">
                  <c:v>77.59458077419356</c:v>
                </c:pt>
                <c:pt idx="16">
                  <c:v>77.37510358620689</c:v>
                </c:pt>
                <c:pt idx="17">
                  <c:v>73.858128903225804</c:v>
                </c:pt>
                <c:pt idx="18">
                  <c:v>69.53889675862068</c:v>
                </c:pt>
                <c:pt idx="19">
                  <c:v>61.343676838709669</c:v>
                </c:pt>
                <c:pt idx="20">
                  <c:v>52.196690000000011</c:v>
                </c:pt>
                <c:pt idx="21">
                  <c:v>48.441806322580653</c:v>
                </c:pt>
                <c:pt idx="22">
                  <c:v>45.614965931034476</c:v>
                </c:pt>
                <c:pt idx="23">
                  <c:v>43.953871161290316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8-4837-B683-58FB607202DD}"/>
            </c:ext>
          </c:extLst>
        </c:ser>
        <c:ser>
          <c:idx val="1"/>
          <c:order val="1"/>
          <c:tx>
            <c:strRef>
              <c:f>O3chod!$C$359:$C$361</c:f>
              <c:strCache>
                <c:ptCount val="1"/>
                <c:pt idx="0">
                  <c:v>7  -  Chopok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O3chod!$A$362:$A$386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O3chod!$C$362:$C$386</c:f>
              <c:numCache>
                <c:formatCode>0</c:formatCode>
                <c:ptCount val="24"/>
                <c:pt idx="0">
                  <c:v>104.54877451612901</c:v>
                </c:pt>
                <c:pt idx="1">
                  <c:v>104.08490283870972</c:v>
                </c:pt>
                <c:pt idx="2">
                  <c:v>104.38451541935483</c:v>
                </c:pt>
                <c:pt idx="4">
                  <c:v>104.57341935483872</c:v>
                </c:pt>
                <c:pt idx="5">
                  <c:v>102.63264458064516</c:v>
                </c:pt>
                <c:pt idx="6">
                  <c:v>100.62625800000002</c:v>
                </c:pt>
                <c:pt idx="7">
                  <c:v>99.665096129032264</c:v>
                </c:pt>
                <c:pt idx="8">
                  <c:v>98.463466133333313</c:v>
                </c:pt>
                <c:pt idx="9">
                  <c:v>97.999548451612895</c:v>
                </c:pt>
                <c:pt idx="10">
                  <c:v>98.555742129032254</c:v>
                </c:pt>
                <c:pt idx="11">
                  <c:v>99.851355419354846</c:v>
                </c:pt>
                <c:pt idx="12">
                  <c:v>100.47322580645162</c:v>
                </c:pt>
                <c:pt idx="13">
                  <c:v>101.68529096774192</c:v>
                </c:pt>
                <c:pt idx="14">
                  <c:v>102.885096</c:v>
                </c:pt>
                <c:pt idx="15">
                  <c:v>103.02993535483871</c:v>
                </c:pt>
                <c:pt idx="16">
                  <c:v>102.35638761290325</c:v>
                </c:pt>
                <c:pt idx="17">
                  <c:v>102.82348522580648</c:v>
                </c:pt>
                <c:pt idx="18">
                  <c:v>101.4567732903226</c:v>
                </c:pt>
                <c:pt idx="19">
                  <c:v>101.07696722580647</c:v>
                </c:pt>
                <c:pt idx="20">
                  <c:v>101.87206458064514</c:v>
                </c:pt>
                <c:pt idx="21">
                  <c:v>102.17006432258067</c:v>
                </c:pt>
                <c:pt idx="22">
                  <c:v>103.10509683870968</c:v>
                </c:pt>
                <c:pt idx="23">
                  <c:v>103.96212916129032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C8-4837-B683-58FB607202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5682176"/>
        <c:axId val="395683712"/>
      </c:barChart>
      <c:catAx>
        <c:axId val="39568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95683712"/>
        <c:crosses val="autoZero"/>
        <c:auto val="1"/>
        <c:lblAlgn val="ctr"/>
        <c:lblOffset val="100"/>
        <c:noMultiLvlLbl val="0"/>
      </c:catAx>
      <c:valAx>
        <c:axId val="395683712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800" b="0" i="0" baseline="0">
                    <a:effectLst/>
                  </a:rPr>
                  <a:t>[</a:t>
                </a:r>
                <a:r>
                  <a:rPr lang="el-GR" sz="800" b="0" i="0" baseline="0">
                    <a:effectLst/>
                  </a:rPr>
                  <a:t>μ</a:t>
                </a:r>
                <a:r>
                  <a:rPr lang="en-US" sz="800" b="0" i="0" baseline="0">
                    <a:effectLst/>
                  </a:rPr>
                  <a:t>g∙m</a:t>
                </a:r>
                <a:r>
                  <a:rPr lang="en-US" sz="800" b="0" i="0" baseline="30000">
                    <a:effectLst/>
                  </a:rPr>
                  <a:t>-3</a:t>
                </a:r>
                <a:r>
                  <a:rPr lang="en-US" sz="800" b="0" i="0" baseline="0">
                    <a:effectLst/>
                  </a:rPr>
                  <a:t>]</a:t>
                </a:r>
                <a:endParaRPr lang="sk-SK" sz="800">
                  <a:effectLst/>
                </a:endParaRPr>
              </a:p>
            </c:rich>
          </c:tx>
          <c:layout>
            <c:manualLayout>
              <c:xMode val="edge"/>
              <c:yMode val="edge"/>
              <c:x val="0.84996804827766326"/>
              <c:y val="0.8273043863945976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95682176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449459281507326E-2"/>
          <c:y val="4.7350593966110016E-3"/>
          <c:w val="0.85198582135995882"/>
          <c:h val="7.89633433427407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700"/>
      </a:pPr>
      <a:endParaRPr lang="sk-SK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[O3_hour_2022_chod.xlsx]O3chod!Kontingenčná tabuľka20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bg2">
              <a:lumMod val="75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rgbClr val="FFC000">
              <a:lumMod val="50000"/>
            </a:srgbClr>
          </a:solidFill>
          <a:ln>
            <a:solidFill>
              <a:srgbClr val="FFC000">
                <a:lumMod val="50000"/>
              </a:srgbClr>
            </a:solidFill>
          </a:ln>
          <a:effectLst/>
        </c:spPr>
        <c:marker>
          <c:symbol val="none"/>
        </c:marker>
      </c:pivotFmt>
      <c:pivotFmt>
        <c:idx val="80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81"/>
        <c:spPr>
          <a:solidFill>
            <a:srgbClr val="FFC000">
              <a:lumMod val="50000"/>
            </a:srgbClr>
          </a:solidFill>
          <a:ln>
            <a:solidFill>
              <a:srgbClr val="FFC000">
                <a:lumMod val="50000"/>
              </a:srgbClr>
            </a:solidFill>
          </a:ln>
          <a:effectLst/>
        </c:spPr>
        <c:marker>
          <c:symbol val="none"/>
        </c:marker>
      </c:pivotFmt>
      <c:pivotFmt>
        <c:idx val="82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83"/>
        <c:spPr>
          <a:solidFill>
            <a:srgbClr val="FFC000">
              <a:lumMod val="50000"/>
            </a:srgbClr>
          </a:solidFill>
          <a:ln>
            <a:solidFill>
              <a:srgbClr val="FFC000">
                <a:lumMod val="50000"/>
              </a:srgbClr>
            </a:solidFill>
          </a:ln>
          <a:effectLst/>
        </c:spPr>
        <c:marker>
          <c:symbol val="none"/>
        </c:marker>
      </c:pivotFmt>
      <c:pivotFmt>
        <c:idx val="84"/>
        <c:spPr>
          <a:solidFill>
            <a:srgbClr val="92D050"/>
          </a:solidFill>
          <a:ln>
            <a:solidFill>
              <a:srgbClr val="92D050"/>
            </a:solidFill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6.9160014791965443E-2"/>
          <c:y val="8.3992425737869122E-2"/>
          <c:w val="0.87895013123359578"/>
          <c:h val="0.823374933286542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O3chod!$B$329:$B$331</c:f>
              <c:strCache>
                <c:ptCount val="1"/>
                <c:pt idx="0">
                  <c:v>12  -  Ružomberok</c:v>
                </c:pt>
              </c:strCache>
            </c:strRef>
          </c:tx>
          <c:spPr>
            <a:solidFill>
              <a:srgbClr val="C0504D"/>
            </a:solidFill>
            <a:ln>
              <a:solidFill>
                <a:srgbClr val="C0504D"/>
              </a:solidFill>
            </a:ln>
            <a:effectLst/>
          </c:spPr>
          <c:invertIfNegative val="0"/>
          <c:cat>
            <c:strRef>
              <c:f>O3chod!$A$332:$A$356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O3chod!$B$332:$B$356</c:f>
              <c:numCache>
                <c:formatCode>0</c:formatCode>
                <c:ptCount val="24"/>
                <c:pt idx="0">
                  <c:v>15.149253200000002</c:v>
                </c:pt>
                <c:pt idx="1">
                  <c:v>16.771653199999999</c:v>
                </c:pt>
                <c:pt idx="2">
                  <c:v>16.805413266666665</c:v>
                </c:pt>
                <c:pt idx="3">
                  <c:v>16.742579999999997</c:v>
                </c:pt>
                <c:pt idx="4">
                  <c:v>16.967493466666667</c:v>
                </c:pt>
                <c:pt idx="5">
                  <c:v>14.233513266666668</c:v>
                </c:pt>
                <c:pt idx="6">
                  <c:v>11.5389</c:v>
                </c:pt>
                <c:pt idx="7">
                  <c:v>8.6403034482758621</c:v>
                </c:pt>
                <c:pt idx="8">
                  <c:v>9.8565933333333344</c:v>
                </c:pt>
                <c:pt idx="9">
                  <c:v>12.110632193548387</c:v>
                </c:pt>
                <c:pt idx="10">
                  <c:v>14.117346599999999</c:v>
                </c:pt>
                <c:pt idx="11">
                  <c:v>16.735625741935483</c:v>
                </c:pt>
                <c:pt idx="12">
                  <c:v>20.549551793103454</c:v>
                </c:pt>
                <c:pt idx="13">
                  <c:v>22.336026666666669</c:v>
                </c:pt>
                <c:pt idx="14">
                  <c:v>19.324524068965516</c:v>
                </c:pt>
                <c:pt idx="15">
                  <c:v>17.038579933333335</c:v>
                </c:pt>
                <c:pt idx="16">
                  <c:v>13.523158689655174</c:v>
                </c:pt>
                <c:pt idx="17">
                  <c:v>14.547140133333333</c:v>
                </c:pt>
                <c:pt idx="18">
                  <c:v>14.944213862068965</c:v>
                </c:pt>
                <c:pt idx="19">
                  <c:v>15.059333399999998</c:v>
                </c:pt>
                <c:pt idx="20">
                  <c:v>16.725089724137931</c:v>
                </c:pt>
                <c:pt idx="21">
                  <c:v>15.997026599999998</c:v>
                </c:pt>
                <c:pt idx="22">
                  <c:v>17.016606896551721</c:v>
                </c:pt>
                <c:pt idx="23">
                  <c:v>16.730653266666664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4-4082-91D7-E5FE98F8B76A}"/>
            </c:ext>
          </c:extLst>
        </c:ser>
        <c:ser>
          <c:idx val="1"/>
          <c:order val="1"/>
          <c:tx>
            <c:strRef>
              <c:f>O3chod!$C$329:$C$331</c:f>
              <c:strCache>
                <c:ptCount val="1"/>
                <c:pt idx="0">
                  <c:v>12  -  Chopok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O3chod!$A$332:$A$356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O3chod!$C$332:$C$356</c:f>
              <c:numCache>
                <c:formatCode>0</c:formatCode>
                <c:ptCount val="24"/>
                <c:pt idx="0">
                  <c:v>71.225760080000001</c:v>
                </c:pt>
                <c:pt idx="1">
                  <c:v>69.426559599999976</c:v>
                </c:pt>
                <c:pt idx="2">
                  <c:v>69.350800319999991</c:v>
                </c:pt>
                <c:pt idx="4">
                  <c:v>68.167255280000006</c:v>
                </c:pt>
                <c:pt idx="5">
                  <c:v>68.810239439999975</c:v>
                </c:pt>
                <c:pt idx="6">
                  <c:v>69.343839520000003</c:v>
                </c:pt>
                <c:pt idx="7">
                  <c:v>69.373519919999993</c:v>
                </c:pt>
                <c:pt idx="8">
                  <c:v>68.19320024000001</c:v>
                </c:pt>
                <c:pt idx="9">
                  <c:v>67.031440559999993</c:v>
                </c:pt>
                <c:pt idx="10">
                  <c:v>66.711359519999988</c:v>
                </c:pt>
                <c:pt idx="11">
                  <c:v>69.840640080000014</c:v>
                </c:pt>
                <c:pt idx="12">
                  <c:v>72.157666666666685</c:v>
                </c:pt>
                <c:pt idx="13">
                  <c:v>70.17600000000003</c:v>
                </c:pt>
                <c:pt idx="14">
                  <c:v>70.324307538461539</c:v>
                </c:pt>
                <c:pt idx="15">
                  <c:v>71.531759919999999</c:v>
                </c:pt>
                <c:pt idx="16">
                  <c:v>70.311895839999991</c:v>
                </c:pt>
                <c:pt idx="17">
                  <c:v>72.325416416666656</c:v>
                </c:pt>
                <c:pt idx="18">
                  <c:v>71.259360000000001</c:v>
                </c:pt>
                <c:pt idx="19">
                  <c:v>71.930800320000003</c:v>
                </c:pt>
                <c:pt idx="20">
                  <c:v>71.266799200000008</c:v>
                </c:pt>
                <c:pt idx="21">
                  <c:v>70.80871968000001</c:v>
                </c:pt>
                <c:pt idx="22">
                  <c:v>68.718376399999997</c:v>
                </c:pt>
                <c:pt idx="23">
                  <c:v>69.864400160000002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4-4082-91D7-E5FE98F8B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6248320"/>
        <c:axId val="393285632"/>
      </c:barChart>
      <c:catAx>
        <c:axId val="476248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393285632"/>
        <c:crosses val="autoZero"/>
        <c:auto val="1"/>
        <c:lblAlgn val="ctr"/>
        <c:lblOffset val="100"/>
        <c:noMultiLvlLbl val="0"/>
      </c:catAx>
      <c:valAx>
        <c:axId val="393285632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800" b="0" i="0" baseline="0">
                    <a:effectLst/>
                  </a:rPr>
                  <a:t>[</a:t>
                </a:r>
                <a:r>
                  <a:rPr lang="el-GR" sz="800" b="0" i="0" baseline="0">
                    <a:effectLst/>
                  </a:rPr>
                  <a:t>μ</a:t>
                </a:r>
                <a:r>
                  <a:rPr lang="en-US" sz="800" b="0" i="0" baseline="0">
                    <a:effectLst/>
                  </a:rPr>
                  <a:t>g∙m</a:t>
                </a:r>
                <a:r>
                  <a:rPr lang="en-US" sz="800" b="0" i="0" baseline="30000">
                    <a:effectLst/>
                  </a:rPr>
                  <a:t>-3</a:t>
                </a:r>
                <a:r>
                  <a:rPr lang="en-US" sz="800" b="0" i="0" baseline="0">
                    <a:effectLst/>
                  </a:rPr>
                  <a:t>]</a:t>
                </a:r>
                <a:endParaRPr lang="sk-SK" sz="800">
                  <a:effectLst/>
                </a:endParaRPr>
              </a:p>
            </c:rich>
          </c:tx>
          <c:layout>
            <c:manualLayout>
              <c:xMode val="edge"/>
              <c:yMode val="edge"/>
              <c:x val="0.79150917709033719"/>
              <c:y val="0.8276134006926015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76248320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45234551866582E-2"/>
          <c:y val="4.7239464076105483E-3"/>
          <c:w val="0.84137998214140763"/>
          <c:h val="6.8452307913142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700"/>
      </a:pPr>
      <a:endParaRPr lang="sk-SK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F8252-87A1-49CB-92A3-F11B898DCA73}" type="datetimeFigureOut">
              <a:rPr lang="sk-SK" smtClean="0"/>
              <a:t>20. 5. 2024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1269A-61E9-45B0-AFD1-87A94A81EE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096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4960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0828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363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926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548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225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97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Hodnotenie je zatiaľ predbežné, uzavreté bude po doplnení všetkých nameraných hodnôt do databázy.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67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711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3509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1269A-61E9-45B0-AFD1-87A94A81EEE9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582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CCD4-A5E0-4114-87F7-2388EF6BBABF}" type="datetime1">
              <a:rPr lang="sk-SK" smtClean="0"/>
              <a:t>20. 5. 2024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615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0337"/>
            <a:ext cx="10515600" cy="800351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9A166-B615-425B-A40D-2ADC06E8AD52}" type="datetime1">
              <a:rPr lang="sk-SK" smtClean="0"/>
              <a:t>20. 5. 2024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5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2547-204C-43EA-BFD7-AD821E090DF2}" type="datetime1">
              <a:rPr lang="sk-SK" smtClean="0"/>
              <a:t>20. 5. 2024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063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8BD5-D62A-4C04-9D4B-D6D91BB36749}" type="datetime1">
              <a:rPr lang="sk-SK" smtClean="0"/>
              <a:t>20. 5. 2024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1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71B3-59EE-4051-9C2B-8CB5E066AF6A}" type="datetime1">
              <a:rPr lang="sk-SK" smtClean="0"/>
              <a:t>20. 5. 2024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3372-8C55-4C7C-888D-71518A558F61}" type="datetime1">
              <a:rPr lang="sk-SK" smtClean="0"/>
              <a:t>20. 5. 2024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30442"/>
            <a:ext cx="10515600" cy="760246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36ED-D8D7-4A58-8ECD-59156C037FC5}" type="datetime1">
              <a:rPr lang="sk-SK" smtClean="0"/>
              <a:t>20. 5. 2024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39D5-C645-4FC6-9983-51E0C3F50FDC}" type="datetime1">
              <a:rPr lang="sk-SK" smtClean="0"/>
              <a:t>20. 5. 2024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E0CA-37BE-4644-B3F1-841FC34E9BFF}" type="datetime1">
              <a:rPr lang="sk-SK" smtClean="0"/>
              <a:t>20. 5. 2024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3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8314-D419-4D66-8433-7626CD59A162}" type="datetime1">
              <a:rPr lang="sk-SK" smtClean="0"/>
              <a:t>20. 5. 2024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D768-2B5D-4A3D-8BE6-CFA9050FADDE}" type="datetime1">
              <a:rPr lang="sk-SK" smtClean="0"/>
              <a:t>20. 5. 2024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Názov prezentácie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94" y="167892"/>
            <a:ext cx="1267161" cy="3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9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98358"/>
            <a:ext cx="10515600" cy="792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A70B1-8507-42EF-8A0A-E53DAC678E30}" type="datetime1">
              <a:rPr lang="sk-SK" smtClean="0"/>
              <a:t>20. 5. 2024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Názov prezentácie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D71C-A7E4-4809-8626-0727FBF62CE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524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6752" y="2559083"/>
            <a:ext cx="9058496" cy="1739833"/>
          </a:xfrm>
        </p:spPr>
        <p:txBody>
          <a:bodyPr>
            <a:noAutofit/>
          </a:bodyPr>
          <a:lstStyle/>
          <a:p>
            <a:r>
              <a:rPr lang="sk-SK" sz="4000" b="1" dirty="0">
                <a:ea typeface="Roboto" panose="02000000000000000000" pitchFamily="2" charset="0"/>
              </a:rPr>
              <a:t>Stav</a:t>
            </a:r>
            <a:r>
              <a:rPr lang="en-US" sz="4000" b="1" dirty="0">
                <a:ea typeface="Roboto" panose="02000000000000000000" pitchFamily="2" charset="0"/>
              </a:rPr>
              <a:t> </a:t>
            </a:r>
            <a:r>
              <a:rPr lang="sk-SK" sz="4000" b="1" dirty="0">
                <a:ea typeface="Roboto" panose="02000000000000000000" pitchFamily="2" charset="0"/>
              </a:rPr>
              <a:t>kvality</a:t>
            </a:r>
            <a:r>
              <a:rPr lang="en-US" sz="4000" b="1" dirty="0">
                <a:ea typeface="Roboto" panose="02000000000000000000" pitchFamily="2" charset="0"/>
              </a:rPr>
              <a:t> </a:t>
            </a:r>
            <a:r>
              <a:rPr lang="sk-SK" sz="4000" b="1" dirty="0">
                <a:ea typeface="Roboto" panose="02000000000000000000" pitchFamily="2" charset="0"/>
              </a:rPr>
              <a:t>ovzdušia </a:t>
            </a:r>
            <a:r>
              <a:rPr lang="en-US" sz="4000" b="1" dirty="0">
                <a:ea typeface="Roboto" panose="02000000000000000000" pitchFamily="2" charset="0"/>
              </a:rPr>
              <a:t>v </a:t>
            </a:r>
            <a:r>
              <a:rPr lang="sk-SK" sz="4000" b="1" dirty="0">
                <a:ea typeface="Roboto" panose="02000000000000000000" pitchFamily="2" charset="0"/>
              </a:rPr>
              <a:t>Žilinskom kraji</a:t>
            </a:r>
            <a:r>
              <a:rPr lang="sk-SK" dirty="0"/>
              <a:t> </a:t>
            </a:r>
            <a:r>
              <a:rPr lang="sk-SK" sz="4000" b="1" dirty="0">
                <a:ea typeface="Roboto" panose="02000000000000000000" pitchFamily="2" charset="0"/>
              </a:rPr>
              <a:t>a zlepšenie kvality ovzdušia pri zmene vykurovacích zariadení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693408" y="5175871"/>
            <a:ext cx="4518675" cy="99379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sk-SK" dirty="0">
                <a:latin typeface="+mj-lt"/>
                <a:ea typeface="Roboto" panose="02000000000000000000" pitchFamily="2" charset="0"/>
              </a:rPr>
              <a:t>Emília Hroncová, SHMÚ</a:t>
            </a:r>
            <a:endParaRPr lang="en-US" dirty="0">
              <a:latin typeface="+mj-lt"/>
              <a:ea typeface="Roboto" panose="02000000000000000000" pitchFamily="2" charset="0"/>
            </a:endParaRPr>
          </a:p>
          <a:p>
            <a:pPr algn="l"/>
            <a:r>
              <a:rPr lang="en-US" dirty="0">
                <a:latin typeface="+mj-lt"/>
                <a:ea typeface="Roboto" panose="02000000000000000000" pitchFamily="2" charset="0"/>
              </a:rPr>
              <a:t>Jana </a:t>
            </a:r>
            <a:r>
              <a:rPr lang="en-US" dirty="0" err="1">
                <a:latin typeface="+mj-lt"/>
                <a:ea typeface="Roboto" panose="02000000000000000000" pitchFamily="2" charset="0"/>
              </a:rPr>
              <a:t>Matejovi</a:t>
            </a:r>
            <a:r>
              <a:rPr lang="sk-SK" dirty="0" err="1">
                <a:latin typeface="+mj-lt"/>
                <a:ea typeface="Roboto" panose="02000000000000000000" pitchFamily="2" charset="0"/>
              </a:rPr>
              <a:t>čová</a:t>
            </a:r>
            <a:r>
              <a:rPr lang="sk-SK" dirty="0">
                <a:latin typeface="+mj-lt"/>
                <a:ea typeface="Roboto" panose="02000000000000000000" pitchFamily="2" charset="0"/>
              </a:rPr>
              <a:t>, SHMÚ</a:t>
            </a:r>
          </a:p>
          <a:p>
            <a:pPr algn="l"/>
            <a:r>
              <a:rPr lang="sk-SK" dirty="0">
                <a:latin typeface="+mj-lt"/>
                <a:ea typeface="Roboto" panose="02000000000000000000" pitchFamily="2" charset="0"/>
              </a:rPr>
              <a:t>Katarína Belohorcová, MŽP SR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66" y="1210669"/>
            <a:ext cx="3937867" cy="96377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60" y="5083811"/>
            <a:ext cx="18669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769572" y="1395986"/>
            <a:ext cx="4801105" cy="16816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800" b="1" dirty="0">
                <a:latin typeface="+mj-lt"/>
              </a:rPr>
              <a:t>PM</a:t>
            </a:r>
            <a:r>
              <a:rPr lang="sk-SK" sz="1800" b="1" baseline="-25000" dirty="0">
                <a:latin typeface="+mj-lt"/>
              </a:rPr>
              <a:t>2,5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Limitná hodnota 20 µg·m</a:t>
            </a:r>
            <a:r>
              <a:rPr lang="sk-SK" sz="1800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nebola prekročená na žiadnej stanici.</a:t>
            </a:r>
          </a:p>
          <a:p>
            <a:pPr algn="just" defTabSz="457200">
              <a:spcBef>
                <a:spcPts val="0"/>
              </a:spcBef>
              <a:spcAft>
                <a:spcPts val="600"/>
              </a:spcAft>
            </a:pPr>
            <a:r>
              <a:rPr lang="sk-SK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Posledné prekročenie v kraji bolo zaznamenané v Martine v roku 2021.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10</a:t>
            </a:fld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1089764" y="1340041"/>
            <a:ext cx="45919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>
                <a:latin typeface="+mj-lt"/>
              </a:rPr>
              <a:t>PM</a:t>
            </a:r>
            <a:r>
              <a:rPr lang="en-US" sz="1200" b="1" dirty="0">
                <a:latin typeface="+mj-lt"/>
              </a:rPr>
              <a:t>10</a:t>
            </a:r>
            <a:endParaRPr lang="sk-SK" b="1" dirty="0">
              <a:latin typeface="+mj-lt"/>
            </a:endParaRPr>
          </a:p>
          <a:p>
            <a:pPr algn="just">
              <a:spcAft>
                <a:spcPts val="600"/>
              </a:spcAft>
            </a:pPr>
            <a:r>
              <a:rPr lang="sk-S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Limitná hodnota pre priemernú ročnú ani dennú koncentráciu nebola v Žilinskom kraji prekročená od roku 2017.</a:t>
            </a:r>
          </a:p>
          <a:p>
            <a:pPr algn="just">
              <a:spcAft>
                <a:spcPts val="600"/>
              </a:spcAft>
            </a:pP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65598" y="21178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Výsledky meraní - rok 2022 a 2023</a:t>
            </a:r>
            <a:endParaRPr lang="sk-SK" sz="2400" dirty="0">
              <a:latin typeface="+mj-lt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983522" y="2898152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Po</a:t>
            </a:r>
            <a:r>
              <a:rPr lang="sk-SK" b="1" dirty="0" err="1">
                <a:latin typeface="+mj-lt"/>
              </a:rPr>
              <a:t>čty</a:t>
            </a:r>
            <a:r>
              <a:rPr lang="sk-SK" b="1" dirty="0">
                <a:latin typeface="+mj-lt"/>
              </a:rPr>
              <a:t> dní s priemernou dennou koncentráciou PM</a:t>
            </a:r>
            <a:r>
              <a:rPr lang="sk-SK" b="1" baseline="-25000" dirty="0">
                <a:latin typeface="+mj-lt"/>
              </a:rPr>
              <a:t>10</a:t>
            </a:r>
            <a:r>
              <a:rPr lang="sk-SK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&gt;50</a:t>
            </a:r>
            <a:r>
              <a:rPr lang="sk-SK" sz="1800" b="1" dirty="0">
                <a:latin typeface="+mj-lt"/>
              </a:rPr>
              <a:t> µ</a:t>
            </a:r>
            <a:r>
              <a:rPr lang="sk-SK" sz="1800" b="1" dirty="0" err="1">
                <a:latin typeface="+mj-lt"/>
              </a:rPr>
              <a:t>g·m</a:t>
            </a:r>
            <a:r>
              <a:rPr lang="sk-SK" sz="1800" b="1" baseline="30000" dirty="0">
                <a:latin typeface="+mj-lt"/>
              </a:rPr>
              <a:t>–3</a:t>
            </a:r>
            <a:endParaRPr lang="sk-SK" b="1" baseline="-25000" dirty="0">
              <a:latin typeface="+mj-lt"/>
            </a:endParaRP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27B3E885-7BE8-4879-9493-9B572AB4F7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967510"/>
              </p:ext>
            </p:extLst>
          </p:nvPr>
        </p:nvGraphicFramePr>
        <p:xfrm>
          <a:off x="1089763" y="3429000"/>
          <a:ext cx="5042749" cy="3114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DC8D762A-DB26-4813-A6AB-51465BE8E0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902510"/>
              </p:ext>
            </p:extLst>
          </p:nvPr>
        </p:nvGraphicFramePr>
        <p:xfrm>
          <a:off x="6412523" y="3426447"/>
          <a:ext cx="4929049" cy="2929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BlokTextu 9"/>
          <p:cNvSpPr txBox="1"/>
          <p:nvPr/>
        </p:nvSpPr>
        <p:spPr>
          <a:xfrm>
            <a:off x="1089764" y="822077"/>
            <a:ext cx="967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Najvýznamnejším zdrojom emisií PM na väčšine územia je </a:t>
            </a:r>
            <a:r>
              <a:rPr lang="sk-SK" b="1" dirty="0">
                <a:latin typeface="+mj-lt"/>
              </a:rPr>
              <a:t>vykurovanie domácností tuhým palivom.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7459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270" y="126158"/>
            <a:ext cx="12072730" cy="531767"/>
          </a:xfrm>
        </p:spPr>
        <p:txBody>
          <a:bodyPr>
            <a:normAutofit/>
          </a:bodyPr>
          <a:lstStyle/>
          <a:p>
            <a:pPr algn="ctr"/>
            <a:r>
              <a:rPr lang="sk-SK" sz="2400" b="1" dirty="0" err="1"/>
              <a:t>Benzo</a:t>
            </a:r>
            <a:r>
              <a:rPr lang="sk-SK" sz="2400" b="1" dirty="0"/>
              <a:t>(a)</a:t>
            </a:r>
            <a:r>
              <a:rPr lang="sk-SK" sz="2400" b="1" dirty="0" err="1"/>
              <a:t>pyrén</a:t>
            </a:r>
            <a:endParaRPr lang="sk-SK" sz="2400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11</a:t>
            </a:fld>
            <a:endParaRPr lang="sk-SK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00298" y="1384357"/>
            <a:ext cx="110799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9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 </a:t>
            </a:r>
            <a:r>
              <a:rPr kumimoji="0" lang="sk-SK" altLang="sk-SK" sz="9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6132513" y="1499773"/>
            <a:ext cx="5862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400" b="1" i="1" dirty="0">
                <a:latin typeface="+mj-lt"/>
              </a:rPr>
              <a:t>Priemerné mesačné koncentrácie </a:t>
            </a:r>
            <a:r>
              <a:rPr lang="sk-SK" sz="1400" b="1" i="1" dirty="0" err="1">
                <a:latin typeface="+mj-lt"/>
              </a:rPr>
              <a:t>BaP</a:t>
            </a:r>
            <a:r>
              <a:rPr lang="sk-SK" sz="1400" b="1" i="1" dirty="0">
                <a:latin typeface="+mj-lt"/>
              </a:rPr>
              <a:t> v Žilinskom kraji</a:t>
            </a:r>
            <a:r>
              <a:rPr lang="en-US" sz="1400" b="1" i="1" dirty="0">
                <a:latin typeface="+mj-lt"/>
              </a:rPr>
              <a:t> v </a:t>
            </a:r>
            <a:r>
              <a:rPr lang="en-US" sz="1400" b="1" i="1" dirty="0" err="1">
                <a:latin typeface="+mj-lt"/>
              </a:rPr>
              <a:t>porovnan</a:t>
            </a:r>
            <a:r>
              <a:rPr lang="sk-SK" sz="1400" b="1" i="1" dirty="0">
                <a:latin typeface="+mj-lt"/>
              </a:rPr>
              <a:t>í s vidieckou </a:t>
            </a:r>
            <a:r>
              <a:rPr lang="sk-SK" sz="1400" b="1" i="1" dirty="0" err="1">
                <a:latin typeface="+mj-lt"/>
              </a:rPr>
              <a:t>pozaďovou</a:t>
            </a:r>
            <a:r>
              <a:rPr lang="sk-SK" sz="1400" b="1" i="1" dirty="0">
                <a:latin typeface="+mj-lt"/>
              </a:rPr>
              <a:t> stanicou v Starej Lesnej a priemyselnou stanicou vo Veľkou Ide </a:t>
            </a:r>
            <a:r>
              <a:rPr lang="en-US" sz="1400" b="1" i="1" dirty="0">
                <a:latin typeface="+mj-lt"/>
              </a:rPr>
              <a:t>v </a:t>
            </a:r>
            <a:r>
              <a:rPr lang="en-US" sz="1400" b="1" i="1" dirty="0" err="1">
                <a:latin typeface="+mj-lt"/>
              </a:rPr>
              <a:t>roku</a:t>
            </a:r>
            <a:r>
              <a:rPr lang="en-US" sz="1400" b="1" i="1" dirty="0">
                <a:latin typeface="+mj-lt"/>
              </a:rPr>
              <a:t> 2023</a:t>
            </a:r>
            <a:endParaRPr lang="sk-SK" sz="1400" b="1" i="1" dirty="0">
              <a:latin typeface="+mj-lt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200298" y="2963879"/>
            <a:ext cx="595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i="1" dirty="0">
                <a:latin typeface="+mj-lt"/>
              </a:rPr>
              <a:t>Priemerné ročné  koncentrácie </a:t>
            </a:r>
            <a:r>
              <a:rPr lang="sk-SK" sz="1400" b="1" i="1" dirty="0" err="1">
                <a:latin typeface="+mj-lt"/>
              </a:rPr>
              <a:t>BaP</a:t>
            </a:r>
            <a:r>
              <a:rPr lang="sk-SK" sz="1400" b="1" i="1" dirty="0">
                <a:latin typeface="+mj-lt"/>
              </a:rPr>
              <a:t> </a:t>
            </a:r>
            <a:r>
              <a:rPr lang="en-US" sz="1400" b="1" i="1" dirty="0">
                <a:latin typeface="+mj-lt"/>
              </a:rPr>
              <a:t>(ng/m</a:t>
            </a:r>
            <a:r>
              <a:rPr lang="en-US" sz="1400" b="1" i="1" baseline="30000" dirty="0">
                <a:latin typeface="+mj-lt"/>
              </a:rPr>
              <a:t>3</a:t>
            </a:r>
            <a:r>
              <a:rPr lang="en-US" sz="1400" b="1" i="1" dirty="0">
                <a:latin typeface="+mj-lt"/>
              </a:rPr>
              <a:t>)</a:t>
            </a:r>
            <a:endParaRPr lang="sk-SK" sz="1400" b="1" i="1" dirty="0">
              <a:latin typeface="+mj-lt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9C29DDDA-6430-8BFD-0D52-63C07A5EF7FB}"/>
              </a:ext>
            </a:extLst>
          </p:cNvPr>
          <p:cNvSpPr txBox="1"/>
          <p:nvPr/>
        </p:nvSpPr>
        <p:spPr>
          <a:xfrm>
            <a:off x="234120" y="1499109"/>
            <a:ext cx="57188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b="1" dirty="0">
                <a:latin typeface="+mj-lt"/>
              </a:rPr>
              <a:t>Cieľová hodnota </a:t>
            </a:r>
            <a:r>
              <a:rPr lang="en-US" b="1" dirty="0">
                <a:latin typeface="+mj-lt"/>
              </a:rPr>
              <a:t>1 ng/m</a:t>
            </a:r>
            <a:r>
              <a:rPr lang="en-US" b="1" baseline="30000" dirty="0">
                <a:latin typeface="+mj-lt"/>
              </a:rPr>
              <a:t>3</a:t>
            </a:r>
            <a:r>
              <a:rPr lang="en-US" b="1" dirty="0">
                <a:latin typeface="+mj-lt"/>
              </a:rPr>
              <a:t> </a:t>
            </a:r>
            <a:r>
              <a:rPr lang="sk-SK" dirty="0">
                <a:latin typeface="+mj-lt"/>
              </a:rPr>
              <a:t>pre priemernú ročnú koncentráciu bola </a:t>
            </a:r>
            <a:r>
              <a:rPr lang="sk-SK" b="1" dirty="0">
                <a:latin typeface="+mj-lt"/>
              </a:rPr>
              <a:t>prekročená na všetkých monitorovacích staniciach</a:t>
            </a:r>
            <a:r>
              <a:rPr lang="en-US" b="1" dirty="0">
                <a:latin typeface="+mj-lt"/>
              </a:rPr>
              <a:t> v </a:t>
            </a:r>
            <a:r>
              <a:rPr lang="sk-SK" b="1" dirty="0">
                <a:latin typeface="+mj-lt"/>
              </a:rPr>
              <a:t>Žilinskom kraji.</a:t>
            </a:r>
          </a:p>
        </p:txBody>
      </p:sp>
      <p:graphicFrame>
        <p:nvGraphicFramePr>
          <p:cNvPr id="16" name="Tabuľka 15">
            <a:extLst>
              <a:ext uri="{FF2B5EF4-FFF2-40B4-BE49-F238E27FC236}">
                <a16:creationId xmlns:a16="http://schemas.microsoft.com/office/drawing/2014/main" id="{C3A04025-079F-DA88-F074-98DC92D23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580509"/>
              </p:ext>
            </p:extLst>
          </p:nvPr>
        </p:nvGraphicFramePr>
        <p:xfrm>
          <a:off x="306048" y="3438664"/>
          <a:ext cx="5826465" cy="1268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2078">
                  <a:extLst>
                    <a:ext uri="{9D8B030D-6E8A-4147-A177-3AD203B41FA5}">
                      <a16:colId xmlns:a16="http://schemas.microsoft.com/office/drawing/2014/main" val="2610199935"/>
                    </a:ext>
                  </a:extLst>
                </a:gridCol>
                <a:gridCol w="618871">
                  <a:extLst>
                    <a:ext uri="{9D8B030D-6E8A-4147-A177-3AD203B41FA5}">
                      <a16:colId xmlns:a16="http://schemas.microsoft.com/office/drawing/2014/main" val="170714826"/>
                    </a:ext>
                  </a:extLst>
                </a:gridCol>
                <a:gridCol w="896379">
                  <a:extLst>
                    <a:ext uri="{9D8B030D-6E8A-4147-A177-3AD203B41FA5}">
                      <a16:colId xmlns:a16="http://schemas.microsoft.com/office/drawing/2014/main" val="4239093112"/>
                    </a:ext>
                  </a:extLst>
                </a:gridCol>
                <a:gridCol w="896379">
                  <a:extLst>
                    <a:ext uri="{9D8B030D-6E8A-4147-A177-3AD203B41FA5}">
                      <a16:colId xmlns:a16="http://schemas.microsoft.com/office/drawing/2014/main" val="1586948053"/>
                    </a:ext>
                  </a:extLst>
                </a:gridCol>
                <a:gridCol w="896379">
                  <a:extLst>
                    <a:ext uri="{9D8B030D-6E8A-4147-A177-3AD203B41FA5}">
                      <a16:colId xmlns:a16="http://schemas.microsoft.com/office/drawing/2014/main" val="54714749"/>
                    </a:ext>
                  </a:extLst>
                </a:gridCol>
                <a:gridCol w="896379">
                  <a:extLst>
                    <a:ext uri="{9D8B030D-6E8A-4147-A177-3AD203B41FA5}">
                      <a16:colId xmlns:a16="http://schemas.microsoft.com/office/drawing/2014/main" val="2098456601"/>
                    </a:ext>
                  </a:extLst>
                </a:gridCol>
              </a:tblGrid>
              <a:tr h="317209"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k-SK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sk-SK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sk-SK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sk-SK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sk-SK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sk-SK" sz="14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080481"/>
                  </a:ext>
                </a:extLst>
              </a:tr>
              <a:tr h="317209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u="none" strike="noStrike" dirty="0">
                          <a:effectLst/>
                        </a:rPr>
                        <a:t>  Žilina, Obežná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2,0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1,9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1,9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1,9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extLst>
                  <a:ext uri="{0D108BD9-81ED-4DB2-BD59-A6C34878D82A}">
                    <a16:rowId xmlns:a16="http://schemas.microsoft.com/office/drawing/2014/main" val="3439637653"/>
                  </a:ext>
                </a:extLst>
              </a:tr>
              <a:tr h="317209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u="none" strike="noStrike" dirty="0">
                          <a:effectLst/>
                        </a:rPr>
                        <a:t>  Ružomberok, Riadok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2,3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2,2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2,0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extLst>
                  <a:ext uri="{0D108BD9-81ED-4DB2-BD59-A6C34878D82A}">
                    <a16:rowId xmlns:a16="http://schemas.microsoft.com/office/drawing/2014/main" val="1491078580"/>
                  </a:ext>
                </a:extLst>
              </a:tr>
              <a:tr h="317209">
                <a:tc>
                  <a:txBody>
                    <a:bodyPr/>
                    <a:lstStyle/>
                    <a:p>
                      <a:pPr algn="just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u="none" strike="noStrike" dirty="0">
                          <a:effectLst/>
                        </a:rPr>
                        <a:t>  Oščadnica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k-SK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u="none" strike="noStrike" baseline="30000" dirty="0">
                          <a:effectLst/>
                        </a:rPr>
                        <a:t>*</a:t>
                      </a:r>
                      <a:r>
                        <a:rPr lang="sk-SK" sz="1400" u="none" strike="noStrike" dirty="0">
                          <a:effectLst/>
                        </a:rPr>
                        <a:t>2,5</a:t>
                      </a:r>
                      <a:endParaRPr lang="sk-S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tc>
                  <a:txBody>
                    <a:bodyPr/>
                    <a:lstStyle/>
                    <a:p>
                      <a:pPr algn="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1.9</a:t>
                      </a:r>
                      <a:endParaRPr lang="sk-SK" sz="14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76200" marT="6350" marB="0" anchor="ctr"/>
                </a:tc>
                <a:extLst>
                  <a:ext uri="{0D108BD9-81ED-4DB2-BD59-A6C34878D82A}">
                    <a16:rowId xmlns:a16="http://schemas.microsoft.com/office/drawing/2014/main" val="3391954857"/>
                  </a:ext>
                </a:extLst>
              </a:tr>
            </a:tbl>
          </a:graphicData>
        </a:graphic>
      </p:graphicFrame>
      <p:graphicFrame>
        <p:nvGraphicFramePr>
          <p:cNvPr id="17" name="Graf 16">
            <a:extLst>
              <a:ext uri="{FF2B5EF4-FFF2-40B4-BE49-F238E27FC236}">
                <a16:creationId xmlns:a16="http://schemas.microsoft.com/office/drawing/2014/main" id="{9A296491-FCF1-49B2-A262-355BEA82E3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087097"/>
              </p:ext>
            </p:extLst>
          </p:nvPr>
        </p:nvGraphicFramePr>
        <p:xfrm>
          <a:off x="6150411" y="2264677"/>
          <a:ext cx="5826465" cy="3428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306048" y="4738038"/>
            <a:ext cx="531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/>
              <a:t>*</a:t>
            </a:r>
            <a:r>
              <a:rPr lang="sk-SK" dirty="0"/>
              <a:t> </a:t>
            </a:r>
            <a:r>
              <a:rPr lang="sk-SK" sz="1000" i="1" dirty="0"/>
              <a:t>v r. 2022 dosiahla výťažnosť 88 % (porucha prístroja počas celého decembra) 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306562" y="809348"/>
            <a:ext cx="1073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Najvýznamnejším zdrojom emisií </a:t>
            </a:r>
            <a:r>
              <a:rPr lang="sk-SK" dirty="0" err="1">
                <a:latin typeface="+mj-lt"/>
              </a:rPr>
              <a:t>BaP</a:t>
            </a:r>
            <a:r>
              <a:rPr lang="sk-SK" dirty="0">
                <a:latin typeface="+mj-lt"/>
              </a:rPr>
              <a:t> je </a:t>
            </a:r>
            <a:r>
              <a:rPr lang="sk-SK" b="1" dirty="0">
                <a:latin typeface="+mj-lt"/>
              </a:rPr>
              <a:t>vykurovanie domácností tuhým pa­livom</a:t>
            </a:r>
            <a:r>
              <a:rPr lang="sk-SK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121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97347C4-A9BD-0D2E-070C-D2A5B514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12</a:t>
            </a:fld>
            <a:endParaRPr lang="sk-S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BC87E2-45F8-F1C0-B620-41DED34A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764" y="428607"/>
            <a:ext cx="4524847" cy="33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0DF8059-3627-151F-B6D4-F0D2655FE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26" y="401435"/>
            <a:ext cx="4524848" cy="33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jekt pre text 2">
            <a:extLst>
              <a:ext uri="{FF2B5EF4-FFF2-40B4-BE49-F238E27FC236}">
                <a16:creationId xmlns:a16="http://schemas.microsoft.com/office/drawing/2014/main" id="{7F828247-0BA2-F0F1-9180-739828E3B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9617" y="94175"/>
            <a:ext cx="9344778" cy="47766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sk-SK" sz="2000" dirty="0">
                <a:latin typeface="+mj-lt"/>
              </a:rPr>
              <a:t>Výsledky monitoringu v Žilinskom kraji v 2023 </a:t>
            </a:r>
            <a:r>
              <a:rPr lang="en-US" sz="2000" dirty="0">
                <a:latin typeface="+mj-lt"/>
              </a:rPr>
              <a:t>– </a:t>
            </a:r>
            <a:r>
              <a:rPr lang="en-US" sz="2000" dirty="0" err="1">
                <a:latin typeface="+mj-lt"/>
              </a:rPr>
              <a:t>denn</a:t>
            </a:r>
            <a:r>
              <a:rPr lang="sk-SK" sz="2000" dirty="0">
                <a:latin typeface="+mj-lt"/>
              </a:rPr>
              <a:t>é koncentrácie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DD8E71F-BBE8-00FC-BA71-9627ED22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6277" y="3464364"/>
            <a:ext cx="4524846" cy="33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5AE6DDD-8151-9EC0-8929-779BA9DC5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7026" y="3464364"/>
            <a:ext cx="4524848" cy="33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1407B452-C12F-42ED-A710-A500BE4907BE}"/>
              </a:ext>
            </a:extLst>
          </p:cNvPr>
          <p:cNvSpPr txBox="1"/>
          <p:nvPr/>
        </p:nvSpPr>
        <p:spPr>
          <a:xfrm>
            <a:off x="722525" y="612251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PM</a:t>
            </a:r>
            <a:r>
              <a:rPr lang="sk-SK" b="1" baseline="-25000" dirty="0">
                <a:latin typeface="+mj-lt"/>
              </a:rPr>
              <a:t>10</a:t>
            </a:r>
            <a:endParaRPr lang="sk-SK" b="1" i="1" baseline="-25000" dirty="0">
              <a:latin typeface="+mj-lt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1DD12B0-FCB0-2989-542C-9966B4FCB10C}"/>
              </a:ext>
            </a:extLst>
          </p:cNvPr>
          <p:cNvSpPr txBox="1"/>
          <p:nvPr/>
        </p:nvSpPr>
        <p:spPr>
          <a:xfrm>
            <a:off x="6132513" y="623705"/>
            <a:ext cx="14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latin typeface="+mj-lt"/>
              </a:rPr>
              <a:t>BaP</a:t>
            </a:r>
            <a:endParaRPr lang="sk-SK" b="1" i="1" dirty="0">
              <a:latin typeface="+mj-lt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558FA2B5-847F-73DB-2E94-FEB713DA2D06}"/>
              </a:ext>
            </a:extLst>
          </p:cNvPr>
          <p:cNvSpPr txBox="1"/>
          <p:nvPr/>
        </p:nvSpPr>
        <p:spPr>
          <a:xfrm>
            <a:off x="6096000" y="3756445"/>
            <a:ext cx="14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Ozón</a:t>
            </a:r>
            <a:endParaRPr lang="sk-SK" b="1" i="1" dirty="0">
              <a:latin typeface="+mj-lt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67E828F9-9F11-D886-7101-1F869476034F}"/>
              </a:ext>
            </a:extLst>
          </p:cNvPr>
          <p:cNvSpPr txBox="1"/>
          <p:nvPr/>
        </p:nvSpPr>
        <p:spPr>
          <a:xfrm>
            <a:off x="814351" y="3733537"/>
            <a:ext cx="14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NO</a:t>
            </a:r>
            <a:r>
              <a:rPr lang="sk-SK" b="1" baseline="-25000" dirty="0">
                <a:latin typeface="+mj-lt"/>
              </a:rPr>
              <a:t>2</a:t>
            </a:r>
            <a:endParaRPr lang="sk-SK" b="1" i="1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3202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301" y="419211"/>
            <a:ext cx="5083934" cy="760246"/>
          </a:xfrm>
        </p:spPr>
        <p:txBody>
          <a:bodyPr>
            <a:normAutofit/>
          </a:bodyPr>
          <a:lstStyle/>
          <a:p>
            <a:pPr algn="ctr"/>
            <a:r>
              <a:rPr lang="sk-SK" sz="2400" b="1" dirty="0"/>
              <a:t>NO</a:t>
            </a:r>
            <a:r>
              <a:rPr lang="sk-SK" sz="2400" b="1" baseline="-25000" dirty="0"/>
              <a:t>2</a:t>
            </a:r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13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95255" y="994791"/>
            <a:ext cx="515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Hlavným zdrojom emisií NO</a:t>
            </a:r>
            <a:r>
              <a:rPr lang="sk-SK" baseline="-25000" dirty="0">
                <a:latin typeface="+mj-lt"/>
              </a:rPr>
              <a:t>2 </a:t>
            </a:r>
            <a:r>
              <a:rPr lang="sk-SK" dirty="0">
                <a:latin typeface="+mj-lt"/>
              </a:rPr>
              <a:t> je </a:t>
            </a:r>
            <a:r>
              <a:rPr lang="sk-SK" b="1" dirty="0">
                <a:latin typeface="+mj-lt"/>
              </a:rPr>
              <a:t>cestná doprava.</a:t>
            </a:r>
          </a:p>
        </p:txBody>
      </p:sp>
      <p:sp>
        <p:nvSpPr>
          <p:cNvPr id="11" name="Zástupný objekt pre obsah 10"/>
          <p:cNvSpPr>
            <a:spLocks noGrp="1"/>
          </p:cNvSpPr>
          <p:nvPr>
            <p:ph sz="half" idx="2"/>
          </p:nvPr>
        </p:nvSpPr>
        <p:spPr>
          <a:xfrm>
            <a:off x="751301" y="1536388"/>
            <a:ext cx="5546928" cy="406311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sk-SK" sz="1800" dirty="0">
                <a:latin typeface="+mj-lt"/>
              </a:rPr>
              <a:t>V roku 2022 ani 2023 </a:t>
            </a:r>
            <a:r>
              <a:rPr lang="sk-SK" sz="1800" b="1" dirty="0">
                <a:latin typeface="+mj-lt"/>
              </a:rPr>
              <a:t>nebola prekročená </a:t>
            </a:r>
            <a:r>
              <a:rPr lang="sk-SK" sz="1800" dirty="0">
                <a:latin typeface="+mj-lt"/>
              </a:rPr>
              <a:t>limitná hodnota pre priemernú ročnú </a:t>
            </a:r>
            <a:r>
              <a:rPr lang="en-US" sz="1800" dirty="0">
                <a:latin typeface="+mj-lt"/>
              </a:rPr>
              <a:t>ani </a:t>
            </a:r>
            <a:r>
              <a:rPr lang="en-US" sz="1800" dirty="0" err="1">
                <a:latin typeface="+mj-lt"/>
              </a:rPr>
              <a:t>hodinov</a:t>
            </a:r>
            <a:r>
              <a:rPr lang="sk-SK" sz="1800" dirty="0">
                <a:latin typeface="+mj-lt"/>
              </a:rPr>
              <a:t>ú koncentráciu NO</a:t>
            </a:r>
            <a:r>
              <a:rPr lang="sk-SK" sz="1800" baseline="-25000" dirty="0">
                <a:latin typeface="+mj-lt"/>
              </a:rPr>
              <a:t>2 </a:t>
            </a:r>
            <a:r>
              <a:rPr lang="sk-SK" sz="1800" dirty="0">
                <a:latin typeface="+mj-lt"/>
              </a:rPr>
              <a:t> na žiadnej monitorovacej stanici. </a:t>
            </a:r>
          </a:p>
          <a:p>
            <a:r>
              <a:rPr lang="en-US" sz="1800" dirty="0">
                <a:latin typeface="+mj-lt"/>
              </a:rPr>
              <a:t>N</a:t>
            </a:r>
            <a:r>
              <a:rPr lang="sk-SK" sz="1800" dirty="0" err="1">
                <a:latin typeface="+mj-lt"/>
              </a:rPr>
              <a:t>enastal</a:t>
            </a:r>
            <a:r>
              <a:rPr lang="sk-SK" sz="1800" dirty="0">
                <a:latin typeface="+mj-lt"/>
              </a:rPr>
              <a:t> ani prípad prekročenia výstraž­ného prahu pre NO</a:t>
            </a:r>
            <a:r>
              <a:rPr lang="sk-SK" sz="1800" baseline="-25000" dirty="0">
                <a:latin typeface="+mj-lt"/>
              </a:rPr>
              <a:t>2</a:t>
            </a:r>
            <a:r>
              <a:rPr lang="sk-SK" sz="1800" dirty="0"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Priemerné ročné hodnoty v r. 2022 a </a:t>
            </a:r>
            <a:r>
              <a:rPr lang="en-US" sz="1800" b="1" dirty="0">
                <a:latin typeface="+mj-lt"/>
              </a:rPr>
              <a:t>(</a:t>
            </a:r>
            <a:r>
              <a:rPr lang="sk-SK" sz="1800" b="1" dirty="0">
                <a:latin typeface="+mj-lt"/>
              </a:rPr>
              <a:t>2023</a:t>
            </a:r>
            <a:r>
              <a:rPr lang="en-US" sz="1800" b="1" dirty="0">
                <a:latin typeface="+mj-lt"/>
              </a:rPr>
              <a:t>)</a:t>
            </a:r>
            <a:endParaRPr lang="sk-SK" sz="1800" b="1" dirty="0">
              <a:latin typeface="+mj-lt"/>
            </a:endParaRP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Dopravná stanica</a:t>
            </a:r>
          </a:p>
          <a:p>
            <a:r>
              <a:rPr lang="sk-SK" sz="1800" dirty="0">
                <a:latin typeface="+mj-lt"/>
              </a:rPr>
              <a:t>Martin, Jesenského - 17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(16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 )</a:t>
            </a:r>
            <a:endParaRPr lang="sk-SK" sz="1800" dirty="0">
              <a:latin typeface="+mj-lt"/>
            </a:endParaRP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Mestské </a:t>
            </a:r>
            <a:r>
              <a:rPr lang="sk-SK" sz="1800" b="1" dirty="0" err="1">
                <a:latin typeface="+mj-lt"/>
              </a:rPr>
              <a:t>pozaďové</a:t>
            </a:r>
            <a:r>
              <a:rPr lang="sk-SK" sz="1800" b="1" dirty="0">
                <a:latin typeface="+mj-lt"/>
              </a:rPr>
              <a:t> stanice:</a:t>
            </a:r>
          </a:p>
          <a:p>
            <a:r>
              <a:rPr lang="sk-SK" sz="1800" dirty="0">
                <a:latin typeface="+mj-lt"/>
              </a:rPr>
              <a:t>Liptovský Mikuláš, Školská - 13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 (12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 )</a:t>
            </a:r>
          </a:p>
          <a:p>
            <a:r>
              <a:rPr lang="en-US" sz="1800" dirty="0">
                <a:latin typeface="+mj-lt"/>
              </a:rPr>
              <a:t>O</a:t>
            </a:r>
            <a:r>
              <a:rPr lang="sk-SK" sz="1800" dirty="0" err="1">
                <a:latin typeface="+mj-lt"/>
              </a:rPr>
              <a:t>ščadnica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(6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)</a:t>
            </a:r>
            <a:endParaRPr lang="sk-SK" sz="1800" dirty="0">
              <a:latin typeface="+mj-lt"/>
            </a:endParaRPr>
          </a:p>
          <a:p>
            <a:r>
              <a:rPr lang="sk-SK" sz="1800" dirty="0">
                <a:latin typeface="+mj-lt"/>
              </a:rPr>
              <a:t>Ružomberok, Riadok - 16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(17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 )</a:t>
            </a:r>
            <a:endParaRPr lang="sk-SK" sz="1800" dirty="0">
              <a:latin typeface="+mj-lt"/>
            </a:endParaRPr>
          </a:p>
          <a:p>
            <a:r>
              <a:rPr lang="sk-SK" sz="1800" dirty="0">
                <a:latin typeface="+mj-lt"/>
              </a:rPr>
              <a:t>Žilina, Obežná - 20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(18 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en-US" sz="1800" dirty="0">
                <a:latin typeface="+mj-lt"/>
              </a:rPr>
              <a:t> )</a:t>
            </a:r>
            <a:endParaRPr lang="sk-SK" sz="1800" dirty="0">
              <a:latin typeface="+mj-lt"/>
            </a:endParaRPr>
          </a:p>
          <a:p>
            <a:pPr marL="0" indent="0">
              <a:buNone/>
            </a:pPr>
            <a:r>
              <a:rPr lang="sk-SK" sz="1800" b="1" dirty="0">
                <a:latin typeface="+mj-lt"/>
              </a:rPr>
              <a:t>Vidiecka </a:t>
            </a:r>
            <a:r>
              <a:rPr lang="en-US" sz="1800" b="1" dirty="0">
                <a:latin typeface="+mj-lt"/>
              </a:rPr>
              <a:t>(region</a:t>
            </a:r>
            <a:r>
              <a:rPr lang="sk-SK" sz="1800" b="1" dirty="0">
                <a:latin typeface="+mj-lt"/>
              </a:rPr>
              <a:t>á</a:t>
            </a:r>
            <a:r>
              <a:rPr lang="en-US" sz="1800" b="1" dirty="0" err="1">
                <a:latin typeface="+mj-lt"/>
              </a:rPr>
              <a:t>lna</a:t>
            </a:r>
            <a:r>
              <a:rPr lang="en-US" sz="1800" b="1" dirty="0">
                <a:latin typeface="+mj-lt"/>
              </a:rPr>
              <a:t>)</a:t>
            </a:r>
            <a:r>
              <a:rPr lang="sk-SK" sz="1800" b="1" dirty="0">
                <a:latin typeface="+mj-lt"/>
              </a:rPr>
              <a:t> </a:t>
            </a:r>
            <a:r>
              <a:rPr lang="sk-SK" sz="1800" b="1" dirty="0" err="1">
                <a:latin typeface="+mj-lt"/>
              </a:rPr>
              <a:t>pozaďová</a:t>
            </a:r>
            <a:r>
              <a:rPr lang="sk-SK" sz="1800" b="1" dirty="0">
                <a:latin typeface="+mj-lt"/>
              </a:rPr>
              <a:t> stanica:</a:t>
            </a:r>
            <a:endParaRPr lang="sk-SK" sz="1800" dirty="0">
              <a:latin typeface="+mj-lt"/>
            </a:endParaRPr>
          </a:p>
          <a:p>
            <a:r>
              <a:rPr lang="sk-SK" sz="1800" dirty="0">
                <a:latin typeface="+mj-lt"/>
              </a:rPr>
              <a:t>Chopok - 2 </a:t>
            </a:r>
            <a:r>
              <a:rPr lang="sk-SK" sz="1800" dirty="0" err="1">
                <a:latin typeface="+mj-lt"/>
              </a:rPr>
              <a:t>μg</a:t>
            </a:r>
            <a:r>
              <a:rPr lang="sk-SK" sz="1800" dirty="0" err="1">
                <a:latin typeface="+mj-lt"/>
                <a:sym typeface="Symbol" panose="05050102010706020507" pitchFamily="18" charset="2"/>
              </a:rPr>
              <a:t></a:t>
            </a:r>
            <a:r>
              <a:rPr lang="sk-SK" sz="1800" dirty="0" err="1">
                <a:latin typeface="+mj-lt"/>
              </a:rPr>
              <a:t>m</a:t>
            </a:r>
            <a:r>
              <a:rPr lang="sk-SK" sz="1800" baseline="30000" dirty="0">
                <a:latin typeface="+mj-lt"/>
              </a:rPr>
              <a:t>–3</a:t>
            </a:r>
            <a:r>
              <a:rPr lang="sk-SK" sz="1800" dirty="0">
                <a:latin typeface="+mj-lt"/>
              </a:rPr>
              <a:t> </a:t>
            </a:r>
          </a:p>
          <a:p>
            <a:pPr marL="0" indent="0">
              <a:buNone/>
            </a:pPr>
            <a:endParaRPr lang="sk-SK" sz="1800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066732" y="591476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>
                <a:latin typeface="+mj-lt"/>
              </a:rPr>
              <a:t>2022 - Priemerné mesačné koncentrácie NO</a:t>
            </a:r>
            <a:r>
              <a:rPr lang="sk-SK" b="1" i="1" baseline="-25000" dirty="0">
                <a:latin typeface="+mj-lt"/>
              </a:rPr>
              <a:t>2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306CB179-D57B-F0C0-DBBA-303AB1F078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876293"/>
              </p:ext>
            </p:extLst>
          </p:nvPr>
        </p:nvGraphicFramePr>
        <p:xfrm>
          <a:off x="6567544" y="1089025"/>
          <a:ext cx="4679950" cy="233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281700"/>
              </p:ext>
            </p:extLst>
          </p:nvPr>
        </p:nvGraphicFramePr>
        <p:xfrm>
          <a:off x="6471918" y="3952682"/>
          <a:ext cx="4871201" cy="247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BlokTextu 5">
            <a:extLst>
              <a:ext uri="{FF2B5EF4-FFF2-40B4-BE49-F238E27FC236}">
                <a16:creationId xmlns:a16="http://schemas.microsoft.com/office/drawing/2014/main" id="{F80B1B7C-1EA2-85F7-C231-E0A2A0ED3FE6}"/>
              </a:ext>
            </a:extLst>
          </p:cNvPr>
          <p:cNvSpPr txBox="1"/>
          <p:nvPr/>
        </p:nvSpPr>
        <p:spPr>
          <a:xfrm>
            <a:off x="6132513" y="3583350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>
                <a:latin typeface="+mj-lt"/>
              </a:rPr>
              <a:t>2023 - Priemerné mesačné koncentrácie NO</a:t>
            </a:r>
            <a:r>
              <a:rPr lang="sk-SK" b="1" i="1" baseline="-25000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01473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14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344154" y="230056"/>
            <a:ext cx="350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Ozón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83370" y="342274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Priemerné mesačné koncentrácie O</a:t>
            </a:r>
            <a:r>
              <a:rPr lang="sk-SK" i="1" baseline="-25000" dirty="0">
                <a:latin typeface="+mj-lt"/>
              </a:rPr>
              <a:t>3</a:t>
            </a:r>
            <a:r>
              <a:rPr lang="en-US" i="1" baseline="-25000" dirty="0">
                <a:latin typeface="+mj-lt"/>
              </a:rPr>
              <a:t>, </a:t>
            </a:r>
            <a:r>
              <a:rPr lang="en-US" i="1" dirty="0">
                <a:latin typeface="+mj-lt"/>
              </a:rPr>
              <a:t>v </a:t>
            </a:r>
            <a:r>
              <a:rPr lang="en-US" i="1" dirty="0" err="1">
                <a:latin typeface="+mj-lt"/>
              </a:rPr>
              <a:t>roku</a:t>
            </a:r>
            <a:r>
              <a:rPr lang="en-US" i="1" dirty="0">
                <a:latin typeface="+mj-lt"/>
              </a:rPr>
              <a:t> 2023</a:t>
            </a:r>
            <a:endParaRPr lang="sk-SK" i="1" dirty="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07301" y="805782"/>
            <a:ext cx="547206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prenos zo stra­tosféry a cezhraničný prenos (najvyššie hodnoty</a:t>
            </a:r>
            <a:r>
              <a:rPr lang="en-US" sz="1600" dirty="0">
                <a:latin typeface="+mj-lt"/>
              </a:rPr>
              <a:t> s</a:t>
            </a:r>
            <a:r>
              <a:rPr lang="sk-SK" sz="1600" dirty="0">
                <a:latin typeface="+mj-lt"/>
              </a:rPr>
              <a:t>ú namerané na Chopku)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cestná doprava vo väčších mestách je zdrojom prekurzorov ozónu, oxidy dusíka však spôsobujú aj titráciu ozónu (chemická reakcia ozónu s oxidmi dusíka, pri ktorej sa ozón rozkladá)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+mj-lt"/>
              </a:rPr>
              <a:t>sezónnosť koncentrácií </a:t>
            </a:r>
            <a:r>
              <a:rPr lang="sk-SK" sz="1600" dirty="0" err="1">
                <a:latin typeface="+mj-lt"/>
              </a:rPr>
              <a:t>troposférického</a:t>
            </a:r>
            <a:r>
              <a:rPr lang="sk-SK" sz="1600" dirty="0">
                <a:latin typeface="+mj-lt"/>
              </a:rPr>
              <a:t> ozónu - výrazné maximum v letnom období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i="1" dirty="0"/>
          </a:p>
          <a:p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6636563" y="636606"/>
            <a:ext cx="4201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Denný chod koncentrácie O</a:t>
            </a:r>
            <a:r>
              <a:rPr lang="sk-SK" i="1" baseline="-25000" dirty="0">
                <a:latin typeface="+mj-lt"/>
              </a:rPr>
              <a:t>3 </a:t>
            </a:r>
            <a:r>
              <a:rPr lang="sk-SK" i="1" dirty="0">
                <a:latin typeface="+mj-lt"/>
              </a:rPr>
              <a:t> v júli</a:t>
            </a:r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2842577"/>
              </p:ext>
            </p:extLst>
          </p:nvPr>
        </p:nvGraphicFramePr>
        <p:xfrm>
          <a:off x="707301" y="4000533"/>
          <a:ext cx="4768331" cy="2680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03FF3C26-A689-BB26-E0C1-A2B2114CF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8677975"/>
              </p:ext>
            </p:extLst>
          </p:nvPr>
        </p:nvGraphicFramePr>
        <p:xfrm>
          <a:off x="6888258" y="3953337"/>
          <a:ext cx="3161624" cy="240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20E1FEDC-5C7E-E977-6E5C-7548B129A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465691"/>
              </p:ext>
            </p:extLst>
          </p:nvPr>
        </p:nvGraphicFramePr>
        <p:xfrm>
          <a:off x="6888258" y="1060612"/>
          <a:ext cx="3161624" cy="240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BlokTextu 15">
            <a:extLst>
              <a:ext uri="{FF2B5EF4-FFF2-40B4-BE49-F238E27FC236}">
                <a16:creationId xmlns:a16="http://schemas.microsoft.com/office/drawing/2014/main" id="{62C3554F-4358-7FF2-6206-22779E44CBFE}"/>
              </a:ext>
            </a:extLst>
          </p:cNvPr>
          <p:cNvSpPr txBox="1"/>
          <p:nvPr/>
        </p:nvSpPr>
        <p:spPr>
          <a:xfrm>
            <a:off x="6636563" y="3584005"/>
            <a:ext cx="467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Denný chod koncentrácie O</a:t>
            </a:r>
            <a:r>
              <a:rPr lang="sk-SK" i="1" baseline="-25000" dirty="0">
                <a:latin typeface="+mj-lt"/>
              </a:rPr>
              <a:t>3 </a:t>
            </a:r>
            <a:r>
              <a:rPr lang="sk-SK" i="1" dirty="0">
                <a:latin typeface="+mj-lt"/>
              </a:rPr>
              <a:t> v decembri</a:t>
            </a:r>
          </a:p>
        </p:txBody>
      </p:sp>
    </p:spTree>
    <p:extLst>
      <p:ext uri="{BB962C8B-B14F-4D97-AF65-F5344CB8AC3E}">
        <p14:creationId xmlns:p14="http://schemas.microsoft.com/office/powerpoint/2010/main" val="20802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15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3881718" y="392161"/>
            <a:ext cx="5036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+mj-lt"/>
              </a:rPr>
              <a:t>Ostatné znečisťujúce látky (2022-2023)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074412" y="1356914"/>
            <a:ext cx="9324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Limitné hodnoty pre </a:t>
            </a:r>
            <a:r>
              <a:rPr lang="sk-SK" b="1" dirty="0">
                <a:latin typeface="+mj-lt"/>
              </a:rPr>
              <a:t>SO</a:t>
            </a:r>
            <a:r>
              <a:rPr lang="sk-SK" b="1" baseline="-25000" dirty="0">
                <a:latin typeface="+mj-lt"/>
              </a:rPr>
              <a:t>2</a:t>
            </a:r>
            <a:r>
              <a:rPr lang="sk-SK" b="1" dirty="0">
                <a:latin typeface="+mj-lt"/>
              </a:rPr>
              <a:t>, NO</a:t>
            </a:r>
            <a:r>
              <a:rPr lang="sk-SK" b="1" baseline="-25000" dirty="0">
                <a:latin typeface="+mj-lt"/>
              </a:rPr>
              <a:t>2</a:t>
            </a:r>
            <a:r>
              <a:rPr lang="sk-SK" b="1" dirty="0">
                <a:latin typeface="+mj-lt"/>
              </a:rPr>
              <a:t>, CO, benzén </a:t>
            </a:r>
            <a:r>
              <a:rPr lang="sk-SK" dirty="0">
                <a:latin typeface="+mj-lt"/>
              </a:rPr>
              <a:t>a</a:t>
            </a:r>
            <a:r>
              <a:rPr lang="sk-SK" b="1" dirty="0">
                <a:latin typeface="+mj-lt"/>
              </a:rPr>
              <a:t> Pb</a:t>
            </a:r>
            <a:r>
              <a:rPr lang="sk-SK" dirty="0">
                <a:latin typeface="+mj-lt"/>
              </a:rPr>
              <a:t> neboli prekročené.</a:t>
            </a:r>
          </a:p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Cieľové hodnoty pre </a:t>
            </a:r>
            <a:r>
              <a:rPr lang="sk-SK" b="1" dirty="0">
                <a:latin typeface="+mj-lt"/>
              </a:rPr>
              <a:t>As, Cd </a:t>
            </a:r>
            <a:r>
              <a:rPr lang="sk-SK" dirty="0">
                <a:latin typeface="+mj-lt"/>
              </a:rPr>
              <a:t>a</a:t>
            </a:r>
            <a:r>
              <a:rPr lang="sk-SK" b="1" dirty="0">
                <a:latin typeface="+mj-lt"/>
              </a:rPr>
              <a:t> Ni</a:t>
            </a:r>
            <a:r>
              <a:rPr lang="sk-SK" dirty="0">
                <a:latin typeface="+mj-lt"/>
              </a:rPr>
              <a:t> neboli prekročené. </a:t>
            </a:r>
          </a:p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Cieľová hodnota pre </a:t>
            </a:r>
            <a:r>
              <a:rPr lang="sk-SK" b="1" dirty="0">
                <a:latin typeface="+mj-lt"/>
              </a:rPr>
              <a:t>ozón</a:t>
            </a:r>
            <a:r>
              <a:rPr lang="sk-SK" dirty="0">
                <a:latin typeface="+mj-lt"/>
              </a:rPr>
              <a:t> bola </a:t>
            </a:r>
            <a:r>
              <a:rPr lang="sk-SK" b="1" dirty="0">
                <a:latin typeface="+mj-lt"/>
              </a:rPr>
              <a:t>prekročená</a:t>
            </a:r>
            <a:r>
              <a:rPr lang="sk-SK" dirty="0">
                <a:latin typeface="+mj-lt"/>
              </a:rPr>
              <a:t> na Chopku.</a:t>
            </a:r>
          </a:p>
          <a:p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1074412" y="5924265"/>
            <a:ext cx="7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Detaily: </a:t>
            </a:r>
            <a:r>
              <a:rPr lang="sk-SK" i="1" dirty="0">
                <a:latin typeface="+mj-lt"/>
              </a:rPr>
              <a:t>https://www.shmu.sk/sk/?page=2815</a:t>
            </a:r>
          </a:p>
        </p:txBody>
      </p:sp>
    </p:spTree>
    <p:extLst>
      <p:ext uri="{BB962C8B-B14F-4D97-AF65-F5344CB8AC3E}">
        <p14:creationId xmlns:p14="http://schemas.microsoft.com/office/powerpoint/2010/main" val="768312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16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09153" y="2622902"/>
            <a:ext cx="10288988" cy="161219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3. Hodnotenie kvality ovzdušia za rok 2023 modelovaním</a:t>
            </a:r>
            <a:endParaRPr lang="sk-SK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3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17</a:t>
            </a:fld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502164" y="657347"/>
            <a:ext cx="533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Priemerné ročné koncentrácie </a:t>
            </a:r>
            <a:r>
              <a:rPr lang="sk-SK" i="1" dirty="0" err="1">
                <a:latin typeface="+mj-lt"/>
              </a:rPr>
              <a:t>BaP</a:t>
            </a:r>
            <a:endParaRPr lang="sk-SK" i="1" dirty="0">
              <a:latin typeface="+mj-lt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51847" y="3759877"/>
            <a:ext cx="643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Počet dní s priemernou  dennou koncentráciou PM</a:t>
            </a:r>
            <a:r>
              <a:rPr lang="sk-SK" i="1" baseline="-25000" dirty="0">
                <a:latin typeface="+mj-lt"/>
              </a:rPr>
              <a:t>10</a:t>
            </a:r>
            <a:r>
              <a:rPr lang="sk-SK" i="1" dirty="0">
                <a:latin typeface="+mj-lt"/>
              </a:rPr>
              <a:t> nad </a:t>
            </a:r>
            <a:r>
              <a:rPr lang="sk-SK" dirty="0">
                <a:latin typeface="+mj-lt"/>
              </a:rPr>
              <a:t>50 µ</a:t>
            </a:r>
            <a:r>
              <a:rPr lang="sk-SK" dirty="0" err="1">
                <a:latin typeface="+mj-lt"/>
              </a:rPr>
              <a:t>g·m</a:t>
            </a:r>
            <a:r>
              <a:rPr lang="sk-SK" baseline="30000" dirty="0">
                <a:latin typeface="+mj-lt"/>
              </a:rPr>
              <a:t>–3</a:t>
            </a:r>
            <a:endParaRPr lang="sk-SK" b="1" i="1" dirty="0">
              <a:latin typeface="+mj-lt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590037" y="657347"/>
            <a:ext cx="491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Priemerné ročné koncentrácie PM</a:t>
            </a:r>
            <a:r>
              <a:rPr lang="sk-SK" i="1" baseline="-25000" dirty="0">
                <a:latin typeface="+mj-lt"/>
              </a:rPr>
              <a:t>10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6652475" y="3791068"/>
            <a:ext cx="479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latin typeface="+mj-lt"/>
              </a:rPr>
              <a:t>Priemerné ročné koncentrácie PM</a:t>
            </a:r>
            <a:r>
              <a:rPr lang="sk-SK" i="1" baseline="-25000" dirty="0">
                <a:latin typeface="+mj-lt"/>
              </a:rPr>
              <a:t>2,5</a:t>
            </a:r>
            <a:endParaRPr lang="sk-SK" i="1" dirty="0">
              <a:latin typeface="+mj-lt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131274" y="11913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Regionálny model RIO, IDW-R</a:t>
            </a:r>
          </a:p>
        </p:txBody>
      </p:sp>
      <p:pic>
        <p:nvPicPr>
          <p:cNvPr id="4" name="Obrázok 3" descr="Obrázok, na ktorom je text, mapa&#10;&#10;Automaticky generovaný popis">
            <a:extLst>
              <a:ext uri="{FF2B5EF4-FFF2-40B4-BE49-F238E27FC236}">
                <a16:creationId xmlns:a16="http://schemas.microsoft.com/office/drawing/2014/main" id="{FB915297-9AD3-EB30-3ADA-E532DC89D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/>
          <a:stretch/>
        </p:blipFill>
        <p:spPr>
          <a:xfrm>
            <a:off x="1166553" y="1014946"/>
            <a:ext cx="4229476" cy="270911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F22CC8A-A21A-D0A2-50DE-4DDF73F30C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7145492" y="1104505"/>
            <a:ext cx="4208308" cy="2650745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CDA71B47-F3FE-E295-2223-927901592B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/>
          <a:stretch/>
        </p:blipFill>
        <p:spPr>
          <a:xfrm>
            <a:off x="7145492" y="4196218"/>
            <a:ext cx="4208308" cy="2636412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DB386D85-7AF6-D585-16E9-8BA03420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0"/>
          <a:stretch/>
        </p:blipFill>
        <p:spPr>
          <a:xfrm>
            <a:off x="1275105" y="4160400"/>
            <a:ext cx="4191673" cy="26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6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18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174375"/>
            <a:ext cx="10288988" cy="1445219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4. Modelovanie opatrení pre lokálne kúreniská vo vybraných  oblastiach</a:t>
            </a:r>
            <a:endParaRPr lang="sk-SK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0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19</a:t>
            </a:fld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218386"/>
            <a:ext cx="1660505" cy="1423754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666276" y="604299"/>
            <a:ext cx="8859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Podiel rodinných domov používajúcich jednotlivé druhy paliva na vykurovanie </a:t>
            </a:r>
          </a:p>
          <a:p>
            <a:pPr algn="ctr"/>
            <a:r>
              <a:rPr lang="sk-SK" sz="1400" dirty="0">
                <a:latin typeface="+mj-lt"/>
              </a:rPr>
              <a:t>(Sčítanie obyvateľov, domov a bytov 2021)</a:t>
            </a:r>
          </a:p>
          <a:p>
            <a:endParaRPr lang="sk-SK" dirty="0"/>
          </a:p>
        </p:txBody>
      </p:sp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F9B4C4A8-F5A5-6E35-2AD3-D440FD71E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60" y="1717072"/>
            <a:ext cx="6343389" cy="48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0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</a:t>
            </a:fld>
            <a:endParaRPr lang="sk-SK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677409" y="501864"/>
            <a:ext cx="10288988" cy="101790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effectLst>
                  <a:outerShdw blurRad="228600" dist="50800" algn="ctr" rotWithShape="0">
                    <a:schemeClr val="tx1"/>
                  </a:outerShdw>
                </a:effectLst>
              </a:rPr>
              <a:t>Obsah prezentácie</a:t>
            </a:r>
            <a:endParaRPr lang="sk-SK" sz="4000" b="1" baseline="-25000" dirty="0">
              <a:effectLst>
                <a:outerShdw blurRad="228600" dist="50800" algn="ctr" rotWithShape="0">
                  <a:schemeClr val="tx1"/>
                </a:outerShdw>
              </a:effectLst>
            </a:endParaRPr>
          </a:p>
        </p:txBody>
      </p:sp>
      <p:sp>
        <p:nvSpPr>
          <p:cNvPr id="4" name="Zástupný objekt pre obsah 2"/>
          <p:cNvSpPr txBox="1">
            <a:spLocks/>
          </p:cNvSpPr>
          <p:nvPr/>
        </p:nvSpPr>
        <p:spPr>
          <a:xfrm>
            <a:off x="677409" y="1669646"/>
            <a:ext cx="10515600" cy="38346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1. Kritériá na hodnotenie kvality ovzdušia 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sk-SK" b="1" dirty="0">
              <a:latin typeface="+mj-lt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2.</a:t>
            </a:r>
            <a:r>
              <a:rPr lang="en-US" b="1" dirty="0">
                <a:latin typeface="+mj-lt"/>
              </a:rPr>
              <a:t> </a:t>
            </a:r>
            <a:r>
              <a:rPr lang="sk-SK" b="1" dirty="0">
                <a:latin typeface="+mj-lt"/>
              </a:rPr>
              <a:t>Hodnotenie kvality ovzdušia za roky 2022 – 2023 meraním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b="1" dirty="0">
              <a:latin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sk-SK" b="1" dirty="0">
                <a:latin typeface="+mj-lt"/>
              </a:rPr>
              <a:t>3. Hodnotenie kvality ovzdušia za rok 2023 modelovaním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sk-SK" b="1" dirty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sk-SK" b="1" dirty="0">
                <a:latin typeface="+mj-lt"/>
              </a:rPr>
              <a:t>4. Modelovanie opatrení pre lokálne kúreniská vo vybraných oblastiach</a:t>
            </a:r>
            <a:endParaRPr lang="en-US" b="1" dirty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sk-SK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005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20</a:t>
            </a:fld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0" y="64079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Oblasti modelované modelmi s vysokým rozlíšením (rok 2021)</a:t>
            </a:r>
          </a:p>
        </p:txBody>
      </p:sp>
      <p:pic>
        <p:nvPicPr>
          <p:cNvPr id="11" name="Obrázok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42" y="1308290"/>
            <a:ext cx="1433724" cy="942089"/>
          </a:xfrm>
          <a:prstGeom prst="rect">
            <a:avLst/>
          </a:prstGeom>
        </p:spPr>
      </p:pic>
      <p:pic>
        <p:nvPicPr>
          <p:cNvPr id="3" name="Picture 42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0BF37D79-7832-8C48-CADE-6E9243F5856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2598"/>
            <a:ext cx="6702725" cy="5288877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7860281" y="2477909"/>
            <a:ext cx="3694149" cy="3451842"/>
          </a:xfrm>
          <a:prstGeom prst="rect">
            <a:avLst/>
          </a:prstGeom>
          <a:solidFill>
            <a:schemeClr val="tx1">
              <a:alpha val="1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Domény zahrnuté do modelovania </a:t>
            </a:r>
            <a:br>
              <a:rPr lang="sk-SK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</a:br>
            <a:r>
              <a:rPr lang="sk-SK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s vysokým priestorovým rozlíšením:</a:t>
            </a:r>
            <a:endParaRPr lang="sk-SK" dirty="0">
              <a:latin typeface="Calibri" panose="020F0502020204030204" pitchFamily="34" charset="0"/>
              <a:ea typeface="Tw Cen MT" panose="020B0602020104020603" pitchFamily="34" charset="-18"/>
            </a:endParaRP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Kysuce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Orava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Žilina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Ružomberok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Martin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Liptov</a:t>
            </a:r>
          </a:p>
          <a:p>
            <a:pPr>
              <a:lnSpc>
                <a:spcPct val="115000"/>
              </a:lnSpc>
              <a:spcAft>
                <a:spcPts val="480"/>
              </a:spcAft>
            </a:pPr>
            <a:r>
              <a:rPr lang="sk-SK" i="1" dirty="0">
                <a:latin typeface="Tw Cen MT" panose="020B0602020104020603" pitchFamily="34" charset="-18"/>
                <a:ea typeface="Tw Cen MT" panose="020B0602020104020603" pitchFamily="34" charset="-18"/>
                <a:cs typeface="Tw Cen MT" panose="020B0602020104020603" pitchFamily="34" charset="-18"/>
              </a:rPr>
              <a:t>Javorníky (čiastočne) </a:t>
            </a:r>
          </a:p>
        </p:txBody>
      </p:sp>
    </p:spTree>
    <p:extLst>
      <p:ext uri="{BB962C8B-B14F-4D97-AF65-F5344CB8AC3E}">
        <p14:creationId xmlns:p14="http://schemas.microsoft.com/office/powerpoint/2010/main" val="188825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21</a:t>
            </a:fld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2017796" y="1832035"/>
            <a:ext cx="8238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+mj-lt"/>
              </a:rPr>
              <a:t>Modeluje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sa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referen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čný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stav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 a </a:t>
            </a:r>
            <a:r>
              <a:rPr lang="en-US" b="1" dirty="0" err="1">
                <a:solidFill>
                  <a:srgbClr val="000000"/>
                </a:solidFill>
                <a:latin typeface="+mj-lt"/>
              </a:rPr>
              <a:t>scen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á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re.</a:t>
            </a:r>
          </a:p>
          <a:p>
            <a:endParaRPr lang="en-US" b="1" dirty="0">
              <a:solidFill>
                <a:srgbClr val="000000"/>
              </a:solidFill>
              <a:latin typeface="+mj-lt"/>
            </a:endParaRPr>
          </a:p>
          <a:p>
            <a:r>
              <a:rPr lang="sk-SK" b="1" dirty="0">
                <a:solidFill>
                  <a:srgbClr val="000000"/>
                </a:solidFill>
                <a:latin typeface="+mj-lt"/>
              </a:rPr>
              <a:t>Referenčný stav 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(stav, ako poznáme teraz) – mokré 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drevo:suché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 drevo 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=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 45% a 55%</a:t>
            </a:r>
          </a:p>
          <a:p>
            <a:endParaRPr lang="sk-SK" b="1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AutoNum type="arabicPeriod"/>
            </a:pPr>
            <a:r>
              <a:rPr lang="sk-SK" b="1" dirty="0">
                <a:solidFill>
                  <a:srgbClr val="000000"/>
                </a:solidFill>
                <a:latin typeface="+mj-lt"/>
              </a:rPr>
              <a:t>scenár 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 ("realistický") - 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výmena polovice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odhorievacích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 a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prehorievacích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 kotlov za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splyňovacie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, pri zachovaní podielu použitých palív. Tento scenár navyše počíta s tým, že 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všetko palivové drevo bude suché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 </a:t>
            </a:r>
          </a:p>
          <a:p>
            <a:pPr marL="342900" indent="-342900">
              <a:buAutoNum type="arabicPeriod"/>
            </a:pPr>
            <a:r>
              <a:rPr lang="sk-SK" b="1" dirty="0">
                <a:solidFill>
                  <a:srgbClr val="000000"/>
                </a:solidFill>
                <a:latin typeface="+mj-lt"/>
              </a:rPr>
              <a:t>scenár 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("ideálny") - 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výmena všetkých 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prehorievacích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 a </a:t>
            </a:r>
            <a:r>
              <a:rPr lang="sk-SK" b="1" dirty="0" err="1">
                <a:solidFill>
                  <a:srgbClr val="000000"/>
                </a:solidFill>
                <a:latin typeface="+mj-lt"/>
              </a:rPr>
              <a:t>odhorievacích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 kotlov za automatické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 a </a:t>
            </a:r>
            <a:r>
              <a:rPr lang="sk-SK" b="1" dirty="0">
                <a:solidFill>
                  <a:srgbClr val="000000"/>
                </a:solidFill>
                <a:latin typeface="+mj-lt"/>
              </a:rPr>
              <a:t>náhrada všetkých tuhých palív za suché drevo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 (resp. drevné 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pelety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342900" indent="-342900">
              <a:buAutoNum type="arabicPeriod"/>
            </a:pPr>
            <a:endParaRPr lang="sk-SK" dirty="0">
              <a:solidFill>
                <a:srgbClr val="000000"/>
              </a:solidFill>
              <a:latin typeface="+mj-lt"/>
            </a:endParaRPr>
          </a:p>
          <a:p>
            <a:r>
              <a:rPr lang="sk-SK" b="1" dirty="0">
                <a:solidFill>
                  <a:srgbClr val="000000"/>
                </a:solidFill>
                <a:latin typeface="+mj-lt"/>
              </a:rPr>
              <a:t>Obmedzenia</a:t>
            </a:r>
          </a:p>
          <a:p>
            <a:endParaRPr lang="sk-SK" b="1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  <a:latin typeface="+mj-lt"/>
              </a:rPr>
              <a:t>Nemáme reálne priestorové rozdelenie palív ani kotlíkov – veľmi vítaná je spolupráca s obcami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  <a:latin typeface="+mj-lt"/>
              </a:rPr>
              <a:t>Neistoty modelovania 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CALPUFFom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podhodnotenie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, v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ýber</a:t>
            </a:r>
            <a:r>
              <a:rPr lang="sk-SK" dirty="0">
                <a:solidFill>
                  <a:srgbClr val="000000"/>
                </a:solidFill>
                <a:latin typeface="+mj-lt"/>
              </a:rPr>
              <a:t> </a:t>
            </a:r>
            <a:r>
              <a:rPr lang="sk-SK" dirty="0" err="1">
                <a:solidFill>
                  <a:srgbClr val="000000"/>
                </a:solidFill>
                <a:latin typeface="+mj-lt"/>
              </a:rPr>
              <a:t>meteorologie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000000"/>
                </a:solidFill>
                <a:latin typeface="+mj-lt"/>
              </a:rPr>
              <a:t>Scenáre sme si zatiaľ „navrhli sami“ 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017796" y="782925"/>
            <a:ext cx="815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Modelovanie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sk-SK" sz="3600" b="1" dirty="0">
                <a:solidFill>
                  <a:srgbClr val="0070C0"/>
                </a:solidFill>
                <a:latin typeface="+mj-lt"/>
              </a:rPr>
              <a:t>opatrení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pre </a:t>
            </a:r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lok</a:t>
            </a:r>
            <a:r>
              <a:rPr lang="sk-SK" sz="3600" b="1" dirty="0" err="1">
                <a:solidFill>
                  <a:srgbClr val="0070C0"/>
                </a:solidFill>
                <a:latin typeface="+mj-lt"/>
              </a:rPr>
              <a:t>álne</a:t>
            </a:r>
            <a:r>
              <a:rPr lang="sk-SK" sz="3600" b="1" dirty="0">
                <a:solidFill>
                  <a:srgbClr val="0070C0"/>
                </a:solidFill>
                <a:latin typeface="+mj-lt"/>
              </a:rPr>
              <a:t> kúreniská</a:t>
            </a:r>
            <a:endParaRPr lang="sk-SK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6657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22</a:t>
            </a:fld>
            <a:endParaRPr lang="sk-SK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33884A-33A0-9889-EC67-9EC861B72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/>
          <a:stretch/>
        </p:blipFill>
        <p:spPr bwMode="auto">
          <a:xfrm>
            <a:off x="312918" y="1273577"/>
            <a:ext cx="5384497" cy="508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18B590B-F6BE-829D-DDD1-80971066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9" b="1281"/>
          <a:stretch/>
        </p:blipFill>
        <p:spPr bwMode="auto">
          <a:xfrm>
            <a:off x="6124734" y="592018"/>
            <a:ext cx="6008092" cy="243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8209276" y="222686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Kysuce</a:t>
            </a:r>
            <a:endParaRPr lang="sk-SK" b="1" i="1" dirty="0">
              <a:latin typeface="+mj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2396911" y="904245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Žilina</a:t>
            </a:r>
            <a:endParaRPr lang="sk-SK" b="1" i="1" dirty="0">
              <a:latin typeface="+mj-lt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CCACC536-A496-0EBC-99C7-41DBCBA45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/>
          <a:stretch/>
        </p:blipFill>
        <p:spPr bwMode="auto">
          <a:xfrm>
            <a:off x="6791462" y="3429000"/>
            <a:ext cx="4674636" cy="341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6706644" y="3059668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Orava</a:t>
            </a:r>
            <a:endParaRPr lang="sk-SK" b="1" i="1" dirty="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12918" y="191145"/>
            <a:ext cx="7335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pPr algn="ctr"/>
            <a:r>
              <a:rPr lang="sk-SK" dirty="0">
                <a:latin typeface="+mj-lt"/>
              </a:rPr>
              <a:t>(referenčný scenár)</a:t>
            </a:r>
          </a:p>
        </p:txBody>
      </p:sp>
    </p:spTree>
    <p:extLst>
      <p:ext uri="{BB962C8B-B14F-4D97-AF65-F5344CB8AC3E}">
        <p14:creationId xmlns:p14="http://schemas.microsoft.com/office/powerpoint/2010/main" val="3565910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23</a:t>
            </a:fld>
            <a:endParaRPr lang="sk-SK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33884A-33A0-9889-EC67-9EC861B72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4" t="7123" r="1914" b="184"/>
          <a:stretch/>
        </p:blipFill>
        <p:spPr bwMode="auto">
          <a:xfrm>
            <a:off x="168411" y="1258718"/>
            <a:ext cx="5247651" cy="505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18B590B-F6BE-829D-DDD1-80971066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/>
          <a:stretch/>
        </p:blipFill>
        <p:spPr bwMode="auto">
          <a:xfrm>
            <a:off x="6132513" y="585747"/>
            <a:ext cx="5637883" cy="235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8210348" y="238435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Kysuce</a:t>
            </a:r>
            <a:endParaRPr lang="sk-SK" b="1" i="1" dirty="0">
              <a:latin typeface="+mj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2451569" y="866791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Žilina</a:t>
            </a:r>
            <a:endParaRPr lang="sk-SK" b="1" i="1" dirty="0">
              <a:latin typeface="+mj-lt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CCACC536-A496-0EBC-99C7-41DBCBA45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/>
          <a:stretch/>
        </p:blipFill>
        <p:spPr bwMode="auto">
          <a:xfrm>
            <a:off x="6839820" y="3429000"/>
            <a:ext cx="4513980" cy="334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6700783" y="3033766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Orava</a:t>
            </a:r>
            <a:endParaRPr lang="sk-SK" b="1" i="1" dirty="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91786" y="197866"/>
            <a:ext cx="708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r>
              <a:rPr lang="sk-SK" dirty="0">
                <a:latin typeface="+mj-lt"/>
              </a:rPr>
              <a:t>(scenár č.1 – výmena polovice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kotlov, nahradenia paliva)</a:t>
            </a:r>
            <a:endParaRPr lang="sk-SK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7135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24</a:t>
            </a:fld>
            <a:endParaRPr lang="sk-SK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33884A-33A0-9889-EC67-9EC861B72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4"/>
          <a:stretch/>
        </p:blipFill>
        <p:spPr bwMode="auto">
          <a:xfrm>
            <a:off x="273009" y="1209832"/>
            <a:ext cx="5312328" cy="514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18B590B-F6BE-829D-DDD1-80971066B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3"/>
          <a:stretch/>
        </p:blipFill>
        <p:spPr bwMode="auto">
          <a:xfrm>
            <a:off x="6132513" y="592534"/>
            <a:ext cx="5637881" cy="23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8209276" y="271022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Kysuce</a:t>
            </a:r>
            <a:endParaRPr lang="sk-SK" b="1" i="1" dirty="0">
              <a:latin typeface="+mj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2432080" y="840500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Žilina</a:t>
            </a:r>
            <a:endParaRPr lang="sk-SK" b="1" i="1" dirty="0">
              <a:latin typeface="+mj-lt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CCACC536-A496-0EBC-99C7-41DBCBA45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"/>
          <a:stretch/>
        </p:blipFill>
        <p:spPr bwMode="auto">
          <a:xfrm>
            <a:off x="6839820" y="3460281"/>
            <a:ext cx="4513980" cy="334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6710867" y="3059668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Orava</a:t>
            </a:r>
            <a:endParaRPr lang="sk-SK" b="1" i="1" dirty="0">
              <a:latin typeface="+mj-lt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73009" y="255976"/>
            <a:ext cx="741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r>
              <a:rPr lang="sk-SK" dirty="0">
                <a:latin typeface="+mj-lt"/>
              </a:rPr>
              <a:t>(scenár č.2 – výmena všetkých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 kotlov, nahradenia paliva)</a:t>
            </a:r>
            <a:endParaRPr lang="sk-SK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4584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931D117E-828E-B521-A6A0-94621E261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18163" r="413" b="-2856"/>
          <a:stretch/>
        </p:blipFill>
        <p:spPr bwMode="auto">
          <a:xfrm>
            <a:off x="5678466" y="4502036"/>
            <a:ext cx="5675334" cy="24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25</a:t>
            </a:fld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203580" y="223088"/>
            <a:ext cx="741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pPr algn="ctr"/>
            <a:r>
              <a:rPr lang="sk-SK" dirty="0">
                <a:latin typeface="+mj-lt"/>
              </a:rPr>
              <a:t>(referenčný scenár)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8209276" y="234925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Ružomberok</a:t>
            </a:r>
            <a:endParaRPr lang="sk-SK" b="1" i="1" dirty="0">
              <a:latin typeface="+mj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705249" y="957147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Martin</a:t>
            </a:r>
            <a:endParaRPr lang="sk-SK" b="1" i="1" dirty="0">
              <a:latin typeface="+mj-lt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6025336" y="4132704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Liptov</a:t>
            </a:r>
            <a:endParaRPr lang="sk-SK" b="1" i="1" dirty="0"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A6AB317-0BB8-D46F-55D4-5DD97E852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0"/>
          <a:stretch/>
        </p:blipFill>
        <p:spPr bwMode="auto">
          <a:xfrm>
            <a:off x="350898" y="1326479"/>
            <a:ext cx="4819941" cy="502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91C6E9F-91D2-7B7C-5E88-FABA24BCD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/>
          <a:stretch/>
        </p:blipFill>
        <p:spPr bwMode="auto">
          <a:xfrm>
            <a:off x="6740948" y="546254"/>
            <a:ext cx="3951763" cy="36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2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931D117E-828E-B521-A6A0-94621E261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5"/>
          <a:stretch/>
        </p:blipFill>
        <p:spPr bwMode="auto">
          <a:xfrm>
            <a:off x="5880727" y="4431751"/>
            <a:ext cx="5675334" cy="24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26</a:t>
            </a:fld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-1" y="276302"/>
            <a:ext cx="721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r>
              <a:rPr lang="sk-SK" dirty="0">
                <a:latin typeface="+mj-lt"/>
              </a:rPr>
              <a:t>(scenár č.1 – výmena polovice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kotlov, nahradenia paliva</a:t>
            </a:r>
            <a:r>
              <a:rPr lang="sk-SK" dirty="0"/>
              <a:t>)</a:t>
            </a:r>
            <a:endParaRPr lang="sk-SK" baseline="300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8209276" y="236893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Ružomberok</a:t>
            </a:r>
            <a:endParaRPr lang="sk-SK" b="1" i="1" dirty="0">
              <a:latin typeface="+mj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730120" y="956358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Martin</a:t>
            </a:r>
            <a:endParaRPr lang="sk-SK" b="1" i="1" dirty="0">
              <a:latin typeface="+mj-lt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6050451" y="4080638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Liptov</a:t>
            </a:r>
            <a:endParaRPr lang="sk-SK" b="1" i="1" dirty="0"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A6AB317-0BB8-D46F-55D4-5DD97E852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6"/>
          <a:stretch/>
        </p:blipFill>
        <p:spPr bwMode="auto">
          <a:xfrm>
            <a:off x="337504" y="1287889"/>
            <a:ext cx="4776411" cy="50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91C6E9F-91D2-7B7C-5E88-FABA24BCD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2"/>
          <a:stretch/>
        </p:blipFill>
        <p:spPr bwMode="auto">
          <a:xfrm>
            <a:off x="6814387" y="599467"/>
            <a:ext cx="4148955" cy="35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904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931D117E-828E-B521-A6A0-94621E261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5"/>
          <a:stretch/>
        </p:blipFill>
        <p:spPr bwMode="auto">
          <a:xfrm>
            <a:off x="5797620" y="4436656"/>
            <a:ext cx="5675334" cy="243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27</a:t>
            </a:fld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-68646" y="291301"/>
            <a:ext cx="745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Priemerné ročné koncentrácie </a:t>
            </a:r>
            <a:r>
              <a:rPr lang="sk-SK" b="1" dirty="0" err="1">
                <a:latin typeface="+mj-lt"/>
              </a:rPr>
              <a:t>BaP</a:t>
            </a:r>
            <a:r>
              <a:rPr lang="sk-SK" b="1" dirty="0">
                <a:latin typeface="+mj-lt"/>
              </a:rPr>
              <a:t> väčšie ako cieľová hodnota 1ng.m</a:t>
            </a:r>
            <a:r>
              <a:rPr lang="sk-SK" b="1" baseline="30000" dirty="0">
                <a:latin typeface="+mj-lt"/>
              </a:rPr>
              <a:t>-3</a:t>
            </a:r>
          </a:p>
          <a:p>
            <a:r>
              <a:rPr lang="sk-SK" dirty="0">
                <a:latin typeface="+mj-lt"/>
              </a:rPr>
              <a:t>(scenár č.2 – výmena všetkých </a:t>
            </a:r>
            <a:r>
              <a:rPr lang="sk-SK" dirty="0" err="1">
                <a:latin typeface="+mj-lt"/>
              </a:rPr>
              <a:t>vysokoemisných</a:t>
            </a:r>
            <a:r>
              <a:rPr lang="sk-SK" dirty="0">
                <a:latin typeface="+mj-lt"/>
              </a:rPr>
              <a:t>  kotlov, nahradenia paliva)</a:t>
            </a:r>
            <a:endParaRPr lang="sk-SK" baseline="30000" dirty="0">
              <a:latin typeface="+mj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7E582C2-9F53-3DF1-4638-DA9D2FAC9C6E}"/>
              </a:ext>
            </a:extLst>
          </p:cNvPr>
          <p:cNvSpPr txBox="1"/>
          <p:nvPr/>
        </p:nvSpPr>
        <p:spPr>
          <a:xfrm>
            <a:off x="8170315" y="236477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Ružomberok</a:t>
            </a:r>
            <a:endParaRPr lang="sk-SK" b="1" i="1" dirty="0">
              <a:latin typeface="+mj-lt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B3908B8-9A4F-DDA3-9887-BBBB793106E3}"/>
              </a:ext>
            </a:extLst>
          </p:cNvPr>
          <p:cNvSpPr txBox="1"/>
          <p:nvPr/>
        </p:nvSpPr>
        <p:spPr>
          <a:xfrm>
            <a:off x="1717436" y="873314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Martin</a:t>
            </a:r>
            <a:endParaRPr lang="sk-SK" b="1" i="1" dirty="0">
              <a:latin typeface="+mj-lt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3FC6F31-1029-AE2E-3D90-C063B4194E6D}"/>
              </a:ext>
            </a:extLst>
          </p:cNvPr>
          <p:cNvSpPr txBox="1"/>
          <p:nvPr/>
        </p:nvSpPr>
        <p:spPr>
          <a:xfrm>
            <a:off x="6032081" y="4122148"/>
            <a:ext cx="17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</a:rPr>
              <a:t>Liptov</a:t>
            </a:r>
            <a:endParaRPr lang="sk-SK" b="1" i="1" dirty="0"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A6AB317-0BB8-D46F-55D4-5DD97E852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"/>
          <a:stretch/>
        </p:blipFill>
        <p:spPr bwMode="auto">
          <a:xfrm>
            <a:off x="350898" y="1242646"/>
            <a:ext cx="4790171" cy="51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91C6E9F-91D2-7B7C-5E88-FABA24BCD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/>
          <a:stretch/>
        </p:blipFill>
        <p:spPr bwMode="auto">
          <a:xfrm>
            <a:off x="6812308" y="550985"/>
            <a:ext cx="4129634" cy="36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49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28</a:t>
            </a:fld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867708" y="2160932"/>
            <a:ext cx="10560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aseline="30000" dirty="0" err="1"/>
              <a:t>Projekt</a:t>
            </a:r>
            <a:r>
              <a:rPr lang="en-US" sz="2400" baseline="30000" dirty="0"/>
              <a:t> LIFE IP – </a:t>
            </a:r>
            <a:r>
              <a:rPr lang="en-US" sz="2400" baseline="30000" dirty="0" err="1"/>
              <a:t>Zlepšenie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kvality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ovzdušia</a:t>
            </a:r>
            <a:r>
              <a:rPr lang="en-US" sz="2400" baseline="30000" dirty="0"/>
              <a:t> (LIFE18 IPE/SK/000010) </a:t>
            </a:r>
            <a:r>
              <a:rPr lang="en-US" sz="2400" baseline="30000" dirty="0" err="1"/>
              <a:t>podporila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Európska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únia</a:t>
            </a:r>
            <a:r>
              <a:rPr lang="en-US" sz="2400" baseline="30000" dirty="0"/>
              <a:t> v </a:t>
            </a:r>
            <a:r>
              <a:rPr lang="en-US" sz="2400" baseline="30000" dirty="0" err="1"/>
              <a:t>rámci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programu</a:t>
            </a:r>
            <a:r>
              <a:rPr lang="en-US" sz="2400" baseline="30000" dirty="0"/>
              <a:t> LIFE.</a:t>
            </a:r>
          </a:p>
          <a:p>
            <a:pPr algn="ctr"/>
            <a:endParaRPr lang="sk-SK" sz="2400" baseline="30000" dirty="0"/>
          </a:p>
          <a:p>
            <a:pPr algn="ctr"/>
            <a:r>
              <a:rPr lang="en-US" sz="2400" baseline="30000" dirty="0" err="1"/>
              <a:t>Projekt</a:t>
            </a:r>
            <a:r>
              <a:rPr lang="en-US" sz="2400" baseline="30000" dirty="0"/>
              <a:t> je </a:t>
            </a:r>
            <a:r>
              <a:rPr lang="en-US" sz="2400" baseline="30000" dirty="0" err="1"/>
              <a:t>spolufinancovaný</a:t>
            </a:r>
            <a:r>
              <a:rPr lang="en-US" sz="2400" baseline="30000" dirty="0"/>
              <a:t> z </a:t>
            </a:r>
            <a:r>
              <a:rPr lang="en-US" sz="2400" baseline="30000" dirty="0" err="1"/>
              <a:t>prostriedkov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štátneho</a:t>
            </a:r>
            <a:r>
              <a:rPr lang="en-US" sz="2400" baseline="30000" dirty="0"/>
              <a:t> </a:t>
            </a:r>
            <a:r>
              <a:rPr lang="en-US" sz="2400" baseline="30000" dirty="0" err="1"/>
              <a:t>rozpočtu</a:t>
            </a:r>
            <a:r>
              <a:rPr lang="en-US" sz="2400" baseline="30000" dirty="0"/>
              <a:t> SR </a:t>
            </a:r>
            <a:r>
              <a:rPr lang="en-US" sz="2400" baseline="30000" dirty="0" err="1"/>
              <a:t>prostredníctvom</a:t>
            </a:r>
            <a:r>
              <a:rPr lang="en-US" sz="2400" baseline="30000" dirty="0"/>
              <a:t> MŽP SR.</a:t>
            </a:r>
            <a:endParaRPr lang="sk-SK" sz="20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3" y="3985258"/>
            <a:ext cx="9988928" cy="1816168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755374" y="1171825"/>
            <a:ext cx="1137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/>
              <a:t>Ďakujem za pozornosť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225B1C-2E8B-5417-7FC1-3396B85F54A5}"/>
              </a:ext>
            </a:extLst>
          </p:cNvPr>
          <p:cNvSpPr txBox="1">
            <a:spLocks/>
          </p:cNvSpPr>
          <p:nvPr/>
        </p:nvSpPr>
        <p:spPr>
          <a:xfrm>
            <a:off x="2743534" y="3173068"/>
            <a:ext cx="7591760" cy="99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8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Emília Hroncová, SHMÚ	emilia.hroncova@shmu.sk</a:t>
            </a:r>
          </a:p>
          <a:p>
            <a:pPr marL="0" indent="0">
              <a:buNone/>
            </a:pPr>
            <a:r>
              <a:rPr lang="sk-SK" sz="18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Jana </a:t>
            </a:r>
            <a:r>
              <a:rPr lang="sk-SK" sz="18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Matejoviťčová</a:t>
            </a:r>
            <a:r>
              <a:rPr lang="sk-SK" sz="18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, SHMÚ	jana.matejovicova@shmu.sk</a:t>
            </a:r>
          </a:p>
          <a:p>
            <a:pPr marL="0" indent="0">
              <a:buNone/>
            </a:pPr>
            <a:r>
              <a:rPr lang="sk-SK" sz="18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Katarína Belohorcová, MŽP SR 	katarina.belohorcova@enviro.gov.sk</a:t>
            </a:r>
          </a:p>
        </p:txBody>
      </p:sp>
    </p:spTree>
    <p:extLst>
      <p:ext uri="{BB962C8B-B14F-4D97-AF65-F5344CB8AC3E}">
        <p14:creationId xmlns:p14="http://schemas.microsoft.com/office/powerpoint/2010/main" val="312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3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920047"/>
            <a:ext cx="10288988" cy="101790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1. Kritéria na hodnotenie kvality ovzdušia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5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4</a:t>
            </a:fld>
            <a:endParaRPr lang="sk-SK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737019" y="127108"/>
            <a:ext cx="11062252" cy="808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1114">
              <a:lnSpc>
                <a:spcPct val="100000"/>
              </a:lnSpc>
              <a:spcBef>
                <a:spcPts val="485"/>
              </a:spcBef>
              <a:spcAft>
                <a:spcPct val="0"/>
              </a:spcAft>
              <a:defRPr/>
            </a:pPr>
            <a:r>
              <a:rPr lang="sk-SK" sz="2000" b="1" i="1" dirty="0"/>
              <a:t>Kvalita ovzdušia </a:t>
            </a:r>
            <a:r>
              <a:rPr lang="sk-SK" sz="2000" i="1" dirty="0"/>
              <a:t>(podľa §5 odseku 4 Zákona č. 146/2023 Z. z. o ovzduší v znení neskorších predpisov) </a:t>
            </a:r>
            <a:r>
              <a:rPr lang="sk-SK" sz="2000" b="1" i="1" dirty="0"/>
              <a:t>je považovaná za dobrú, ak je úroveň znečistenia ovzdušia nižšia ako limitná hodnota alebo cieľová hodnota</a:t>
            </a:r>
            <a:r>
              <a:rPr lang="sk-SK" sz="2000" dirty="0"/>
              <a:t>.</a:t>
            </a:r>
            <a:endParaRPr lang="sk-SK" altLang="sk-SK" sz="2000" b="1" dirty="0">
              <a:solidFill>
                <a:schemeClr val="bg1"/>
              </a:solidFill>
              <a:latin typeface="Trebuchet MS" panose="020B06030202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60434" y="1063536"/>
            <a:ext cx="9272186" cy="8854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44083">
              <a:tabLst>
                <a:tab pos="2409153" algn="l"/>
              </a:tabLst>
            </a:pPr>
            <a:r>
              <a:rPr lang="sk-SK" altLang="sk-SK" b="1" i="1" dirty="0" bmk="_Toc533093005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Limitné hodnoty </a:t>
            </a:r>
            <a:r>
              <a:rPr lang="sk-SK" altLang="sk-SK" i="1" dirty="0" bmk="_Toc533093005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ochranu zdravia ľudí a kritické úrovne na ochranu vegetácie, horné a dolné medze na hodnotenie úrovne znečistenia vonkajšieho ovzdušia </a:t>
            </a:r>
            <a:r>
              <a:rPr lang="sk-SK" altLang="sk-SK" b="1" i="1" dirty="0" bmk="_Toc533093005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 znečisťujúce látky</a:t>
            </a:r>
            <a:endParaRPr lang="sk-SK" altLang="sk-SK" i="1" dirty="0" bmk="_Toc533093005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844083">
              <a:tabLst>
                <a:tab pos="2409153" algn="l"/>
              </a:tabLst>
            </a:pPr>
            <a:endParaRPr lang="sk-SK" altLang="sk-SK" sz="1600" dirty="0">
              <a:latin typeface="+mj-lt"/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361240"/>
              </p:ext>
            </p:extLst>
          </p:nvPr>
        </p:nvGraphicFramePr>
        <p:xfrm>
          <a:off x="1349846" y="2002651"/>
          <a:ext cx="9836598" cy="397273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08270">
                  <a:extLst>
                    <a:ext uri="{9D8B030D-6E8A-4147-A177-3AD203B41FA5}">
                      <a16:colId xmlns:a16="http://schemas.microsoft.com/office/drawing/2014/main" val="669400271"/>
                    </a:ext>
                  </a:extLst>
                </a:gridCol>
                <a:gridCol w="1641748">
                  <a:extLst>
                    <a:ext uri="{9D8B030D-6E8A-4147-A177-3AD203B41FA5}">
                      <a16:colId xmlns:a16="http://schemas.microsoft.com/office/drawing/2014/main" val="447008951"/>
                    </a:ext>
                  </a:extLst>
                </a:gridCol>
                <a:gridCol w="1853504">
                  <a:extLst>
                    <a:ext uri="{9D8B030D-6E8A-4147-A177-3AD203B41FA5}">
                      <a16:colId xmlns:a16="http://schemas.microsoft.com/office/drawing/2014/main" val="1850758847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6488842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3738004045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3670089687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2066900200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2784211091"/>
                    </a:ext>
                  </a:extLst>
                </a:gridCol>
                <a:gridCol w="888846">
                  <a:extLst>
                    <a:ext uri="{9D8B030D-6E8A-4147-A177-3AD203B41FA5}">
                      <a16:colId xmlns:a16="http://schemas.microsoft.com/office/drawing/2014/main" val="1042714021"/>
                    </a:ext>
                  </a:extLst>
                </a:gridCol>
              </a:tblGrid>
              <a:tr h="28376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 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Receptor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Interval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spriemerovania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Limitná hodnota*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[µ</a:t>
                      </a:r>
                      <a:r>
                        <a:rPr lang="sk-SK" sz="1400" dirty="0" err="1">
                          <a:effectLst/>
                          <a:latin typeface="+mj-lt"/>
                        </a:rPr>
                        <a:t>g.m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Medza na hodnotenie [µ</a:t>
                      </a:r>
                      <a:r>
                        <a:rPr lang="sk-SK" sz="1400" dirty="0" err="1">
                          <a:effectLst/>
                          <a:latin typeface="+mj-lt"/>
                        </a:rPr>
                        <a:t>g.m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232386"/>
                  </a:ext>
                </a:extLst>
              </a:tr>
              <a:tr h="283767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Horná*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Dolná*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332886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 dirty="0">
                          <a:effectLst/>
                          <a:latin typeface="+mj-lt"/>
                        </a:rPr>
                        <a:t>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Ľudské zdravie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350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(24)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 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21481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Ľudské zdravie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125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(3)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75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50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316516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SO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Vegetácia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1r, zimné obdobie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8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652452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(18)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140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(18)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(18)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8010461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40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26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690539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NO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X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Vegetácia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19,5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0520017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10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24h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(35)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35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(35)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(35)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1278422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10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40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28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8157960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Pb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0,5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0,35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0,25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2015971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CO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8h (maximálna)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10 000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7 000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5 000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8829924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Benzén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1r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(-)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3,5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2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(-)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4491125"/>
                  </a:ext>
                </a:extLst>
              </a:tr>
              <a:tr h="283767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PM</a:t>
                      </a:r>
                      <a:r>
                        <a:rPr lang="sk-SK" sz="1400" baseline="-25000">
                          <a:effectLst/>
                          <a:latin typeface="+mj-lt"/>
                        </a:rPr>
                        <a:t>2,5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Ľudské zdravie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20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**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17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12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01686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55370" y="6161516"/>
            <a:ext cx="4124483" cy="72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povolený počet prekročení je uvedený v zátvorkách </a:t>
            </a:r>
          </a:p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** limitná hodnota pre PM</a:t>
            </a:r>
            <a:r>
              <a:rPr lang="sk-SK" altLang="sk-SK" sz="1200" i="1" baseline="-25000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2,5</a:t>
            </a: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do 1.1.2020: 25 µ</a:t>
            </a:r>
            <a:r>
              <a:rPr lang="sk-SK" altLang="sk-SK" sz="1200" i="1" dirty="0" err="1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g.m</a:t>
            </a: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–3</a:t>
            </a:r>
          </a:p>
          <a:p>
            <a:pPr defTabSz="844083">
              <a:tabLst>
                <a:tab pos="2409153" algn="l"/>
              </a:tabLst>
            </a:pP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limitná hodnota pre PM</a:t>
            </a:r>
            <a:r>
              <a:rPr lang="sk-SK" altLang="sk-SK" sz="1200" i="1" baseline="-25000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2,5</a:t>
            </a:r>
            <a:r>
              <a:rPr lang="sk-SK" altLang="sk-SK" sz="1200" i="1" dirty="0" bmk="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od 1.1.2020:  20µg.m–3</a:t>
            </a:r>
          </a:p>
          <a:p>
            <a:pPr defTabSz="844083">
              <a:tabLst>
                <a:tab pos="2409153" algn="l"/>
              </a:tabLst>
            </a:pPr>
            <a:endParaRPr lang="sk-SK" altLang="sk-SK" sz="554" dirty="0"/>
          </a:p>
        </p:txBody>
      </p:sp>
    </p:spTree>
    <p:extLst>
      <p:ext uri="{BB962C8B-B14F-4D97-AF65-F5344CB8AC3E}">
        <p14:creationId xmlns:p14="http://schemas.microsoft.com/office/powerpoint/2010/main" val="625519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5</a:t>
            </a:fld>
            <a:endParaRPr lang="sk-SK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62079" y="1201923"/>
            <a:ext cx="8594527" cy="3622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09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>
              <a:tabLst>
                <a:tab pos="2409153" algn="l"/>
              </a:tabLst>
            </a:pPr>
            <a:r>
              <a:rPr lang="sk-SK" altLang="sk-SK" b="1" i="1" dirty="0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Cieľové hodnoty </a:t>
            </a:r>
            <a:r>
              <a:rPr lang="sk-SK" altLang="sk-SK" i="1" dirty="0" bmk="_Toc533093006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ochranu zdravia ľudí a na ochranu vegetácie pre </a:t>
            </a:r>
            <a:r>
              <a:rPr lang="sk-SK" altLang="sk-SK" b="1" i="1" dirty="0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As, Cd, Ni a </a:t>
            </a:r>
            <a:r>
              <a:rPr lang="sk-SK" altLang="sk-SK" b="1" i="1" dirty="0" err="1" bmk="_Toc533093006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BaP</a:t>
            </a:r>
            <a:endParaRPr lang="sk-SK" altLang="sk-SK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507351"/>
              </p:ext>
            </p:extLst>
          </p:nvPr>
        </p:nvGraphicFramePr>
        <p:xfrm>
          <a:off x="3599700" y="1819113"/>
          <a:ext cx="5208500" cy="234268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006684">
                  <a:extLst>
                    <a:ext uri="{9D8B030D-6E8A-4147-A177-3AD203B41FA5}">
                      <a16:colId xmlns:a16="http://schemas.microsoft.com/office/drawing/2014/main" val="655073874"/>
                    </a:ext>
                  </a:extLst>
                </a:gridCol>
                <a:gridCol w="2100908">
                  <a:extLst>
                    <a:ext uri="{9D8B030D-6E8A-4147-A177-3AD203B41FA5}">
                      <a16:colId xmlns:a16="http://schemas.microsoft.com/office/drawing/2014/main" val="4211845736"/>
                    </a:ext>
                  </a:extLst>
                </a:gridCol>
                <a:gridCol w="2100908">
                  <a:extLst>
                    <a:ext uri="{9D8B030D-6E8A-4147-A177-3AD203B41FA5}">
                      <a16:colId xmlns:a16="http://schemas.microsoft.com/office/drawing/2014/main" val="1854765126"/>
                    </a:ext>
                  </a:extLst>
                </a:gridCol>
              </a:tblGrid>
              <a:tr h="780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 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Prieme­rované obdobie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Cieľová hodnota [</a:t>
                      </a:r>
                      <a:r>
                        <a:rPr lang="sk-SK" sz="1400" dirty="0" err="1">
                          <a:effectLst/>
                          <a:latin typeface="+mj-lt"/>
                        </a:rPr>
                        <a:t>ng.m</a:t>
                      </a:r>
                      <a:r>
                        <a:rPr lang="sk-SK" sz="1400" baseline="30000" dirty="0">
                          <a:effectLst/>
                          <a:latin typeface="+mj-lt"/>
                        </a:rPr>
                        <a:t>–3</a:t>
                      </a:r>
                      <a:r>
                        <a:rPr lang="sk-SK" sz="1400" dirty="0">
                          <a:effectLst/>
                          <a:latin typeface="+mj-lt"/>
                        </a:rPr>
                        <a:t>]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9612765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As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6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2167693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Cd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5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9913560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Ni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20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5533431"/>
                  </a:ext>
                </a:extLst>
              </a:tr>
              <a:tr h="390448">
                <a:tc>
                  <a:txBody>
                    <a:bodyPr/>
                    <a:lstStyle/>
                    <a:p>
                      <a:pPr marL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  <a:latin typeface="+mj-lt"/>
                        </a:rPr>
                        <a:t>BaP</a:t>
                      </a:r>
                      <a:endParaRPr lang="sk-SK" sz="140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  <a:latin typeface="+mj-lt"/>
                        </a:rPr>
                        <a:t>1r</a:t>
                      </a:r>
                      <a:endParaRPr lang="sk-SK" sz="14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  <a:latin typeface="+mj-lt"/>
                        </a:rPr>
                        <a:t>1</a:t>
                      </a:r>
                      <a:endParaRPr lang="sk-SK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1564744"/>
                  </a:ext>
                </a:extLst>
              </a:tr>
            </a:tbl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672824" y="4538442"/>
            <a:ext cx="1106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i="1" dirty="0">
                <a:latin typeface="+mj-lt"/>
              </a:rPr>
              <a:t>Cieľová hodnota </a:t>
            </a:r>
            <a:r>
              <a:rPr lang="sk-SK" sz="1600" i="1" dirty="0">
                <a:latin typeface="+mj-lt"/>
              </a:rPr>
              <a:t>na ochranu zdravia ľudí</a:t>
            </a:r>
            <a:r>
              <a:rPr lang="sk-SK" sz="1600" b="1" i="1" dirty="0">
                <a:latin typeface="+mj-lt"/>
              </a:rPr>
              <a:t> pre prízemný ozón </a:t>
            </a:r>
            <a:r>
              <a:rPr lang="sk-SK" sz="1600" i="1" dirty="0">
                <a:latin typeface="+mj-lt"/>
              </a:rPr>
              <a:t>:  Najväčšia denná 8-hodinová stredná hodnota neprekročí 120 µg/m3 viac ako 25 dní za kalendárny rok v priemere troch rokov.</a:t>
            </a:r>
          </a:p>
        </p:txBody>
      </p:sp>
    </p:spTree>
    <p:extLst>
      <p:ext uri="{BB962C8B-B14F-4D97-AF65-F5344CB8AC3E}">
        <p14:creationId xmlns:p14="http://schemas.microsoft.com/office/powerpoint/2010/main" val="47601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6</a:t>
            </a:fld>
            <a:endParaRPr lang="sk-SK"/>
          </a:p>
        </p:txBody>
      </p:sp>
      <p:sp>
        <p:nvSpPr>
          <p:cNvPr id="4" name="Nadpis 1"/>
          <p:cNvSpPr txBox="1">
            <a:spLocks noGrp="1"/>
          </p:cNvSpPr>
          <p:nvPr>
            <p:ph type="title"/>
          </p:nvPr>
        </p:nvSpPr>
        <p:spPr>
          <a:xfrm>
            <a:off x="1064812" y="2920047"/>
            <a:ext cx="10288988" cy="1017906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4000" b="1" dirty="0">
                <a:solidFill>
                  <a:schemeClr val="bg1"/>
                </a:solidFill>
              </a:rPr>
              <a:t>2. Hodnotenie kvality ovzdušia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za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rok</a:t>
            </a:r>
            <a:r>
              <a:rPr lang="sk-SK" sz="4000" b="1" dirty="0">
                <a:solidFill>
                  <a:schemeClr val="bg1"/>
                </a:solidFill>
              </a:rPr>
              <a:t>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sk-SK" sz="4000" b="1" dirty="0">
                <a:solidFill>
                  <a:schemeClr val="bg1"/>
                </a:solidFill>
              </a:rPr>
              <a:t>2022 - 2023 meraním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8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7</a:t>
            </a:fld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1059108" y="1144632"/>
            <a:ext cx="1060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+mj-lt"/>
              </a:rPr>
              <a:t>- emisie </a:t>
            </a:r>
            <a:r>
              <a:rPr lang="sk-SK" dirty="0" err="1">
                <a:latin typeface="+mj-lt"/>
              </a:rPr>
              <a:t>benzo</a:t>
            </a:r>
            <a:r>
              <a:rPr lang="sk-SK" dirty="0">
                <a:latin typeface="+mj-lt"/>
              </a:rPr>
              <a:t>(a)</a:t>
            </a:r>
            <a:r>
              <a:rPr lang="sk-SK" dirty="0" err="1">
                <a:latin typeface="+mj-lt"/>
              </a:rPr>
              <a:t>pyrénu</a:t>
            </a:r>
            <a:r>
              <a:rPr lang="sk-SK" dirty="0">
                <a:latin typeface="+mj-lt"/>
              </a:rPr>
              <a:t> a PM z lokálnych kúrenísk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521806" y="572385"/>
            <a:ext cx="750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+mj-lt"/>
              </a:rPr>
              <a:t>Žilinský kraj – najväčšie problémy z hľadiska kvality ovzdušia</a:t>
            </a:r>
          </a:p>
        </p:txBody>
      </p:sp>
      <p:pic>
        <p:nvPicPr>
          <p:cNvPr id="5" name="image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68044" y="2943616"/>
            <a:ext cx="6388274" cy="3914384"/>
          </a:xfrm>
          <a:prstGeom prst="rect">
            <a:avLst/>
          </a:prstGeom>
          <a:ln/>
        </p:spPr>
      </p:pic>
      <p:sp>
        <p:nvSpPr>
          <p:cNvPr id="8" name="Obdĺžnik 7"/>
          <p:cNvSpPr/>
          <p:nvPr/>
        </p:nvSpPr>
        <p:spPr>
          <a:xfrm>
            <a:off x="2207696" y="2378583"/>
            <a:ext cx="784963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600" b="1" dirty="0">
                <a:latin typeface="+mj-lt"/>
                <a:ea typeface="Calibri" panose="020F0502020204030204" pitchFamily="34" charset="0"/>
              </a:rPr>
              <a:t>Vývoj emisií </a:t>
            </a:r>
            <a:r>
              <a:rPr lang="en-US" sz="1600" b="1" dirty="0">
                <a:latin typeface="+mj-lt"/>
                <a:ea typeface="Calibri" panose="020F0502020204030204" pitchFamily="34" charset="0"/>
              </a:rPr>
              <a:t>benzo(a)</a:t>
            </a:r>
            <a:r>
              <a:rPr lang="en-US" sz="1600" b="1" dirty="0" err="1">
                <a:latin typeface="+mj-lt"/>
                <a:ea typeface="Calibri" panose="020F0502020204030204" pitchFamily="34" charset="0"/>
              </a:rPr>
              <a:t>pyr</a:t>
            </a:r>
            <a:r>
              <a:rPr lang="sk-SK" sz="1600" b="1" dirty="0">
                <a:latin typeface="+mj-lt"/>
                <a:ea typeface="Calibri" panose="020F0502020204030204" pitchFamily="34" charset="0"/>
              </a:rPr>
              <a:t>é</a:t>
            </a:r>
            <a:r>
              <a:rPr lang="en-US" sz="1600" b="1" dirty="0">
                <a:latin typeface="+mj-lt"/>
                <a:ea typeface="Calibri" panose="020F0502020204030204" pitchFamily="34" charset="0"/>
              </a:rPr>
              <a:t>nu</a:t>
            </a:r>
            <a:r>
              <a:rPr lang="sk-SK" sz="1600" b="1" dirty="0">
                <a:latin typeface="+mj-lt"/>
                <a:ea typeface="Calibri" panose="020F0502020204030204" pitchFamily="34" charset="0"/>
              </a:rPr>
              <a:t> a podielu vykurovania domácností na celkových emisiách </a:t>
            </a:r>
            <a:r>
              <a:rPr lang="sk-SK" sz="1600" b="1" dirty="0" err="1">
                <a:latin typeface="+mj-lt"/>
                <a:ea typeface="Calibri" panose="020F0502020204030204" pitchFamily="34" charset="0"/>
              </a:rPr>
              <a:t>BaP</a:t>
            </a:r>
            <a:r>
              <a:rPr lang="sk-SK" sz="1600" b="1" dirty="0">
                <a:latin typeface="+mj-lt"/>
                <a:ea typeface="Calibri" panose="020F0502020204030204" pitchFamily="34" charset="0"/>
              </a:rPr>
              <a:t> v SR</a:t>
            </a:r>
            <a:endParaRPr lang="sk-SK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21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8</a:t>
            </a:fld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1539672" y="436414"/>
            <a:ext cx="873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latin typeface="+mj-lt"/>
              </a:rPr>
              <a:t>Žilinský kraj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51396" y="5894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latin typeface="+mj-lt"/>
              </a:rPr>
              <a:t>Národná monitorovacia sieť kvality ovzdušia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8739C60-3EB1-EEBD-E379-24BD39D27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8"/>
          <a:stretch/>
        </p:blipFill>
        <p:spPr>
          <a:xfrm>
            <a:off x="0" y="1641049"/>
            <a:ext cx="5713405" cy="4591844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2C6FFF5B-CDCD-B2DA-6930-DA524FF4A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504" y="1187365"/>
            <a:ext cx="6985963" cy="2706426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C856A913-1A05-DF62-FB4E-E4AB58A47C23}"/>
              </a:ext>
            </a:extLst>
          </p:cNvPr>
          <p:cNvSpPr txBox="1"/>
          <p:nvPr/>
        </p:nvSpPr>
        <p:spPr>
          <a:xfrm>
            <a:off x="7044807" y="3893791"/>
            <a:ext cx="270566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8335" indent="-228600" algn="l">
              <a:spcBef>
                <a:spcPts val="1200"/>
              </a:spcBef>
              <a:spcAft>
                <a:spcPts val="0"/>
              </a:spcAft>
            </a:pPr>
            <a:r>
              <a:rPr lang="sk-SK" sz="14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Typ oblasti:</a:t>
            </a:r>
            <a:b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U – mestská </a:t>
            </a:r>
            <a:b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S – predmestská </a:t>
            </a:r>
            <a:b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R – vidiecka (regionálna)</a:t>
            </a:r>
            <a:endParaRPr lang="sk-SK" sz="1400" dirty="0">
              <a:solidFill>
                <a:srgbClr val="494949"/>
              </a:solidFill>
              <a:effectLst/>
              <a:highlight>
                <a:srgbClr val="FFFFFF"/>
              </a:highlight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648335" indent="-228600" algn="l">
              <a:spcBef>
                <a:spcPts val="1200"/>
              </a:spcBef>
              <a:spcAft>
                <a:spcPts val="0"/>
              </a:spcAft>
            </a:pP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 </a:t>
            </a:r>
            <a:endParaRPr lang="sk-SK" sz="1400" dirty="0">
              <a:solidFill>
                <a:srgbClr val="494949"/>
              </a:solidFill>
              <a:effectLst/>
              <a:highlight>
                <a:srgbClr val="FFFFFF"/>
              </a:highlight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648335" indent="-228600" algn="l">
              <a:spcBef>
                <a:spcPts val="1200"/>
              </a:spcBef>
              <a:spcAft>
                <a:spcPts val="0"/>
              </a:spcAft>
            </a:pPr>
            <a:r>
              <a:rPr lang="sk-SK" sz="14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Typ stanice:</a:t>
            </a: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b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B – </a:t>
            </a:r>
            <a:r>
              <a:rPr lang="sk-SK" sz="14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pozaďová</a:t>
            </a: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b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T – dopravná </a:t>
            </a:r>
            <a:b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sk-SK" sz="1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</a:rPr>
              <a:t>I – priemyselná</a:t>
            </a:r>
            <a:endParaRPr lang="sk-SK" sz="1400" dirty="0">
              <a:solidFill>
                <a:srgbClr val="494949"/>
              </a:solidFill>
              <a:effectLst/>
              <a:highlight>
                <a:srgbClr val="FFFFFF"/>
              </a:highlight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00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829AF050-814E-6D18-B06F-4EA14B9E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71C-A7E4-4809-8626-0727FBF62CE9}" type="slidenum">
              <a:rPr lang="sk-SK" smtClean="0"/>
              <a:t>9</a:t>
            </a:fld>
            <a:endParaRPr lang="sk-SK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FAFA1098-649F-9B06-7CB2-4FEB6AE3A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274283"/>
              </p:ext>
            </p:extLst>
          </p:nvPr>
        </p:nvGraphicFramePr>
        <p:xfrm>
          <a:off x="5880252" y="1211290"/>
          <a:ext cx="5197976" cy="314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BlokTextu 4">
            <a:extLst>
              <a:ext uri="{FF2B5EF4-FFF2-40B4-BE49-F238E27FC236}">
                <a16:creationId xmlns:a16="http://schemas.microsoft.com/office/drawing/2014/main" id="{8C19AE60-E71A-3175-D327-60E3ECCF129E}"/>
              </a:ext>
            </a:extLst>
          </p:cNvPr>
          <p:cNvSpPr txBox="1"/>
          <p:nvPr/>
        </p:nvSpPr>
        <p:spPr>
          <a:xfrm>
            <a:off x="5880252" y="4597563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Dlhodobý trend </a:t>
            </a:r>
            <a:r>
              <a:rPr lang="sk-SK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 v atmosférických zrážkach - Chopok</a:t>
            </a:r>
            <a:endParaRPr lang="sk-SK" b="1" i="1" baseline="-25000" dirty="0">
              <a:latin typeface="+mj-lt"/>
            </a:endParaRPr>
          </a:p>
        </p:txBody>
      </p:sp>
      <p:pic>
        <p:nvPicPr>
          <p:cNvPr id="6" name="Obrázok 5" descr="Obrázok, na ktorom je sneh, vonkajšie, obloha, lyžovanie&#10;&#10;Automaticky generovaný popis">
            <a:extLst>
              <a:ext uri="{FF2B5EF4-FFF2-40B4-BE49-F238E27FC236}">
                <a16:creationId xmlns:a16="http://schemas.microsoft.com/office/drawing/2014/main" id="{89F68C4F-878C-28F2-6649-58BBD7CBE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544" y="2104048"/>
            <a:ext cx="4907304" cy="3507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9AC44A7-301A-2AB4-2DBF-4096D3C4F660}"/>
              </a:ext>
            </a:extLst>
          </p:cNvPr>
          <p:cNvSpPr txBox="1"/>
          <p:nvPr/>
        </p:nvSpPr>
        <p:spPr>
          <a:xfrm>
            <a:off x="36513" y="569410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Regionálna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pozaďová</a:t>
            </a:r>
            <a:r>
              <a:rPr lang="sk-SK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monitorovacia stanica </a:t>
            </a:r>
            <a:r>
              <a:rPr lang="sk-SK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Chopok</a:t>
            </a:r>
            <a:endParaRPr lang="sk-SK" b="1" i="1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809660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Vlastné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291CE"/>
      </a:accent1>
      <a:accent2>
        <a:srgbClr val="E89266"/>
      </a:accent2>
      <a:accent3>
        <a:srgbClr val="5BBEBB"/>
      </a:accent3>
      <a:accent4>
        <a:srgbClr val="FFC000"/>
      </a:accent4>
      <a:accent5>
        <a:srgbClr val="006AB4"/>
      </a:accent5>
      <a:accent6>
        <a:srgbClr val="00A19A"/>
      </a:accent6>
      <a:hlink>
        <a:srgbClr val="EA5A14"/>
      </a:hlink>
      <a:folHlink>
        <a:srgbClr val="5291CE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1" id="{38C99A89-B408-4C6A-8D15-4F875B2F2958}" vid="{BB805962-C549-4A4B-A319-D65AC4E026BE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E98288EA573040BFC35A506D3342BA" ma:contentTypeVersion="15" ma:contentTypeDescription="Create a new document." ma:contentTypeScope="" ma:versionID="5baed7def0b57b1fe044e4704f35ec14">
  <xsd:schema xmlns:xsd="http://www.w3.org/2001/XMLSchema" xmlns:xs="http://www.w3.org/2001/XMLSchema" xmlns:p="http://schemas.microsoft.com/office/2006/metadata/properties" xmlns:ns3="3846ec58-04ae-43ac-bc01-0742f1fc33b6" xmlns:ns4="c65491bb-510d-4bab-963c-85010610f6e3" targetNamespace="http://schemas.microsoft.com/office/2006/metadata/properties" ma:root="true" ma:fieldsID="dafeda1b33e994e235898e352ef8468a" ns3:_="" ns4:_="">
    <xsd:import namespace="3846ec58-04ae-43ac-bc01-0742f1fc33b6"/>
    <xsd:import namespace="c65491bb-510d-4bab-963c-85010610f6e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_activity" minOccurs="0"/>
                <xsd:element ref="ns4:MediaServiceDateTaken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ec58-04ae-43ac-bc01-0742f1fc33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5491bb-510d-4bab-963c-85010610f6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65491bb-510d-4bab-963c-85010610f6e3" xsi:nil="true"/>
  </documentManagement>
</p:properties>
</file>

<file path=customXml/itemProps1.xml><?xml version="1.0" encoding="utf-8"?>
<ds:datastoreItem xmlns:ds="http://schemas.openxmlformats.org/officeDocument/2006/customXml" ds:itemID="{E4839357-25DA-4903-A995-7D5FDB6C4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6ec58-04ae-43ac-bc01-0742f1fc33b6"/>
    <ds:schemaRef ds:uri="c65491bb-510d-4bab-963c-85010610f6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F5A34B-B5C2-4F8E-9401-35ED1481D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3735B1-323E-4B45-952B-153AD20B1AFD}">
  <ds:schemaRefs>
    <ds:schemaRef ds:uri="3846ec58-04ae-43ac-bc01-0742f1fc33b6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c65491bb-510d-4bab-963c-85010610f6e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populair - sablona PPT - SK</Template>
  <TotalTime>3282</TotalTime>
  <Words>1594</Words>
  <Application>Microsoft Office PowerPoint</Application>
  <PresentationFormat>Širokouhlá</PresentationFormat>
  <Paragraphs>351</Paragraphs>
  <Slides>28</Slides>
  <Notes>11</Notes>
  <HiddenSlides>1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Roboto</vt:lpstr>
      <vt:lpstr>Segoe UI</vt:lpstr>
      <vt:lpstr>Symbol</vt:lpstr>
      <vt:lpstr>Trebuchet MS</vt:lpstr>
      <vt:lpstr>Tw Cen MT</vt:lpstr>
      <vt:lpstr>Motív balíka Office</vt:lpstr>
      <vt:lpstr>Stav kvality ovzdušia v Žilinskom kraji a zlepšenie kvality ovzdušia pri zmene vykurovacích zariadení</vt:lpstr>
      <vt:lpstr>Prezentácia programu PowerPoint</vt:lpstr>
      <vt:lpstr>1. Kritéria na hodnotenie kvality ovzdušia</vt:lpstr>
      <vt:lpstr>Prezentácia programu PowerPoint</vt:lpstr>
      <vt:lpstr>Prezentácia programu PowerPoint</vt:lpstr>
      <vt:lpstr>2. Hodnotenie kvality ovzdušia za roky 2022 - 2023 meraním</vt:lpstr>
      <vt:lpstr>Prezentácia programu PowerPoint</vt:lpstr>
      <vt:lpstr>Prezentácia programu PowerPoint</vt:lpstr>
      <vt:lpstr>Prezentácia programu PowerPoint</vt:lpstr>
      <vt:lpstr>Prezentácia programu PowerPoint</vt:lpstr>
      <vt:lpstr>Benzo(a)pyrén</vt:lpstr>
      <vt:lpstr>Prezentácia programu PowerPoint</vt:lpstr>
      <vt:lpstr>NO2</vt:lpstr>
      <vt:lpstr>Prezentácia programu PowerPoint</vt:lpstr>
      <vt:lpstr>Prezentácia programu PowerPoint</vt:lpstr>
      <vt:lpstr>3. Hodnotenie kvality ovzdušia za rok 2023 modelovaním</vt:lpstr>
      <vt:lpstr>Prezentácia programu PowerPoint</vt:lpstr>
      <vt:lpstr>4. Modelovanie opatrení pre lokálne kúreniská vo vybraných  oblastiach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Názov prezentácie</dc:title>
  <dc:creator>Katarína Belohorcová</dc:creator>
  <cp:lastModifiedBy>Emilia Hroncova</cp:lastModifiedBy>
  <cp:revision>316</cp:revision>
  <dcterms:created xsi:type="dcterms:W3CDTF">2023-03-21T14:33:00Z</dcterms:created>
  <dcterms:modified xsi:type="dcterms:W3CDTF">2024-05-20T05:29:20Z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0x01010036E98288EA573040BFC35A506D3342BA</vt:lpwstr>
  </property>
</Properties>
</file>