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sldIdLst>
    <p:sldId id="256" r:id="rId2"/>
    <p:sldId id="258" r:id="rId3"/>
    <p:sldId id="273" r:id="rId4"/>
    <p:sldId id="274" r:id="rId5"/>
    <p:sldId id="260" r:id="rId6"/>
    <p:sldId id="262" r:id="rId7"/>
    <p:sldId id="263" r:id="rId8"/>
    <p:sldId id="268" r:id="rId9"/>
    <p:sldId id="264" r:id="rId10"/>
    <p:sldId id="271" r:id="rId11"/>
    <p:sldId id="265" r:id="rId12"/>
    <p:sldId id="272" r:id="rId13"/>
    <p:sldId id="266" r:id="rId14"/>
    <p:sldId id="270" r:id="rId15"/>
    <p:sldId id="27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vasniak Jakub" initials="JK" lastIdx="1" clrIdx="0">
    <p:extLst>
      <p:ext uri="{19B8F6BF-5375-455C-9EA6-DF929625EA0E}">
        <p15:presenceInfo xmlns:p15="http://schemas.microsoft.com/office/powerpoint/2012/main" userId="S::kvasniak2@uniba.sk::b117940e-76b6-4697-8716-0fba3478e2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1991-3A54-4D1F-9918-DB759624AC89}" type="datetimeFigureOut">
              <a:rPr lang="sk-SK" smtClean="0"/>
              <a:t>19. 5. 2024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FAA50-BA54-4844-8C93-5946148A763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1292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FAA50-BA54-4844-8C93-5946148A7639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8182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FAA50-BA54-4844-8C93-5946148A7639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417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FAA50-BA54-4844-8C93-5946148A7639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218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FAA50-BA54-4844-8C93-5946148A7639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5202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FAA50-BA54-4844-8C93-5946148A7639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985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FAA50-BA54-4844-8C93-5946148A7639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0423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FAA50-BA54-4844-8C93-5946148A7639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8122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FAA50-BA54-4844-8C93-5946148A7639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5440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FAA50-BA54-4844-8C93-5946148A7639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3849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FAA50-BA54-4844-8C93-5946148A7639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3708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2822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38735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661987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34989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462663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53764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79382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8279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126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89866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000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29259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8060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62084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1912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835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Abstraktný dizajn kvet lupienky v pastelová">
            <a:extLst>
              <a:ext uri="{FF2B5EF4-FFF2-40B4-BE49-F238E27FC236}">
                <a16:creationId xmlns:a16="http://schemas.microsoft.com/office/drawing/2014/main" id="{5FEB8F92-CBEA-759A-B747-33B900D04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091" t="219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2" name="Isosceles Triangle 27">
            <a:extLst>
              <a:ext uri="{FF2B5EF4-FFF2-40B4-BE49-F238E27FC236}">
                <a16:creationId xmlns:a16="http://schemas.microsoft.com/office/drawing/2014/main" id="{F5F0CD5C-72F3-4090-8A69-8E15CB432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63" name="Parallelogram 29">
            <a:extLst>
              <a:ext uri="{FF2B5EF4-FFF2-40B4-BE49-F238E27FC236}">
                <a16:creationId xmlns:a16="http://schemas.microsoft.com/office/drawing/2014/main" id="{217496A2-9394-4FB7-BA0E-717D2D2E7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3800" y="0"/>
            <a:ext cx="7315200" cy="6858000"/>
          </a:xfrm>
          <a:prstGeom prst="parallelogram">
            <a:avLst>
              <a:gd name="adj" fmla="val 15925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31">
            <a:extLst>
              <a:ext uri="{FF2B5EF4-FFF2-40B4-BE49-F238E27FC236}">
                <a16:creationId xmlns:a16="http://schemas.microsoft.com/office/drawing/2014/main" id="{D02CF681-4765-4E88-802F-B2474DCD5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3">
            <a:extLst>
              <a:ext uri="{FF2B5EF4-FFF2-40B4-BE49-F238E27FC236}">
                <a16:creationId xmlns:a16="http://schemas.microsoft.com/office/drawing/2014/main" id="{3D57B2BA-243C-45C7-A5D8-46CA71943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23">
            <a:extLst>
              <a:ext uri="{FF2B5EF4-FFF2-40B4-BE49-F238E27FC236}">
                <a16:creationId xmlns:a16="http://schemas.microsoft.com/office/drawing/2014/main" id="{67374FB5-CBB7-46FF-95B5-2251BC68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67" name="Rectangle 25">
            <a:extLst>
              <a:ext uri="{FF2B5EF4-FFF2-40B4-BE49-F238E27FC236}">
                <a16:creationId xmlns:a16="http://schemas.microsoft.com/office/drawing/2014/main" id="{34BCEAB7-D9E0-40A4-9254-8593BD3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68" name="Isosceles Triangle 39">
            <a:extLst>
              <a:ext uri="{FF2B5EF4-FFF2-40B4-BE49-F238E27FC236}">
                <a16:creationId xmlns:a16="http://schemas.microsoft.com/office/drawing/2014/main" id="{D567A354-BB63-405C-8E5F-2F510E670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A41D62-C61E-D3F8-1C47-9749073F4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450" y="1678665"/>
            <a:ext cx="4482553" cy="2369131"/>
          </a:xfrm>
        </p:spPr>
        <p:txBody>
          <a:bodyPr>
            <a:normAutofit fontScale="90000"/>
          </a:bodyPr>
          <a:lstStyle/>
          <a:p>
            <a:br>
              <a:rPr lang="sk-SK" sz="3200" b="1" i="0" u="none" strike="noStrike" baseline="0" dirty="0">
                <a:solidFill>
                  <a:srgbClr val="00B050"/>
                </a:solidFill>
              </a:rPr>
            </a:br>
            <a:r>
              <a:rPr lang="sk-SK" sz="3600" b="1" i="0" u="none" strike="noStrike" baseline="0" dirty="0">
                <a:solidFill>
                  <a:srgbClr val="00B050"/>
                </a:solidFill>
              </a:rPr>
              <a:t>PRÍKLADY DOBREJ PRAXE PRI ZLEPŠOVANÍ OVZDUŠIA V ORAVSKEJ POLHORE </a:t>
            </a:r>
            <a:endParaRPr lang="sk-SK" sz="8000" b="1" dirty="0">
              <a:solidFill>
                <a:srgbClr val="00B05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DCEB39-16F6-CE00-C2EF-6E2F0B14C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8276" y="4050832"/>
            <a:ext cx="4485725" cy="1096899"/>
          </a:xfrm>
        </p:spPr>
        <p:txBody>
          <a:bodyPr>
            <a:normAutofit/>
          </a:bodyPr>
          <a:lstStyle/>
          <a:p>
            <a:r>
              <a:rPr lang="sk-SK" dirty="0"/>
              <a:t>20.5.2024</a:t>
            </a:r>
          </a:p>
        </p:txBody>
      </p:sp>
      <p:sp>
        <p:nvSpPr>
          <p:cNvPr id="69" name="Rectangle 27">
            <a:extLst>
              <a:ext uri="{FF2B5EF4-FFF2-40B4-BE49-F238E27FC236}">
                <a16:creationId xmlns:a16="http://schemas.microsoft.com/office/drawing/2014/main" id="{9185A8D7-2F20-4F7A-97BE-21DB1654C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70" name="Rectangle 28">
            <a:extLst>
              <a:ext uri="{FF2B5EF4-FFF2-40B4-BE49-F238E27FC236}">
                <a16:creationId xmlns:a16="http://schemas.microsoft.com/office/drawing/2014/main" id="{CB65BD56-22B3-4E13-BFCA-B8E8BEB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46" name="Rectangle 29">
            <a:extLst>
              <a:ext uri="{FF2B5EF4-FFF2-40B4-BE49-F238E27FC236}">
                <a16:creationId xmlns:a16="http://schemas.microsoft.com/office/drawing/2014/main" id="{6790ED68-BCA0-4247-A72F-1CB85DF06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DD0F2B3F-DC55-4FA7-B667-1ACD07920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k-SK"/>
          </a:p>
        </p:txBody>
      </p:sp>
      <p:pic>
        <p:nvPicPr>
          <p:cNvPr id="7" name="Obrázok 6" descr="Obrázok, na ktorom je vianočný stromček, kreslený obrázok, ilustrácia, dizajn&#10;&#10;Automaticky generovaný popis">
            <a:extLst>
              <a:ext uri="{FF2B5EF4-FFF2-40B4-BE49-F238E27FC236}">
                <a16:creationId xmlns:a16="http://schemas.microsoft.com/office/drawing/2014/main" id="{5B8EAF53-B42D-00ED-99F9-814309040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08" y="2254833"/>
            <a:ext cx="1546159" cy="18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5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9985E2-D2DE-3385-E93E-8A171FD48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Inštalácia tepelných čerpadiel – Bytový dom – 19 </a:t>
            </a:r>
            <a:r>
              <a:rPr lang="sk-SK" sz="2400" dirty="0" err="1"/>
              <a:t>b.j</a:t>
            </a:r>
            <a:r>
              <a:rPr lang="sk-SK" sz="2400" dirty="0"/>
              <a:t>. </a:t>
            </a:r>
          </a:p>
        </p:txBody>
      </p:sp>
      <p:pic>
        <p:nvPicPr>
          <p:cNvPr id="5" name="Zástupný objekt pre obsah 4" descr="Obrázok, na ktorom je exteriér, rastlina, okno, plot&#10;&#10;Automaticky generovaný popis">
            <a:extLst>
              <a:ext uri="{FF2B5EF4-FFF2-40B4-BE49-F238E27FC236}">
                <a16:creationId xmlns:a16="http://schemas.microsoft.com/office/drawing/2014/main" id="{E104DAC0-FD29-585A-F09D-1B062062C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59411"/>
            <a:ext cx="5734772" cy="4301080"/>
          </a:xfrm>
        </p:spPr>
      </p:pic>
      <p:pic>
        <p:nvPicPr>
          <p:cNvPr id="7" name="Obrázok 6" descr="Obrázok, na ktorom je exteriér, okno, rastlina, nebo&#10;&#10;Automaticky generovaný popis">
            <a:extLst>
              <a:ext uri="{FF2B5EF4-FFF2-40B4-BE49-F238E27FC236}">
                <a16:creationId xmlns:a16="http://schemas.microsoft.com/office/drawing/2014/main" id="{9B7AABFD-C6E2-F0EB-1F67-C6C6AD089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29" y="1413427"/>
            <a:ext cx="6076623" cy="455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04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59AFD-FCBD-70E7-C217-E53F6ACA5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4109819" cy="1588851"/>
          </a:xfrm>
        </p:spPr>
        <p:txBody>
          <a:bodyPr>
            <a:normAutofit fontScale="90000"/>
          </a:bodyPr>
          <a:lstStyle/>
          <a:p>
            <a:r>
              <a:rPr lang="sk-SK" sz="1800" dirty="0"/>
              <a:t>Používanie </a:t>
            </a:r>
            <a:br>
              <a:rPr lang="sk-SK" sz="1800" dirty="0"/>
            </a:br>
            <a:r>
              <a:rPr lang="sk-SK" sz="1800" dirty="0"/>
              <a:t>tepelných </a:t>
            </a:r>
            <a:br>
              <a:rPr lang="sk-SK" sz="1800" dirty="0"/>
            </a:br>
            <a:r>
              <a:rPr lang="sk-SK" sz="1800" dirty="0"/>
              <a:t>čerpadiel </a:t>
            </a:r>
            <a:br>
              <a:rPr lang="sk-SK" sz="1800" dirty="0"/>
            </a:br>
            <a:r>
              <a:rPr lang="sk-SK" sz="1800" dirty="0"/>
              <a:t>na ohrev vody </a:t>
            </a:r>
            <a:br>
              <a:rPr lang="sk-SK" sz="1800" dirty="0"/>
            </a:br>
            <a:r>
              <a:rPr lang="sk-SK" sz="1800" dirty="0"/>
              <a:t>a vykurovanie</a:t>
            </a:r>
            <a:br>
              <a:rPr lang="sk-SK" sz="1800" dirty="0"/>
            </a:br>
            <a:r>
              <a:rPr lang="sk-SK" sz="1800" i="1" dirty="0">
                <a:solidFill>
                  <a:schemeClr val="tx1"/>
                </a:solidFill>
              </a:rPr>
              <a:t>(predovšetkým pri</a:t>
            </a:r>
            <a:br>
              <a:rPr lang="sk-SK" sz="1800" i="1" dirty="0">
                <a:solidFill>
                  <a:schemeClr val="tx1"/>
                </a:solidFill>
              </a:rPr>
            </a:br>
            <a:r>
              <a:rPr lang="sk-SK" sz="1800" i="1" dirty="0">
                <a:solidFill>
                  <a:schemeClr val="tx1"/>
                </a:solidFill>
              </a:rPr>
              <a:t>novostavbách)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D3A5855-70E4-100F-05F3-8023545B18A0}"/>
              </a:ext>
            </a:extLst>
          </p:cNvPr>
          <p:cNvSpPr txBox="1"/>
          <p:nvPr/>
        </p:nvSpPr>
        <p:spPr>
          <a:xfrm>
            <a:off x="402613" y="2646416"/>
            <a:ext cx="2449252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200" b="1" dirty="0"/>
              <a:t>Info o projekte: 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Európske centrum gajdošskej kultúry 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Vykurovanie tepelným čerpadlom (vrátane ohrevu vody)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Podlahové vykurovanie </a:t>
            </a:r>
          </a:p>
        </p:txBody>
      </p:sp>
      <p:pic>
        <p:nvPicPr>
          <p:cNvPr id="4" name="Obrázok 3" descr="Obrázok, na ktorom je exteriér, budova, tráva, dom&#10;&#10;Automaticky generovaný popis">
            <a:extLst>
              <a:ext uri="{FF2B5EF4-FFF2-40B4-BE49-F238E27FC236}">
                <a16:creationId xmlns:a16="http://schemas.microsoft.com/office/drawing/2014/main" id="{BB260B1B-9492-8FB3-1E91-3B7D4660D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94" y="182722"/>
            <a:ext cx="5081896" cy="3811422"/>
          </a:xfrm>
          <a:prstGeom prst="rect">
            <a:avLst/>
          </a:prstGeom>
        </p:spPr>
      </p:pic>
      <p:pic>
        <p:nvPicPr>
          <p:cNvPr id="6" name="Obrázok 5" descr="Obrázok, na ktorom je vnútri, nábytok, scéna, stena&#10;&#10;Automaticky generovaný popis">
            <a:extLst>
              <a:ext uri="{FF2B5EF4-FFF2-40B4-BE49-F238E27FC236}">
                <a16:creationId xmlns:a16="http://schemas.microsoft.com/office/drawing/2014/main" id="{270F42DF-BD96-CCC4-A9E5-CD1316D07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94" y="4082231"/>
            <a:ext cx="3352952" cy="2514714"/>
          </a:xfrm>
          <a:prstGeom prst="rect">
            <a:avLst/>
          </a:prstGeom>
        </p:spPr>
      </p:pic>
      <p:pic>
        <p:nvPicPr>
          <p:cNvPr id="10" name="Obrázok 9" descr="Obrázok, na ktorom je budova, oblak, exteriér, nebo&#10;&#10;Automaticky generovaný popis">
            <a:extLst>
              <a:ext uri="{FF2B5EF4-FFF2-40B4-BE49-F238E27FC236}">
                <a16:creationId xmlns:a16="http://schemas.microsoft.com/office/drawing/2014/main" id="{D96CE5CE-4977-714E-F998-0A9141DA2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75" y="3075948"/>
            <a:ext cx="4694663" cy="3520997"/>
          </a:xfrm>
          <a:prstGeom prst="rect">
            <a:avLst/>
          </a:prstGeom>
        </p:spPr>
      </p:pic>
      <p:pic>
        <p:nvPicPr>
          <p:cNvPr id="5" name="Obrázok 4" descr="Obrázok, na ktorom je exteriér, nebo, okno, budova&#10;&#10;Automaticky generovaný popis">
            <a:extLst>
              <a:ext uri="{FF2B5EF4-FFF2-40B4-BE49-F238E27FC236}">
                <a16:creationId xmlns:a16="http://schemas.microsoft.com/office/drawing/2014/main" id="{5340681A-5384-8874-02C0-73915AF229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319" y="131370"/>
            <a:ext cx="3709903" cy="2782427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8D48DBC6-4666-2B78-D352-066927D5EF11}"/>
              </a:ext>
            </a:extLst>
          </p:cNvPr>
          <p:cNvSpPr/>
          <p:nvPr/>
        </p:nvSpPr>
        <p:spPr>
          <a:xfrm>
            <a:off x="8897567" y="1166884"/>
            <a:ext cx="1023520" cy="12828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631245-2ED5-6236-08D8-5916FAF90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375" y="113440"/>
            <a:ext cx="3851789" cy="79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44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59AFD-FCBD-70E7-C217-E53F6ACA5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588851"/>
          </a:xfrm>
        </p:spPr>
        <p:txBody>
          <a:bodyPr>
            <a:normAutofit fontScale="90000"/>
          </a:bodyPr>
          <a:lstStyle/>
          <a:p>
            <a:r>
              <a:rPr lang="sk-SK" sz="1800" dirty="0"/>
              <a:t>Používanie </a:t>
            </a:r>
            <a:br>
              <a:rPr lang="sk-SK" sz="1800" dirty="0"/>
            </a:br>
            <a:r>
              <a:rPr lang="sk-SK" sz="1800" dirty="0"/>
              <a:t>tepelných </a:t>
            </a:r>
            <a:br>
              <a:rPr lang="sk-SK" sz="1800" dirty="0"/>
            </a:br>
            <a:r>
              <a:rPr lang="sk-SK" sz="1800" dirty="0"/>
              <a:t>čerpadiel </a:t>
            </a:r>
            <a:br>
              <a:rPr lang="sk-SK" sz="1800" dirty="0"/>
            </a:br>
            <a:r>
              <a:rPr lang="sk-SK" sz="1800" dirty="0"/>
              <a:t>na ohrev vody </a:t>
            </a:r>
            <a:br>
              <a:rPr lang="sk-SK" sz="1800" dirty="0"/>
            </a:br>
            <a:r>
              <a:rPr lang="sk-SK" sz="1800" dirty="0"/>
              <a:t>a vykurovanie</a:t>
            </a:r>
            <a:br>
              <a:rPr lang="sk-SK" sz="1800" dirty="0"/>
            </a:br>
            <a:r>
              <a:rPr lang="sk-SK" sz="1800" i="1" dirty="0">
                <a:solidFill>
                  <a:schemeClr val="tx1"/>
                </a:solidFill>
              </a:rPr>
              <a:t>(predovšetkým pri</a:t>
            </a:r>
            <a:br>
              <a:rPr lang="sk-SK" sz="1800" i="1" dirty="0">
                <a:solidFill>
                  <a:schemeClr val="tx1"/>
                </a:solidFill>
              </a:rPr>
            </a:br>
            <a:r>
              <a:rPr lang="sk-SK" sz="1800" i="1" dirty="0">
                <a:solidFill>
                  <a:schemeClr val="tx1"/>
                </a:solidFill>
              </a:rPr>
              <a:t>novostavbách)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D3A5855-70E4-100F-05F3-8023545B18A0}"/>
              </a:ext>
            </a:extLst>
          </p:cNvPr>
          <p:cNvSpPr txBox="1"/>
          <p:nvPr/>
        </p:nvSpPr>
        <p:spPr>
          <a:xfrm>
            <a:off x="402613" y="2646416"/>
            <a:ext cx="2449252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200" b="1" dirty="0"/>
              <a:t>Info o projekte: 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Pripravovaný projekt výstavby Bytového domu – 30 </a:t>
            </a:r>
            <a:r>
              <a:rPr lang="sk-SK" sz="1200" dirty="0" err="1"/>
              <a:t>bj</a:t>
            </a:r>
            <a:r>
              <a:rPr lang="sk-SK" sz="1200" dirty="0"/>
              <a:t>. 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Vykurovanie tepelným čerpadlom (systémom vzduch / voda) </a:t>
            </a:r>
          </a:p>
        </p:txBody>
      </p:sp>
      <p:pic>
        <p:nvPicPr>
          <p:cNvPr id="8" name="Obrázok 7" descr="Obrázok, na ktorom je text, exteriér, snímka obrazovky, rastlina&#10;&#10;Automaticky generovaný popis">
            <a:extLst>
              <a:ext uri="{FF2B5EF4-FFF2-40B4-BE49-F238E27FC236}">
                <a16:creationId xmlns:a16="http://schemas.microsoft.com/office/drawing/2014/main" id="{28A820A9-BE57-9678-B273-80E0500F5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7" r="1930" b="21791"/>
          <a:stretch/>
        </p:blipFill>
        <p:spPr>
          <a:xfrm>
            <a:off x="3582158" y="0"/>
            <a:ext cx="7725012" cy="664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9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59AFD-FCBD-70E7-C217-E53F6ACA5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588851"/>
          </a:xfrm>
        </p:spPr>
        <p:txBody>
          <a:bodyPr>
            <a:normAutofit fontScale="90000"/>
          </a:bodyPr>
          <a:lstStyle/>
          <a:p>
            <a:r>
              <a:rPr lang="sk-SK" sz="1800" dirty="0"/>
              <a:t>Znižovanie </a:t>
            </a:r>
            <a:br>
              <a:rPr lang="sk-SK" sz="1800" dirty="0"/>
            </a:br>
            <a:r>
              <a:rPr lang="sk-SK" sz="1800" dirty="0"/>
              <a:t>energetickej </a:t>
            </a:r>
            <a:br>
              <a:rPr lang="sk-SK" sz="1800" dirty="0"/>
            </a:br>
            <a:r>
              <a:rPr lang="sk-SK" sz="1800" dirty="0"/>
              <a:t>náročnosti </a:t>
            </a:r>
            <a:br>
              <a:rPr lang="sk-SK" sz="1800" dirty="0"/>
            </a:br>
            <a:r>
              <a:rPr lang="sk-SK" sz="1800" dirty="0"/>
              <a:t>verejných budov</a:t>
            </a:r>
            <a:br>
              <a:rPr lang="sk-SK" sz="1800" dirty="0"/>
            </a:br>
            <a:r>
              <a:rPr lang="sk-SK" sz="1800" dirty="0">
                <a:solidFill>
                  <a:schemeClr val="tx1"/>
                </a:solidFill>
              </a:rPr>
              <a:t>Plán obnovy – </a:t>
            </a:r>
            <a:br>
              <a:rPr lang="sk-SK" sz="1800" dirty="0">
                <a:solidFill>
                  <a:schemeClr val="tx1"/>
                </a:solidFill>
              </a:rPr>
            </a:br>
            <a:r>
              <a:rPr lang="sk-SK" sz="1800" dirty="0">
                <a:solidFill>
                  <a:schemeClr val="tx1"/>
                </a:solidFill>
              </a:rPr>
              <a:t>schválený projekt – </a:t>
            </a:r>
            <a:br>
              <a:rPr lang="sk-SK" sz="1800" dirty="0">
                <a:solidFill>
                  <a:schemeClr val="tx1"/>
                </a:solidFill>
              </a:rPr>
            </a:br>
            <a:r>
              <a:rPr lang="sk-SK" sz="1800" dirty="0">
                <a:solidFill>
                  <a:schemeClr val="tx1"/>
                </a:solidFill>
              </a:rPr>
              <a:t>realizácia 2024 - 2025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D3A5855-70E4-100F-05F3-8023545B18A0}"/>
              </a:ext>
            </a:extLst>
          </p:cNvPr>
          <p:cNvSpPr txBox="1"/>
          <p:nvPr/>
        </p:nvSpPr>
        <p:spPr>
          <a:xfrm>
            <a:off x="383158" y="2639931"/>
            <a:ext cx="2548110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200" b="1" dirty="0"/>
              <a:t>Info o projekte: 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Názov: Zníženie energetickej náročnosti budovy Základnej školy 481</a:t>
            </a:r>
          </a:p>
          <a:p>
            <a:pPr marL="285750" indent="-285750">
              <a:buFontTx/>
              <a:buChar char="-"/>
            </a:pPr>
            <a:endParaRPr lang="sk-SK" sz="1200" dirty="0"/>
          </a:p>
          <a:p>
            <a:pPr marL="285750" indent="-285750">
              <a:buFontTx/>
              <a:buChar char="-"/>
            </a:pPr>
            <a:r>
              <a:rPr lang="sk-SK" sz="1200" dirty="0"/>
              <a:t>Zelená strecha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Výmena okien a dverí (3-sklá)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Zateplenie objektu hr. 20 cm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Inštalácia tepelného čerpadla na vykurovanie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Vyregulovanie vykurovacej sústavy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Inštalácia záložného kotla na </a:t>
            </a:r>
            <a:r>
              <a:rPr lang="sk-SK" sz="1200" dirty="0" err="1"/>
              <a:t>peletky</a:t>
            </a:r>
            <a:r>
              <a:rPr lang="sk-SK" sz="1200" dirty="0"/>
              <a:t> (biomasa)</a:t>
            </a:r>
          </a:p>
          <a:p>
            <a:pPr marL="285750" indent="-285750">
              <a:buFontTx/>
              <a:buChar char="-"/>
            </a:pPr>
            <a:r>
              <a:rPr lang="sk-SK" sz="1200" dirty="0">
                <a:latin typeface="+mj-lt"/>
              </a:rPr>
              <a:t>Inštalácia </a:t>
            </a:r>
            <a:r>
              <a:rPr lang="sk-SK" sz="1200" dirty="0" err="1">
                <a:latin typeface="+mj-lt"/>
              </a:rPr>
              <a:t>fotovoltickej</a:t>
            </a:r>
            <a:r>
              <a:rPr lang="sk-SK" sz="1200" dirty="0">
                <a:latin typeface="+mj-lt"/>
              </a:rPr>
              <a:t> elektrárne  </a:t>
            </a:r>
          </a:p>
          <a:p>
            <a:pPr marL="285750" indent="-285750">
              <a:buFontTx/>
              <a:buChar char="-"/>
            </a:pPr>
            <a:r>
              <a:rPr lang="sk-SK" sz="1200" dirty="0">
                <a:latin typeface="+mj-lt"/>
              </a:rPr>
              <a:t>Projektovaná úspora primárnej energie = </a:t>
            </a:r>
            <a:r>
              <a:rPr lang="sk-SK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94,03 %</a:t>
            </a:r>
            <a:endParaRPr lang="sk-SK" sz="1200" dirty="0">
              <a:latin typeface="+mj-lt"/>
            </a:endParaRPr>
          </a:p>
        </p:txBody>
      </p:sp>
      <p:pic>
        <p:nvPicPr>
          <p:cNvPr id="5" name="Obrázok 4" descr="Obrázok, na ktorom je tráva, strom, dom, rastlina&#10;&#10;Automaticky generovaný popis">
            <a:extLst>
              <a:ext uri="{FF2B5EF4-FFF2-40B4-BE49-F238E27FC236}">
                <a16:creationId xmlns:a16="http://schemas.microsoft.com/office/drawing/2014/main" id="{1B3E7C2E-2783-50EF-7543-3D01735FE0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" t="12707" r="4678" b="4752"/>
          <a:stretch/>
        </p:blipFill>
        <p:spPr>
          <a:xfrm>
            <a:off x="3190672" y="580418"/>
            <a:ext cx="8757465" cy="566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28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59AFD-FCBD-70E7-C217-E53F6ACA5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588851"/>
          </a:xfrm>
        </p:spPr>
        <p:txBody>
          <a:bodyPr>
            <a:normAutofit fontScale="90000"/>
          </a:bodyPr>
          <a:lstStyle/>
          <a:p>
            <a:r>
              <a:rPr lang="sk-SK" sz="1800" dirty="0"/>
              <a:t>Znižovanie </a:t>
            </a:r>
            <a:br>
              <a:rPr lang="sk-SK" sz="1800" dirty="0"/>
            </a:br>
            <a:r>
              <a:rPr lang="sk-SK" sz="1800" dirty="0"/>
              <a:t>energetickej </a:t>
            </a:r>
            <a:br>
              <a:rPr lang="sk-SK" sz="1800" dirty="0"/>
            </a:br>
            <a:r>
              <a:rPr lang="sk-SK" sz="1800" dirty="0"/>
              <a:t>náročnosti </a:t>
            </a:r>
            <a:br>
              <a:rPr lang="sk-SK" sz="1800" dirty="0"/>
            </a:br>
            <a:r>
              <a:rPr lang="sk-SK" sz="1800" dirty="0"/>
              <a:t>verejných budov</a:t>
            </a:r>
            <a:br>
              <a:rPr lang="sk-SK" sz="1800" dirty="0"/>
            </a:br>
            <a:r>
              <a:rPr lang="sk-SK" sz="1800" dirty="0">
                <a:solidFill>
                  <a:schemeClr val="tx1"/>
                </a:solidFill>
              </a:rPr>
              <a:t>Plán obnovy</a:t>
            </a:r>
            <a:br>
              <a:rPr lang="sk-SK" sz="1800" dirty="0">
                <a:solidFill>
                  <a:schemeClr val="tx1"/>
                </a:solidFill>
              </a:rPr>
            </a:br>
            <a:r>
              <a:rPr lang="sk-SK" sz="1800" dirty="0">
                <a:solidFill>
                  <a:schemeClr val="tx1"/>
                </a:solidFill>
              </a:rPr>
              <a:t>schválený projekt – </a:t>
            </a:r>
            <a:br>
              <a:rPr lang="sk-SK" sz="1800" dirty="0">
                <a:solidFill>
                  <a:schemeClr val="tx1"/>
                </a:solidFill>
              </a:rPr>
            </a:br>
            <a:r>
              <a:rPr lang="sk-SK" sz="1800" dirty="0">
                <a:solidFill>
                  <a:schemeClr val="tx1"/>
                </a:solidFill>
              </a:rPr>
              <a:t>realizácia 2024 - 2025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FD3A5855-70E4-100F-05F3-8023545B18A0}"/>
              </a:ext>
            </a:extLst>
          </p:cNvPr>
          <p:cNvSpPr txBox="1"/>
          <p:nvPr/>
        </p:nvSpPr>
        <p:spPr>
          <a:xfrm>
            <a:off x="402613" y="2646416"/>
            <a:ext cx="2548110" cy="24929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200" b="1" dirty="0"/>
              <a:t>Zaujímavosti projektu: 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Názov: Zníženie energetickej náročnosti budovy Základnej školy 130</a:t>
            </a:r>
          </a:p>
          <a:p>
            <a:pPr marL="285750" indent="-285750">
              <a:buFontTx/>
              <a:buChar char="-"/>
            </a:pPr>
            <a:endParaRPr lang="sk-SK" sz="1200" dirty="0"/>
          </a:p>
          <a:p>
            <a:pPr marL="285750" indent="-285750">
              <a:buFontTx/>
              <a:buChar char="-"/>
            </a:pPr>
            <a:r>
              <a:rPr lang="sk-SK" sz="1200" dirty="0"/>
              <a:t>Výmena okien a dverí (3-sklá)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Zateplenie objektu hr. 20 cm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Vyregulovanie vykurovacej sústavy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Inštalácia </a:t>
            </a:r>
            <a:r>
              <a:rPr lang="sk-SK" sz="1200" dirty="0" err="1"/>
              <a:t>fotovoltickej</a:t>
            </a:r>
            <a:r>
              <a:rPr lang="sk-SK" sz="1200" dirty="0"/>
              <a:t> elektrárne  </a:t>
            </a:r>
          </a:p>
          <a:p>
            <a:pPr marL="285750" indent="-285750">
              <a:buFontTx/>
              <a:buChar char="-"/>
            </a:pPr>
            <a:r>
              <a:rPr lang="sk-SK" sz="1200" dirty="0">
                <a:latin typeface="+mj-lt"/>
              </a:rPr>
              <a:t>Projektovaná úspora primárnej </a:t>
            </a:r>
            <a:r>
              <a:rPr lang="sk-SK" sz="1200" dirty="0"/>
              <a:t>energie = </a:t>
            </a:r>
            <a:r>
              <a:rPr lang="sk-SK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50,18 %</a:t>
            </a:r>
            <a:endParaRPr lang="sk-SK" sz="1200" dirty="0"/>
          </a:p>
        </p:txBody>
      </p:sp>
      <p:pic>
        <p:nvPicPr>
          <p:cNvPr id="4" name="Obrázok 3" descr="Obrázok, na ktorom je strom, nebo, exteriér, oblak&#10;&#10;Automaticky generovaný popis">
            <a:extLst>
              <a:ext uri="{FF2B5EF4-FFF2-40B4-BE49-F238E27FC236}">
                <a16:creationId xmlns:a16="http://schemas.microsoft.com/office/drawing/2014/main" id="{1E57698D-2CE6-F382-96AE-E26BDB1B38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5" r="12624" b="13674"/>
          <a:stretch/>
        </p:blipFill>
        <p:spPr>
          <a:xfrm>
            <a:off x="2949508" y="2019869"/>
            <a:ext cx="8032454" cy="4728949"/>
          </a:xfrm>
          <a:prstGeom prst="rect">
            <a:avLst/>
          </a:prstGeom>
        </p:spPr>
      </p:pic>
      <p:pic>
        <p:nvPicPr>
          <p:cNvPr id="6" name="Obrázok 5" descr="Obrázok, na ktorom je kresba, náčrt, mapa, text&#10;&#10;Automaticky generovaný popis">
            <a:extLst>
              <a:ext uri="{FF2B5EF4-FFF2-40B4-BE49-F238E27FC236}">
                <a16:creationId xmlns:a16="http://schemas.microsoft.com/office/drawing/2014/main" id="{A9EF5B80-7E37-5128-0C7B-8D4949490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7862" r="17243" b="16915"/>
          <a:stretch/>
        </p:blipFill>
        <p:spPr>
          <a:xfrm>
            <a:off x="6945058" y="109182"/>
            <a:ext cx="5181325" cy="3411940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0002076B-4CE1-1015-FF9D-ED48781CB1E2}"/>
              </a:ext>
            </a:extLst>
          </p:cNvPr>
          <p:cNvSpPr/>
          <p:nvPr/>
        </p:nvSpPr>
        <p:spPr>
          <a:xfrm>
            <a:off x="7003915" y="901431"/>
            <a:ext cx="2270087" cy="20874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9017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6C711-92C9-7912-7001-8F45C49AD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386" y="2823882"/>
            <a:ext cx="6927227" cy="1210236"/>
          </a:xfrm>
        </p:spPr>
        <p:txBody>
          <a:bodyPr>
            <a:normAutofit/>
          </a:bodyPr>
          <a:lstStyle/>
          <a:p>
            <a:pPr algn="ctr"/>
            <a:r>
              <a:rPr lang="sk-SK" sz="4800" dirty="0">
                <a:solidFill>
                  <a:srgbClr val="00B050"/>
                </a:solidFill>
              </a:rPr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1342701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00B050"/>
                </a:solidFill>
              </a:rPr>
              <a:t>Všeobecné informácie </a:t>
            </a:r>
            <a:br>
              <a:rPr lang="sk-SK" dirty="0"/>
            </a:br>
            <a:endParaRPr lang="sk-SK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6418" y="1517515"/>
            <a:ext cx="5269581" cy="549206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 Najsevernejšia obec Slovenska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 Rozlohou najväčšia obec na Orave (8452 ha)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Uprostred dvoch najvyšších vrchov   Oravských Beskýd – Babia hora (1725 </a:t>
            </a:r>
            <a:r>
              <a:rPr lang="sk-SK" dirty="0" err="1"/>
              <a:t>m.n.m</a:t>
            </a:r>
            <a:r>
              <a:rPr lang="sk-SK" dirty="0"/>
              <a:t>) a </a:t>
            </a:r>
            <a:r>
              <a:rPr lang="sk-SK" dirty="0" err="1"/>
              <a:t>Pilsko</a:t>
            </a:r>
            <a:r>
              <a:rPr lang="sk-SK" dirty="0"/>
              <a:t> ( 1555 </a:t>
            </a:r>
            <a:r>
              <a:rPr lang="sk-SK" dirty="0" err="1"/>
              <a:t>m.n.m</a:t>
            </a:r>
            <a:r>
              <a:rPr lang="sk-SK" dirty="0"/>
              <a:t>.)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 Počet obyvateľov 4 000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Obec nie je plynofikovaná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(</a:t>
            </a:r>
            <a:r>
              <a:rPr lang="sk-SK" dirty="0">
                <a:solidFill>
                  <a:srgbClr val="FF0000"/>
                </a:solidFill>
              </a:rPr>
              <a:t>-</a:t>
            </a:r>
            <a:r>
              <a:rPr lang="sk-SK" dirty="0"/>
              <a:t>) Množstvo rodinných domov používa kotly na tuhé palivo (uhlie, drevo) – smog sa udržiava v zimných mesiacoch v doline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k-SK" dirty="0"/>
              <a:t>(</a:t>
            </a:r>
            <a:r>
              <a:rPr lang="sk-SK" dirty="0">
                <a:solidFill>
                  <a:srgbClr val="92D050"/>
                </a:solidFill>
              </a:rPr>
              <a:t>+</a:t>
            </a:r>
            <a:r>
              <a:rPr lang="sk-SK" dirty="0"/>
              <a:t>) Novostavby rodinných domov väčšinou používajú tepelné čerpadlá (problém s pripojením do el. siete)</a:t>
            </a:r>
          </a:p>
          <a:p>
            <a:pPr>
              <a:buFont typeface="Wingdings" panose="05000000000000000000" pitchFamily="2" charset="2"/>
              <a:buChar char="§"/>
            </a:pPr>
            <a:endParaRPr lang="sk-SK" dirty="0"/>
          </a:p>
          <a:p>
            <a:pPr>
              <a:buFont typeface="Wingdings" panose="05000000000000000000" pitchFamily="2" charset="2"/>
              <a:buChar char="§"/>
            </a:pP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098" y="117129"/>
            <a:ext cx="4992130" cy="276476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8579628" y="158201"/>
            <a:ext cx="287535" cy="28753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8902974" y="117302"/>
            <a:ext cx="256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Oravská Polhora</a:t>
            </a:r>
          </a:p>
        </p:txBody>
      </p:sp>
      <p:pic>
        <p:nvPicPr>
          <p:cNvPr id="9" name="Obrázok 8" descr="Obrázok, na ktorom je exteriér, tráva, nebo, rastlina&#10;&#10;Automaticky generovaný popis">
            <a:extLst>
              <a:ext uri="{FF2B5EF4-FFF2-40B4-BE49-F238E27FC236}">
                <a16:creationId xmlns:a16="http://schemas.microsoft.com/office/drawing/2014/main" id="{98CD7B84-57B6-53C4-6A86-F22A49016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096" y="3004858"/>
            <a:ext cx="4992129" cy="374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6C711-92C9-7912-7001-8F45C49AD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59" y="383308"/>
            <a:ext cx="8596668" cy="1320800"/>
          </a:xfrm>
        </p:spPr>
        <p:txBody>
          <a:bodyPr/>
          <a:lstStyle/>
          <a:p>
            <a:r>
              <a:rPr lang="sk-SK" dirty="0">
                <a:solidFill>
                  <a:srgbClr val="00B050"/>
                </a:solidFill>
              </a:rPr>
              <a:t>Ako na znečistenie ovzdušia?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D3FD54-FC44-5DB3-7384-07F1F857AEBD}"/>
              </a:ext>
            </a:extLst>
          </p:cNvPr>
          <p:cNvSpPr/>
          <p:nvPr/>
        </p:nvSpPr>
        <p:spPr>
          <a:xfrm>
            <a:off x="201084" y="1339273"/>
            <a:ext cx="2540000" cy="11822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/>
              <a:t>Problém?</a:t>
            </a:r>
          </a:p>
          <a:p>
            <a:pPr algn="ctr"/>
            <a:r>
              <a:rPr lang="sk-SK" sz="1400" dirty="0"/>
              <a:t>Znečistenie ovzdušia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56FF06-A6F7-714C-D4AF-B006A8EAD61D}"/>
              </a:ext>
            </a:extLst>
          </p:cNvPr>
          <p:cNvSpPr/>
          <p:nvPr/>
        </p:nvSpPr>
        <p:spPr>
          <a:xfrm>
            <a:off x="3083407" y="2521527"/>
            <a:ext cx="2540000" cy="11822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/>
              <a:t>Zdroj problému?</a:t>
            </a:r>
          </a:p>
          <a:p>
            <a:pPr algn="ctr"/>
            <a:r>
              <a:rPr lang="sk-SK" sz="1400" dirty="0"/>
              <a:t>priemysel, </a:t>
            </a:r>
          </a:p>
          <a:p>
            <a:pPr algn="ctr"/>
            <a:r>
              <a:rPr lang="sk-SK" sz="1400" dirty="0"/>
              <a:t>doprava, </a:t>
            </a:r>
          </a:p>
          <a:p>
            <a:pPr algn="ctr"/>
            <a:r>
              <a:rPr lang="sk-SK" sz="1400" dirty="0"/>
              <a:t>vykurovanie...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909CF-49F4-FF37-3BE1-9B24E650E147}"/>
              </a:ext>
            </a:extLst>
          </p:cNvPr>
          <p:cNvSpPr/>
          <p:nvPr/>
        </p:nvSpPr>
        <p:spPr>
          <a:xfrm>
            <a:off x="6096000" y="3745347"/>
            <a:ext cx="2540000" cy="11822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/>
              <a:t>Kde máme dosah?</a:t>
            </a:r>
          </a:p>
          <a:p>
            <a:pPr algn="ctr"/>
            <a:r>
              <a:rPr lang="sk-SK" sz="1400" dirty="0"/>
              <a:t>domácnosti,</a:t>
            </a:r>
          </a:p>
          <a:p>
            <a:pPr algn="ctr"/>
            <a:r>
              <a:rPr lang="sk-SK" sz="1400" dirty="0"/>
              <a:t>verejné budovy,</a:t>
            </a:r>
          </a:p>
          <a:p>
            <a:pPr algn="ctr"/>
            <a:r>
              <a:rPr lang="sk-SK" sz="1400" dirty="0"/>
              <a:t>vozidlá,</a:t>
            </a:r>
          </a:p>
          <a:p>
            <a:pPr algn="ctr"/>
            <a:r>
              <a:rPr lang="sk-SK" sz="1400" dirty="0"/>
              <a:t>priemysel...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E889CE-76A1-0CAF-8577-B705345D3EE4}"/>
              </a:ext>
            </a:extLst>
          </p:cNvPr>
          <p:cNvSpPr/>
          <p:nvPr/>
        </p:nvSpPr>
        <p:spPr>
          <a:xfrm>
            <a:off x="9020175" y="4927601"/>
            <a:ext cx="2540000" cy="11822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/>
              <a:t>Čo zmeniť?</a:t>
            </a:r>
          </a:p>
          <a:p>
            <a:pPr algn="ctr"/>
            <a:r>
              <a:rPr lang="sk-SK" sz="1400" dirty="0"/>
              <a:t>kotly,</a:t>
            </a:r>
          </a:p>
          <a:p>
            <a:pPr algn="ctr"/>
            <a:r>
              <a:rPr lang="sk-SK" sz="1400" dirty="0"/>
              <a:t>energetická účinnosť,</a:t>
            </a:r>
          </a:p>
          <a:p>
            <a:pPr algn="ctr"/>
            <a:r>
              <a:rPr lang="sk-SK" sz="1400" dirty="0"/>
              <a:t>nové technológie...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01E80C77-A93D-7804-0E65-5DE4EB2AD4F7}"/>
              </a:ext>
            </a:extLst>
          </p:cNvPr>
          <p:cNvCxnSpPr>
            <a:stCxn id="5" idx="2"/>
            <a:endCxn id="6" idx="1"/>
          </p:cNvCxnSpPr>
          <p:nvPr/>
        </p:nvCxnSpPr>
        <p:spPr>
          <a:xfrm rot="16200000" flipH="1">
            <a:off x="1981682" y="2010928"/>
            <a:ext cx="591127" cy="1612323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A97487B-A307-31A0-700E-5F30C76ABBF1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4353406" y="3703781"/>
            <a:ext cx="1742594" cy="632693"/>
          </a:xfrm>
          <a:prstGeom prst="bentConnector3">
            <a:avLst>
              <a:gd name="adj1" fmla="val 806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57D00B7C-691B-8ED1-24C0-34DDA55829AE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365999" y="4927601"/>
            <a:ext cx="1654176" cy="591127"/>
          </a:xfrm>
          <a:prstGeom prst="bentConnector3">
            <a:avLst>
              <a:gd name="adj1" fmla="val -672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054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6C711-92C9-7912-7001-8F45C49AD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rgbClr val="00B050"/>
                </a:solidFill>
              </a:rPr>
              <a:t>Ako sa obec prostredníctvom projektov usiluje zlepšiť kvalitu ovzdušia?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168A64E-9C18-5CA4-E69B-ADCCF29AF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sk-SK" sz="2400" dirty="0"/>
              <a:t>Rekonštrukcia existujúcich kotolní na tuhé palivo (pôvodné) na kotle na biomasu</a:t>
            </a:r>
          </a:p>
          <a:p>
            <a:pPr marL="457200" indent="-457200">
              <a:buAutoNum type="arabicParenR"/>
            </a:pPr>
            <a:r>
              <a:rPr lang="sk-SK" sz="2400" dirty="0"/>
              <a:t>Znižovanie energetickej náročnosti verejných budov</a:t>
            </a:r>
          </a:p>
          <a:p>
            <a:pPr marL="457200" indent="-457200">
              <a:buAutoNum type="arabicParenR"/>
            </a:pPr>
            <a:r>
              <a:rPr lang="sk-SK" sz="2400" dirty="0"/>
              <a:t>Používanie tepelných čerpadiel na ohrev vody a vykurovanie</a:t>
            </a:r>
          </a:p>
        </p:txBody>
      </p:sp>
    </p:spTree>
    <p:extLst>
      <p:ext uri="{BB962C8B-B14F-4D97-AF65-F5344CB8AC3E}">
        <p14:creationId xmlns:p14="http://schemas.microsoft.com/office/powerpoint/2010/main" val="1130820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59AFD-FCBD-70E7-C217-E53F6ACA5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2800" dirty="0">
                <a:solidFill>
                  <a:srgbClr val="00B050"/>
                </a:solidFill>
              </a:rPr>
              <a:t>Rekonštrukcia </a:t>
            </a:r>
            <a:br>
              <a:rPr lang="sk-SK" sz="2800" dirty="0">
                <a:solidFill>
                  <a:srgbClr val="00B050"/>
                </a:solidFill>
              </a:rPr>
            </a:br>
            <a:r>
              <a:rPr lang="sk-SK" sz="2800" dirty="0">
                <a:solidFill>
                  <a:srgbClr val="00B050"/>
                </a:solidFill>
              </a:rPr>
              <a:t>kotolní </a:t>
            </a:r>
            <a:br>
              <a:rPr lang="sk-SK" sz="2800" dirty="0">
                <a:solidFill>
                  <a:srgbClr val="00B050"/>
                </a:solidFill>
              </a:rPr>
            </a:br>
            <a:r>
              <a:rPr lang="sk-SK" sz="2800" dirty="0">
                <a:solidFill>
                  <a:srgbClr val="00B050"/>
                </a:solidFill>
              </a:rPr>
              <a:t>na biomasu</a:t>
            </a:r>
          </a:p>
        </p:txBody>
      </p:sp>
      <p:pic>
        <p:nvPicPr>
          <p:cNvPr id="6" name="Zástupný objekt pre obsah 5" descr="Obrázok, na ktorom je text, snímka obrazovky, vnútri&#10;&#10;Automaticky generovaný popis">
            <a:extLst>
              <a:ext uri="{FF2B5EF4-FFF2-40B4-BE49-F238E27FC236}">
                <a16:creationId xmlns:a16="http://schemas.microsoft.com/office/drawing/2014/main" id="{A6A03DB1-5DE6-DA0B-4C9D-630D1EA3A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24" y="245060"/>
            <a:ext cx="9150825" cy="6470691"/>
          </a:xfr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05CB5A9B-63D2-B501-E45B-898DC08C9A56}"/>
              </a:ext>
            </a:extLst>
          </p:cNvPr>
          <p:cNvSpPr txBox="1"/>
          <p:nvPr/>
        </p:nvSpPr>
        <p:spPr>
          <a:xfrm>
            <a:off x="352315" y="2119807"/>
            <a:ext cx="2722728" cy="4185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b="1" dirty="0"/>
              <a:t>Info o projekte: </a:t>
            </a:r>
          </a:p>
          <a:p>
            <a:endParaRPr lang="sk-SK" sz="1400" dirty="0"/>
          </a:p>
          <a:p>
            <a:pPr marL="285750" indent="-285750">
              <a:buFontTx/>
              <a:buChar char="-"/>
            </a:pPr>
            <a:r>
              <a:rPr lang="sk-SK" sz="1400" dirty="0"/>
              <a:t>Pred realizáciou projektu spotreba uhlia v sume cca 15 tis. eur, po realizácii projektu spotreba drevnej štiepky v sume cca 8 tis. EUR, kotol je plný automat, </a:t>
            </a:r>
            <a:r>
              <a:rPr lang="sk-SK" sz="1400" dirty="0" err="1"/>
              <a:t>tj</a:t>
            </a:r>
            <a:r>
              <a:rPr lang="sk-SK" sz="1400" dirty="0"/>
              <a:t>. nie je potrebný kurič (ďalšie šetrenie)</a:t>
            </a:r>
          </a:p>
          <a:p>
            <a:pPr marL="285750" indent="-285750">
              <a:buFontTx/>
              <a:buChar char="-"/>
            </a:pPr>
            <a:r>
              <a:rPr lang="sk-SK" sz="1400" dirty="0"/>
              <a:t>Súčasťou technológie kotla je elektro filter zachytávajúce jemné prachové prvky = do ovzdušia sa dostáva takmer čistá para. </a:t>
            </a:r>
          </a:p>
          <a:p>
            <a:pPr marL="285750" indent="-285750">
              <a:buFontTx/>
              <a:buChar char="-"/>
            </a:pPr>
            <a:r>
              <a:rPr lang="sk-SK" sz="1400" dirty="0"/>
              <a:t>Čistota bezprostredného prostredia školy sa výrazne zvýšila </a:t>
            </a:r>
          </a:p>
        </p:txBody>
      </p:sp>
    </p:spTree>
    <p:extLst>
      <p:ext uri="{BB962C8B-B14F-4D97-AF65-F5344CB8AC3E}">
        <p14:creationId xmlns:p14="http://schemas.microsoft.com/office/powerpoint/2010/main" val="1536350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59AFD-FCBD-70E7-C217-E53F6ACA5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2800" dirty="0">
                <a:solidFill>
                  <a:srgbClr val="00B050"/>
                </a:solidFill>
              </a:rPr>
              <a:t>Rekonštrukcia </a:t>
            </a:r>
            <a:br>
              <a:rPr lang="sk-SK" sz="2800" dirty="0">
                <a:solidFill>
                  <a:srgbClr val="00B050"/>
                </a:solidFill>
              </a:rPr>
            </a:br>
            <a:r>
              <a:rPr lang="sk-SK" sz="2800" dirty="0">
                <a:solidFill>
                  <a:srgbClr val="00B050"/>
                </a:solidFill>
              </a:rPr>
              <a:t>kotolní </a:t>
            </a:r>
            <a:br>
              <a:rPr lang="sk-SK" sz="2800" dirty="0">
                <a:solidFill>
                  <a:srgbClr val="00B050"/>
                </a:solidFill>
              </a:rPr>
            </a:br>
            <a:r>
              <a:rPr lang="sk-SK" sz="2800" dirty="0">
                <a:solidFill>
                  <a:srgbClr val="00B050"/>
                </a:solidFill>
              </a:rPr>
              <a:t>na biomasu</a:t>
            </a:r>
          </a:p>
        </p:txBody>
      </p:sp>
      <p:pic>
        <p:nvPicPr>
          <p:cNvPr id="7" name="Zástupný objekt pre obsah 6" descr="Obrázok, na ktorom je text, snímka obrazovky, vnútri&#10;&#10;Automaticky generovaný popis">
            <a:extLst>
              <a:ext uri="{FF2B5EF4-FFF2-40B4-BE49-F238E27FC236}">
                <a16:creationId xmlns:a16="http://schemas.microsoft.com/office/drawing/2014/main" id="{019227E2-4DB7-0EEC-9B01-F71AADE0B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38" y="243676"/>
            <a:ext cx="9138908" cy="6464199"/>
          </a:xfrm>
        </p:spPr>
      </p:pic>
    </p:spTree>
    <p:extLst>
      <p:ext uri="{BB962C8B-B14F-4D97-AF65-F5344CB8AC3E}">
        <p14:creationId xmlns:p14="http://schemas.microsoft.com/office/powerpoint/2010/main" val="1291565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59AFD-FCBD-70E7-C217-E53F6ACA5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1800" dirty="0">
                <a:solidFill>
                  <a:srgbClr val="00B050"/>
                </a:solidFill>
              </a:rPr>
              <a:t>Znižovanie </a:t>
            </a:r>
            <a:br>
              <a:rPr lang="sk-SK" sz="1800" dirty="0">
                <a:solidFill>
                  <a:srgbClr val="00B050"/>
                </a:solidFill>
              </a:rPr>
            </a:br>
            <a:r>
              <a:rPr lang="sk-SK" sz="1800" dirty="0">
                <a:solidFill>
                  <a:srgbClr val="00B050"/>
                </a:solidFill>
              </a:rPr>
              <a:t>energetickej </a:t>
            </a:r>
            <a:br>
              <a:rPr lang="sk-SK" sz="1800" dirty="0">
                <a:solidFill>
                  <a:srgbClr val="00B050"/>
                </a:solidFill>
              </a:rPr>
            </a:br>
            <a:r>
              <a:rPr lang="sk-SK" sz="1800" dirty="0">
                <a:solidFill>
                  <a:srgbClr val="00B050"/>
                </a:solidFill>
              </a:rPr>
              <a:t>náročnosti </a:t>
            </a:r>
            <a:br>
              <a:rPr lang="sk-SK" sz="1800" dirty="0">
                <a:solidFill>
                  <a:srgbClr val="00B050"/>
                </a:solidFill>
              </a:rPr>
            </a:br>
            <a:r>
              <a:rPr lang="sk-SK" sz="1800" dirty="0">
                <a:solidFill>
                  <a:srgbClr val="00B050"/>
                </a:solidFill>
              </a:rPr>
              <a:t>verejných budov</a:t>
            </a:r>
          </a:p>
        </p:txBody>
      </p:sp>
      <p:pic>
        <p:nvPicPr>
          <p:cNvPr id="6" name="Zástupný objekt pre obsah 5" descr="Obrázok, na ktorom je text, oblak, snímka obrazovky, nebo&#10;&#10;Automaticky generovaný popis">
            <a:extLst>
              <a:ext uri="{FF2B5EF4-FFF2-40B4-BE49-F238E27FC236}">
                <a16:creationId xmlns:a16="http://schemas.microsoft.com/office/drawing/2014/main" id="{0CA6308B-ACC3-C6F4-46B3-043B636AF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370" y="129404"/>
            <a:ext cx="9331024" cy="6599191"/>
          </a:xfr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5D90D10D-DFC1-B4E8-01FE-24E33D91C97E}"/>
              </a:ext>
            </a:extLst>
          </p:cNvPr>
          <p:cNvSpPr txBox="1"/>
          <p:nvPr/>
        </p:nvSpPr>
        <p:spPr>
          <a:xfrm>
            <a:off x="352315" y="2119807"/>
            <a:ext cx="2449252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200" b="1" dirty="0"/>
              <a:t>Info o projekte: 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Pôvodná materská škola prakticky bez akýchkoľvek izolácií (podláh, obvodových múrov, stropov)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V rámci realizácie projektu: </a:t>
            </a:r>
          </a:p>
          <a:p>
            <a:pPr marL="742950" lvl="1" indent="-285750">
              <a:buFontTx/>
              <a:buChar char="-"/>
            </a:pPr>
            <a:r>
              <a:rPr lang="sk-SK" sz="1200" dirty="0"/>
              <a:t>Zateplenie podláh, obvodových stien, stropov</a:t>
            </a:r>
          </a:p>
          <a:p>
            <a:pPr marL="742950" lvl="1" indent="-285750">
              <a:buFontTx/>
              <a:buChar char="-"/>
            </a:pPr>
            <a:r>
              <a:rPr lang="sk-SK" sz="1200" dirty="0"/>
              <a:t>Inštalácia kotla na biomasu</a:t>
            </a:r>
          </a:p>
          <a:p>
            <a:pPr marL="742950" lvl="1" indent="-285750">
              <a:buFontTx/>
              <a:buChar char="-"/>
            </a:pPr>
            <a:r>
              <a:rPr lang="sk-SK" sz="1200" dirty="0"/>
              <a:t>Inštalácia solárnych panelov</a:t>
            </a:r>
          </a:p>
          <a:p>
            <a:pPr marL="742950" lvl="1" indent="-285750">
              <a:buFontTx/>
              <a:buChar char="-"/>
            </a:pPr>
            <a:r>
              <a:rPr lang="sk-SK" sz="1200" dirty="0"/>
              <a:t>Inštalácia </a:t>
            </a:r>
            <a:r>
              <a:rPr lang="sk-SK" sz="1200" dirty="0" err="1"/>
              <a:t>fotovoltických</a:t>
            </a:r>
            <a:r>
              <a:rPr lang="sk-SK" sz="1200" dirty="0"/>
              <a:t> panelov. </a:t>
            </a:r>
          </a:p>
          <a:p>
            <a:r>
              <a:rPr lang="sk-SK" sz="1200" dirty="0"/>
              <a:t>Výsledok projektu = dramatické zvýšenie komfortu detí, pedagógov /  dramatické zníženie nákladov na prevádzku </a:t>
            </a:r>
          </a:p>
        </p:txBody>
      </p:sp>
    </p:spTree>
    <p:extLst>
      <p:ext uri="{BB962C8B-B14F-4D97-AF65-F5344CB8AC3E}">
        <p14:creationId xmlns:p14="http://schemas.microsoft.com/office/powerpoint/2010/main" val="4274223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59AFD-FCBD-70E7-C217-E53F6ACA5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1800" dirty="0">
                <a:solidFill>
                  <a:srgbClr val="00B050"/>
                </a:solidFill>
              </a:rPr>
              <a:t>Znižovanie </a:t>
            </a:r>
            <a:br>
              <a:rPr lang="sk-SK" sz="1800" dirty="0">
                <a:solidFill>
                  <a:srgbClr val="00B050"/>
                </a:solidFill>
              </a:rPr>
            </a:br>
            <a:r>
              <a:rPr lang="sk-SK" sz="1800" dirty="0">
                <a:solidFill>
                  <a:srgbClr val="00B050"/>
                </a:solidFill>
              </a:rPr>
              <a:t>energetickej </a:t>
            </a:r>
            <a:br>
              <a:rPr lang="sk-SK" sz="1800" dirty="0">
                <a:solidFill>
                  <a:srgbClr val="00B050"/>
                </a:solidFill>
              </a:rPr>
            </a:br>
            <a:r>
              <a:rPr lang="sk-SK" sz="1800" dirty="0">
                <a:solidFill>
                  <a:srgbClr val="00B050"/>
                </a:solidFill>
              </a:rPr>
              <a:t>náročnosti </a:t>
            </a:r>
            <a:br>
              <a:rPr lang="sk-SK" sz="1800" dirty="0">
                <a:solidFill>
                  <a:srgbClr val="00B050"/>
                </a:solidFill>
              </a:rPr>
            </a:br>
            <a:r>
              <a:rPr lang="sk-SK" sz="1800" dirty="0">
                <a:solidFill>
                  <a:srgbClr val="00B050"/>
                </a:solidFill>
              </a:rPr>
              <a:t>verejných budov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5D90D10D-DFC1-B4E8-01FE-24E33D91C97E}"/>
              </a:ext>
            </a:extLst>
          </p:cNvPr>
          <p:cNvSpPr txBox="1"/>
          <p:nvPr/>
        </p:nvSpPr>
        <p:spPr>
          <a:xfrm>
            <a:off x="352315" y="2119807"/>
            <a:ext cx="2449252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200" b="1" dirty="0"/>
              <a:t>Info o projekte: 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Bytový dom – 11 </a:t>
            </a:r>
            <a:r>
              <a:rPr lang="sk-SK" sz="1200" dirty="0" err="1"/>
              <a:t>bj</a:t>
            </a:r>
            <a:r>
              <a:rPr lang="sk-SK" sz="1200" dirty="0"/>
              <a:t>. 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Vykurovanie elektrickými </a:t>
            </a:r>
            <a:r>
              <a:rPr lang="sk-SK" sz="1200" dirty="0" err="1"/>
              <a:t>konvektormi</a:t>
            </a:r>
            <a:r>
              <a:rPr lang="sk-SK" sz="1200" dirty="0"/>
              <a:t> 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Zateplenie 20 cm minerálna vlna 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Podstatné zníženie nákladov na vykurovanie </a:t>
            </a:r>
          </a:p>
        </p:txBody>
      </p:sp>
      <p:pic>
        <p:nvPicPr>
          <p:cNvPr id="7" name="Zástupný objekt pre obsah 6" descr="Obrázok, na ktorom je text, nebo, okno, exteriér&#10;&#10;Automaticky generovaný popis">
            <a:extLst>
              <a:ext uri="{FF2B5EF4-FFF2-40B4-BE49-F238E27FC236}">
                <a16:creationId xmlns:a16="http://schemas.microsoft.com/office/drawing/2014/main" id="{CC6351AB-A514-80F2-59BF-6AF0F4937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13" y="348018"/>
            <a:ext cx="8902136" cy="6331555"/>
          </a:xfrm>
        </p:spPr>
      </p:pic>
    </p:spTree>
    <p:extLst>
      <p:ext uri="{BB962C8B-B14F-4D97-AF65-F5344CB8AC3E}">
        <p14:creationId xmlns:p14="http://schemas.microsoft.com/office/powerpoint/2010/main" val="1048019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59AFD-FCBD-70E7-C217-E53F6ACA5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588851"/>
          </a:xfrm>
        </p:spPr>
        <p:txBody>
          <a:bodyPr>
            <a:normAutofit fontScale="90000"/>
          </a:bodyPr>
          <a:lstStyle/>
          <a:p>
            <a:r>
              <a:rPr lang="sk-SK" sz="1800" dirty="0"/>
              <a:t>Používanie </a:t>
            </a:r>
            <a:br>
              <a:rPr lang="sk-SK" sz="1800" dirty="0"/>
            </a:br>
            <a:r>
              <a:rPr lang="sk-SK" sz="1800" dirty="0"/>
              <a:t>tepelných </a:t>
            </a:r>
            <a:br>
              <a:rPr lang="sk-SK" sz="1800" dirty="0"/>
            </a:br>
            <a:r>
              <a:rPr lang="sk-SK" sz="1800" dirty="0"/>
              <a:t>čerpadiel </a:t>
            </a:r>
            <a:br>
              <a:rPr lang="sk-SK" sz="1800" dirty="0"/>
            </a:br>
            <a:r>
              <a:rPr lang="sk-SK" sz="1800" dirty="0"/>
              <a:t>na ohrev vody </a:t>
            </a:r>
            <a:br>
              <a:rPr lang="sk-SK" sz="1800" dirty="0"/>
            </a:br>
            <a:r>
              <a:rPr lang="sk-SK" sz="1800" dirty="0"/>
              <a:t>a vykurovanie</a:t>
            </a:r>
            <a:br>
              <a:rPr lang="sk-SK" sz="1800" dirty="0"/>
            </a:br>
            <a:r>
              <a:rPr lang="sk-SK" sz="1800" i="1" dirty="0">
                <a:solidFill>
                  <a:schemeClr val="tx1"/>
                </a:solidFill>
              </a:rPr>
              <a:t>(predovšetkým pri</a:t>
            </a:r>
            <a:br>
              <a:rPr lang="sk-SK" sz="1800" i="1" dirty="0">
                <a:solidFill>
                  <a:schemeClr val="tx1"/>
                </a:solidFill>
              </a:rPr>
            </a:br>
            <a:r>
              <a:rPr lang="sk-SK" sz="1800" i="1" dirty="0">
                <a:solidFill>
                  <a:schemeClr val="tx1"/>
                </a:solidFill>
              </a:rPr>
              <a:t>novostavbách)</a:t>
            </a:r>
          </a:p>
        </p:txBody>
      </p:sp>
      <p:pic>
        <p:nvPicPr>
          <p:cNvPr id="7" name="Obrázok 6" descr="Obrázok, na ktorom je text, budova, nebo, snímka obrazovky&#10;&#10;Automaticky generovaný popis">
            <a:extLst>
              <a:ext uri="{FF2B5EF4-FFF2-40B4-BE49-F238E27FC236}">
                <a16:creationId xmlns:a16="http://schemas.microsoft.com/office/drawing/2014/main" id="{3C16B706-C29A-0657-80AF-72B1FA945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416" y="161633"/>
            <a:ext cx="9188614" cy="6534734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FD3A5855-70E4-100F-05F3-8023545B18A0}"/>
              </a:ext>
            </a:extLst>
          </p:cNvPr>
          <p:cNvSpPr txBox="1"/>
          <p:nvPr/>
        </p:nvSpPr>
        <p:spPr>
          <a:xfrm>
            <a:off x="402613" y="2646416"/>
            <a:ext cx="2449252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200" b="1" dirty="0"/>
              <a:t>Info o projekte: 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19 bytov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Na vykurovanie slúžia 3 tepelné čerpadlá, z toho 1 prioritne pre ohrev vody, zvyšné dve pre vykurovanie bytov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Podlahové vykurovanie</a:t>
            </a:r>
          </a:p>
          <a:p>
            <a:pPr marL="285750" indent="-285750">
              <a:buFontTx/>
              <a:buChar char="-"/>
            </a:pPr>
            <a:r>
              <a:rPr lang="sk-SK" sz="1200" dirty="0"/>
              <a:t>Priemerná spotreba na jeden byt cca 50 – 60 eur mesačne (ohrev vody a vykurovanie)</a:t>
            </a:r>
          </a:p>
        </p:txBody>
      </p:sp>
    </p:spTree>
    <p:extLst>
      <p:ext uri="{BB962C8B-B14F-4D97-AF65-F5344CB8AC3E}">
        <p14:creationId xmlns:p14="http://schemas.microsoft.com/office/powerpoint/2010/main" val="2849452206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152</TotalTime>
  <Words>664</Words>
  <Application>Microsoft Office PowerPoint</Application>
  <PresentationFormat>Widescreen</PresentationFormat>
  <Paragraphs>101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Trebuchet MS</vt:lpstr>
      <vt:lpstr>Wingdings</vt:lpstr>
      <vt:lpstr>Wingdings 3</vt:lpstr>
      <vt:lpstr>Fazeta</vt:lpstr>
      <vt:lpstr> PRÍKLADY DOBREJ PRAXE PRI ZLEPŠOVANÍ OVZDUŠIA V ORAVSKEJ POLHORE </vt:lpstr>
      <vt:lpstr>Všeobecné informácie  </vt:lpstr>
      <vt:lpstr>Ako na znečistenie ovzdušia?</vt:lpstr>
      <vt:lpstr>Ako sa obec prostredníctvom projektov usiluje zlepšiť kvalitu ovzdušia?</vt:lpstr>
      <vt:lpstr>Rekonštrukcia  kotolní  na biomasu</vt:lpstr>
      <vt:lpstr>Rekonštrukcia  kotolní  na biomasu</vt:lpstr>
      <vt:lpstr>Znižovanie  energetickej  náročnosti  verejných budov</vt:lpstr>
      <vt:lpstr>Znižovanie  energetickej  náročnosti  verejných budov</vt:lpstr>
      <vt:lpstr>Používanie  tepelných  čerpadiel  na ohrev vody  a vykurovanie (predovšetkým pri novostavbách)</vt:lpstr>
      <vt:lpstr>Inštalácia tepelných čerpadiel – Bytový dom – 19 b.j. </vt:lpstr>
      <vt:lpstr>Používanie  tepelných  čerpadiel  na ohrev vody  a vykurovanie (predovšetkým pri novostavbách)</vt:lpstr>
      <vt:lpstr>Používanie  tepelných  čerpadiel  na ohrev vody  a vykurovanie (predovšetkým pri novostavbách)</vt:lpstr>
      <vt:lpstr>Znižovanie  energetickej  náročnosti  verejných budov Plán obnovy –  schválený projekt –  realizácia 2024 - 2025</vt:lpstr>
      <vt:lpstr>Znižovanie  energetickej  náročnosti  verejných budov Plán obnovy schválený projekt –  realizácia 2024 - 2025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Michal Strnál</dc:creator>
  <cp:lastModifiedBy>Kvasniak Jakub</cp:lastModifiedBy>
  <cp:revision>25</cp:revision>
  <dcterms:created xsi:type="dcterms:W3CDTF">2024-05-19T12:49:14Z</dcterms:created>
  <dcterms:modified xsi:type="dcterms:W3CDTF">2024-05-19T20:52:03Z</dcterms:modified>
</cp:coreProperties>
</file>