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708" r:id="rId4"/>
  </p:sldMasterIdLst>
  <p:notesMasterIdLst>
    <p:notesMasterId r:id="rId35"/>
  </p:notesMasterIdLst>
  <p:sldIdLst>
    <p:sldId id="256" r:id="rId5"/>
    <p:sldId id="319" r:id="rId6"/>
    <p:sldId id="316" r:id="rId7"/>
    <p:sldId id="317" r:id="rId8"/>
    <p:sldId id="318" r:id="rId9"/>
    <p:sldId id="300" r:id="rId10"/>
    <p:sldId id="310" r:id="rId11"/>
    <p:sldId id="308" r:id="rId12"/>
    <p:sldId id="335" r:id="rId13"/>
    <p:sldId id="283" r:id="rId14"/>
    <p:sldId id="320" r:id="rId15"/>
    <p:sldId id="269" r:id="rId16"/>
    <p:sldId id="307" r:id="rId17"/>
    <p:sldId id="315" r:id="rId18"/>
    <p:sldId id="301" r:id="rId19"/>
    <p:sldId id="305" r:id="rId20"/>
    <p:sldId id="303" r:id="rId21"/>
    <p:sldId id="306" r:id="rId22"/>
    <p:sldId id="286" r:id="rId23"/>
    <p:sldId id="309" r:id="rId24"/>
    <p:sldId id="311" r:id="rId25"/>
    <p:sldId id="327" r:id="rId26"/>
    <p:sldId id="328" r:id="rId27"/>
    <p:sldId id="331" r:id="rId28"/>
    <p:sldId id="329" r:id="rId29"/>
    <p:sldId id="330" r:id="rId30"/>
    <p:sldId id="332" r:id="rId31"/>
    <p:sldId id="333" r:id="rId32"/>
    <p:sldId id="334" r:id="rId33"/>
    <p:sldId id="26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ína Belohorcová" initials="KB" lastIdx="1" clrIdx="0">
    <p:extLst>
      <p:ext uri="{19B8F6BF-5375-455C-9EA6-DF929625EA0E}">
        <p15:presenceInfo xmlns:p15="http://schemas.microsoft.com/office/powerpoint/2012/main" userId="9cf6f17f68dfad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D5BF09-A40C-4896-891B-50D5130939E9}" v="15" dt="2024-05-24T07:47:08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95" autoAdjust="0"/>
  </p:normalViewPr>
  <p:slideViewPr>
    <p:cSldViewPr snapToGrid="0">
      <p:cViewPr varScale="1">
        <p:scale>
          <a:sx n="81" d="100"/>
          <a:sy n="81" d="100"/>
        </p:scale>
        <p:origin x="662" y="6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8" d="100"/>
          <a:sy n="98" d="100"/>
        </p:scale>
        <p:origin x="359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prez/workshopy_pre_starostov/pre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prez/workshopy_pre_starostov/pre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2024/pre_ZuzkuElenicovu/data/BaP_2008_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\2023_rocenka\od_Veroniky\NO2_O3_mesacne_2023_jankaM_dop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6055\Desktop\Prilohy_KO\Priloha_sprava%20o%20KO_2022\NO2_hodinovky_2022_all.xlsm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6055\Desktop\o3h_2021_v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6055\Desktop\o3h_2021_v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li\Downloads\NO2_O3_mesacne_2023_jankaM_dopl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135249660057553"/>
          <c:y val="0.11071089078867108"/>
          <c:w val="0.85886459222717637"/>
          <c:h val="0.46872068144450879"/>
        </c:manualLayout>
      </c:layout>
      <c:lineChart>
        <c:grouping val="standard"/>
        <c:varyColors val="0"/>
        <c:ser>
          <c:idx val="1"/>
          <c:order val="1"/>
          <c:tx>
            <c:strRef>
              <c:f>'2022prek_BB'!$A$2</c:f>
              <c:strCache>
                <c:ptCount val="1"/>
                <c:pt idx="0">
                  <c:v>Banská Bystrica,Štefánik. náb.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'2022prek_BB'!$B$2:$M$2</c:f>
              <c:numCache>
                <c:formatCode>0</c:formatCode>
                <c:ptCount val="12"/>
                <c:pt idx="0">
                  <c:v>9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3A-404E-AD04-31D703859628}"/>
            </c:ext>
          </c:extLst>
        </c:ser>
        <c:ser>
          <c:idx val="2"/>
          <c:order val="2"/>
          <c:tx>
            <c:strRef>
              <c:f>'2022prek_BB'!$A$3</c:f>
              <c:strCache>
                <c:ptCount val="1"/>
                <c:pt idx="0">
                  <c:v>Banská Bystrica, Zelená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'2022prek_BB'!$B$3:$M$3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3A-404E-AD04-31D703859628}"/>
            </c:ext>
          </c:extLst>
        </c:ser>
        <c:ser>
          <c:idx val="4"/>
          <c:order val="4"/>
          <c:tx>
            <c:strRef>
              <c:f>'2022prek_BB'!$A$5</c:f>
              <c:strCache>
                <c:ptCount val="1"/>
                <c:pt idx="0">
                  <c:v>Hnúšťa, Hlavná</c:v>
                </c:pt>
              </c:strCache>
            </c:strRef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'2022prek_BB'!$B$5:$M$5</c:f>
              <c:numCache>
                <c:formatCode>0</c:formatCode>
                <c:ptCount val="12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3A-404E-AD04-31D703859628}"/>
            </c:ext>
          </c:extLst>
        </c:ser>
        <c:ser>
          <c:idx val="5"/>
          <c:order val="5"/>
          <c:tx>
            <c:strRef>
              <c:f>'2022prek_BB'!$A$9</c:f>
              <c:strCache>
                <c:ptCount val="1"/>
                <c:pt idx="0">
                  <c:v>Lučenec, Gemerská cesta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'2022prek_BB'!$B$9:$M$9</c:f>
              <c:numCache>
                <c:formatCode>0</c:formatCode>
                <c:ptCount val="12"/>
                <c:pt idx="0">
                  <c:v>11</c:v>
                </c:pt>
                <c:pt idx="1">
                  <c:v>0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3A-404E-AD04-31D703859628}"/>
            </c:ext>
          </c:extLst>
        </c:ser>
        <c:ser>
          <c:idx val="6"/>
          <c:order val="6"/>
          <c:tx>
            <c:strRef>
              <c:f>'2022prek_BB'!$A$6</c:f>
              <c:strCache>
                <c:ptCount val="1"/>
                <c:pt idx="0">
                  <c:v>Zvolen, J. Alexyho</c:v>
                </c:pt>
              </c:strCache>
            </c:strRef>
          </c:tx>
          <c:spPr>
            <a:ln w="158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'2022prek_BB'!$B$6:$M$6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3A-404E-AD04-31D703859628}"/>
            </c:ext>
          </c:extLst>
        </c:ser>
        <c:ser>
          <c:idx val="7"/>
          <c:order val="7"/>
          <c:tx>
            <c:strRef>
              <c:f>'2022prek_BB'!$A$7</c:f>
              <c:strCache>
                <c:ptCount val="1"/>
                <c:pt idx="0">
                  <c:v>Jelšava, Jesenského</c:v>
                </c:pt>
              </c:strCache>
            </c:strRef>
          </c:tx>
          <c:spPr>
            <a:ln w="158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val>
            <c:numRef>
              <c:f>'2022prek_BB'!$B$7:$M$7</c:f>
              <c:numCache>
                <c:formatCode>0</c:formatCode>
                <c:ptCount val="12"/>
                <c:pt idx="0">
                  <c:v>18</c:v>
                </c:pt>
                <c:pt idx="1">
                  <c:v>8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4</c:v>
                </c:pt>
                <c:pt idx="1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73A-404E-AD04-31D703859628}"/>
            </c:ext>
          </c:extLst>
        </c:ser>
        <c:ser>
          <c:idx val="8"/>
          <c:order val="8"/>
          <c:tx>
            <c:strRef>
              <c:f>'2022prek_BB'!$A$8</c:f>
              <c:strCache>
                <c:ptCount val="1"/>
                <c:pt idx="0">
                  <c:v>Žarnovica, Dolná</c:v>
                </c:pt>
              </c:strCache>
            </c:strRef>
          </c:tx>
          <c:spPr>
            <a:ln w="158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val>
            <c:numRef>
              <c:f>'2022prek_BB'!$B$8:$L$8</c:f>
              <c:numCache>
                <c:formatCode>0</c:formatCode>
                <c:ptCount val="11"/>
                <c:pt idx="0">
                  <c:v>7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73A-404E-AD04-31D703859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101631"/>
        <c:axId val="132110595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'2022prek_BB'!$A$1</c15:sqref>
                        </c15:formulaRef>
                      </c:ext>
                    </c:extLst>
                    <c:strCache>
                      <c:ptCount val="1"/>
                      <c:pt idx="0">
                        <c:v>mesiac_2022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'2022prek_BB'!$B$1:$M$1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373A-404E-AD04-31D70385962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'2022prek_BB'!$A$4</c15:sqref>
                        </c15:formulaRef>
                      </c:ext>
                    </c:extLst>
                    <c:strCache>
                      <c:ptCount val="1"/>
                      <c:pt idx="0">
                        <c:v>Žiar nad Hronom, Jilemnického</c:v>
                      </c:pt>
                    </c:strCache>
                  </c:strRef>
                </c:tx>
                <c:spPr>
                  <a:ln w="158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'2022prek_BB'!$B$4:$M$4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73A-404E-AD04-31D703859628}"/>
                  </c:ext>
                </c:extLst>
              </c15:ser>
            </c15:filteredLineSeries>
          </c:ext>
        </c:extLst>
      </c:lineChart>
      <c:catAx>
        <c:axId val="132110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5951"/>
        <c:crosses val="autoZero"/>
        <c:auto val="1"/>
        <c:lblAlgn val="ctr"/>
        <c:lblOffset val="100"/>
        <c:noMultiLvlLbl val="0"/>
      </c:catAx>
      <c:valAx>
        <c:axId val="1321105951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počet prekročení PM10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163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052208835341372E-2"/>
          <c:y val="0.75525710045030314"/>
          <c:w val="0.98694779116465858"/>
          <c:h val="0.22078123820784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135249660057553"/>
          <c:y val="0.11071089078867108"/>
          <c:w val="0.85886459222717637"/>
          <c:h val="0.46872068144450879"/>
        </c:manualLayout>
      </c:layout>
      <c:lineChart>
        <c:grouping val="standard"/>
        <c:varyColors val="0"/>
        <c:ser>
          <c:idx val="1"/>
          <c:order val="1"/>
          <c:tx>
            <c:strRef>
              <c:f>'2023prek_BB'!$A$2</c:f>
              <c:strCache>
                <c:ptCount val="1"/>
                <c:pt idx="0">
                  <c:v>Banská Bystrica,Štefánik. náb.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'2023prek_BB'!$B$2:$M$2</c:f>
              <c:numCache>
                <c:formatCode>0</c:formatCode>
                <c:ptCount val="12"/>
                <c:pt idx="0">
                  <c:v>0</c:v>
                </c:pt>
                <c:pt idx="1">
                  <c:v>11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F9-4B8D-8B4F-1508A23891ED}"/>
            </c:ext>
          </c:extLst>
        </c:ser>
        <c:ser>
          <c:idx val="2"/>
          <c:order val="2"/>
          <c:tx>
            <c:strRef>
              <c:f>'2023prek_BB'!$A$3</c:f>
              <c:strCache>
                <c:ptCount val="1"/>
                <c:pt idx="0">
                  <c:v>Banská Bystrica, Zelená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'2023prek_BB'!$B$3:$M$3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F9-4B8D-8B4F-1508A23891ED}"/>
            </c:ext>
          </c:extLst>
        </c:ser>
        <c:ser>
          <c:idx val="4"/>
          <c:order val="4"/>
          <c:tx>
            <c:strRef>
              <c:f>'2023prek_BB'!$A$5</c:f>
              <c:strCache>
                <c:ptCount val="1"/>
                <c:pt idx="0">
                  <c:v>Hnúšta, Hlavná</c:v>
                </c:pt>
              </c:strCache>
            </c:strRef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'2023prek_BB'!$B$5:$M$5</c:f>
              <c:numCache>
                <c:formatCode>0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F9-4B8D-8B4F-1508A23891ED}"/>
            </c:ext>
          </c:extLst>
        </c:ser>
        <c:ser>
          <c:idx val="5"/>
          <c:order val="5"/>
          <c:tx>
            <c:strRef>
              <c:f>'2023prek_BB'!$A$9</c:f>
              <c:strCache>
                <c:ptCount val="1"/>
                <c:pt idx="0">
                  <c:v>Lucenec, Gemerská cesta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'2023prek_BB'!$B$9:$M$9</c:f>
              <c:numCache>
                <c:formatCode>0</c:formatCode>
                <c:ptCount val="12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F9-4B8D-8B4F-1508A23891ED}"/>
            </c:ext>
          </c:extLst>
        </c:ser>
        <c:ser>
          <c:idx val="6"/>
          <c:order val="6"/>
          <c:tx>
            <c:strRef>
              <c:f>'2023prek_BB'!$A$6</c:f>
              <c:strCache>
                <c:ptCount val="1"/>
                <c:pt idx="0">
                  <c:v>Zvolen, J. Alexyho</c:v>
                </c:pt>
              </c:strCache>
            </c:strRef>
          </c:tx>
          <c:spPr>
            <a:ln w="158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'2023prek_BB'!$B$6:$M$6</c:f>
              <c:numCache>
                <c:formatCode>0</c:formatCode>
                <c:ptCount val="12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F9-4B8D-8B4F-1508A23891ED}"/>
            </c:ext>
          </c:extLst>
        </c:ser>
        <c:ser>
          <c:idx val="7"/>
          <c:order val="7"/>
          <c:tx>
            <c:strRef>
              <c:f>'2023prek_BB'!$A$7</c:f>
              <c:strCache>
                <c:ptCount val="1"/>
                <c:pt idx="0">
                  <c:v>Jelšava, Jesenského</c:v>
                </c:pt>
              </c:strCache>
            </c:strRef>
          </c:tx>
          <c:spPr>
            <a:ln w="158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val>
            <c:numRef>
              <c:f>'2023prek_BB'!$B$7:$M$7</c:f>
              <c:numCache>
                <c:formatCode>0</c:formatCode>
                <c:ptCount val="12"/>
                <c:pt idx="0">
                  <c:v>5</c:v>
                </c:pt>
                <c:pt idx="1">
                  <c:v>12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4</c:v>
                </c:pt>
                <c:pt idx="11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F9-4B8D-8B4F-1508A23891ED}"/>
            </c:ext>
          </c:extLst>
        </c:ser>
        <c:ser>
          <c:idx val="8"/>
          <c:order val="8"/>
          <c:tx>
            <c:strRef>
              <c:f>'2023prek_BB'!$A$8</c:f>
              <c:strCache>
                <c:ptCount val="1"/>
                <c:pt idx="0">
                  <c:v>Žarnovica, Dolná</c:v>
                </c:pt>
              </c:strCache>
            </c:strRef>
          </c:tx>
          <c:spPr>
            <a:ln w="158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val>
            <c:numRef>
              <c:f>'2023prek_BB'!$B$8:$L$8</c:f>
              <c:numCache>
                <c:formatCode>0</c:formatCode>
                <c:ptCount val="11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F9-4B8D-8B4F-1508A2389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101631"/>
        <c:axId val="132110595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'2023prek_BB'!$A$1</c15:sqref>
                        </c15:formulaRef>
                      </c:ext>
                    </c:extLst>
                    <c:strCache>
                      <c:ptCount val="1"/>
                      <c:pt idx="0">
                        <c:v>mesiac_2023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'2023prek_BB'!$B$1:$M$1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A9F9-4B8D-8B4F-1508A23891E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'2023prek_BB'!$A$4</c15:sqref>
                        </c15:formulaRef>
                      </c:ext>
                    </c:extLst>
                    <c:strCache>
                      <c:ptCount val="1"/>
                      <c:pt idx="0">
                        <c:v>Žiar nad Hronom, Jilemnického</c:v>
                      </c:pt>
                    </c:strCache>
                  </c:strRef>
                </c:tx>
                <c:spPr>
                  <a:ln w="158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'2023prek_BB'!$B$4:$M$4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9F9-4B8D-8B4F-1508A23891ED}"/>
                  </c:ext>
                </c:extLst>
              </c15:ser>
            </c15:filteredLineSeries>
          </c:ext>
        </c:extLst>
      </c:lineChart>
      <c:catAx>
        <c:axId val="132110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5951"/>
        <c:crosses val="autoZero"/>
        <c:auto val="1"/>
        <c:lblAlgn val="ctr"/>
        <c:lblOffset val="100"/>
        <c:noMultiLvlLbl val="0"/>
      </c:catAx>
      <c:valAx>
        <c:axId val="1321105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počet prekročení PM10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163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052208835341372E-2"/>
          <c:y val="0.75525710045030314"/>
          <c:w val="0.98694779116465858"/>
          <c:h val="0.22078123820784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[BaP_2008_2023.xlsx]za!Kontingenčná tabuľka2</c:name>
    <c:fmtId val="12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za!$B$4:$B$5</c:f>
              <c:strCache>
                <c:ptCount val="1"/>
                <c:pt idx="0">
                  <c:v>Banská Bystrica, Štefánikovo nábrežie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za!$A$6:$A$18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za!$B$6:$B$18</c:f>
              <c:numCache>
                <c:formatCode>0.0</c:formatCode>
                <c:ptCount val="12"/>
                <c:pt idx="0">
                  <c:v>2.4116500000000003</c:v>
                </c:pt>
                <c:pt idx="1">
                  <c:v>3.4796333333333336</c:v>
                </c:pt>
                <c:pt idx="2">
                  <c:v>1.2197454545454547</c:v>
                </c:pt>
                <c:pt idx="3">
                  <c:v>0.41191999999999995</c:v>
                </c:pt>
                <c:pt idx="4">
                  <c:v>0.17391000000000001</c:v>
                </c:pt>
                <c:pt idx="5">
                  <c:v>7.0439999999999989E-2</c:v>
                </c:pt>
                <c:pt idx="6">
                  <c:v>6.8490000000000009E-2</c:v>
                </c:pt>
                <c:pt idx="7">
                  <c:v>8.9181818181818195E-2</c:v>
                </c:pt>
                <c:pt idx="8">
                  <c:v>0.1515</c:v>
                </c:pt>
                <c:pt idx="9">
                  <c:v>0.90609090909090917</c:v>
                </c:pt>
                <c:pt idx="10">
                  <c:v>1.8197400000000006</c:v>
                </c:pt>
                <c:pt idx="11">
                  <c:v>4.3894199999999994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7-42B5-95EB-3BC0C350F561}"/>
            </c:ext>
          </c:extLst>
        </c:ser>
        <c:ser>
          <c:idx val="1"/>
          <c:order val="1"/>
          <c:tx>
            <c:strRef>
              <c:f>za!$C$4:$C$5</c:f>
              <c:strCache>
                <c:ptCount val="1"/>
                <c:pt idx="0">
                  <c:v>Banská Bystrica, Zelená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za!$A$6:$A$18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za!$C$6:$C$18</c:f>
              <c:numCache>
                <c:formatCode>0.0</c:formatCode>
                <c:ptCount val="12"/>
                <c:pt idx="0">
                  <c:v>1.8936400000000002</c:v>
                </c:pt>
                <c:pt idx="1">
                  <c:v>1.8817222222222219</c:v>
                </c:pt>
                <c:pt idx="2">
                  <c:v>0.81579000000000013</c:v>
                </c:pt>
                <c:pt idx="3">
                  <c:v>0.31840000000000002</c:v>
                </c:pt>
                <c:pt idx="4">
                  <c:v>0.16694999999999999</c:v>
                </c:pt>
                <c:pt idx="5">
                  <c:v>2.2044444444444439E-2</c:v>
                </c:pt>
                <c:pt idx="6">
                  <c:v>1.2212499999999999E-2</c:v>
                </c:pt>
                <c:pt idx="7">
                  <c:v>3.5999999999999995E-3</c:v>
                </c:pt>
                <c:pt idx="8">
                  <c:v>6.8320000000000006E-2</c:v>
                </c:pt>
                <c:pt idx="9">
                  <c:v>0.59941</c:v>
                </c:pt>
                <c:pt idx="10">
                  <c:v>0.98365000000000002</c:v>
                </c:pt>
                <c:pt idx="11">
                  <c:v>3.6044999999999998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7-42B5-95EB-3BC0C350F561}"/>
            </c:ext>
          </c:extLst>
        </c:ser>
        <c:ser>
          <c:idx val="2"/>
          <c:order val="2"/>
          <c:tx>
            <c:strRef>
              <c:f>za!$D$4:$D$5</c:f>
              <c:strCache>
                <c:ptCount val="1"/>
                <c:pt idx="0">
                  <c:v>Jelšava, Jesenského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za!$A$6:$A$18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za!$D$6:$D$18</c:f>
              <c:numCache>
                <c:formatCode>0.0</c:formatCode>
                <c:ptCount val="12"/>
                <c:pt idx="0">
                  <c:v>5.4727666666666677</c:v>
                </c:pt>
                <c:pt idx="1">
                  <c:v>6.4355071428571424</c:v>
                </c:pt>
                <c:pt idx="2">
                  <c:v>2.5127384615384614</c:v>
                </c:pt>
                <c:pt idx="3">
                  <c:v>1.0882615384615384</c:v>
                </c:pt>
                <c:pt idx="4">
                  <c:v>0.48596875</c:v>
                </c:pt>
                <c:pt idx="5">
                  <c:v>0.113</c:v>
                </c:pt>
                <c:pt idx="6">
                  <c:v>9.0679999999999997E-2</c:v>
                </c:pt>
                <c:pt idx="7">
                  <c:v>0.11979999999999999</c:v>
                </c:pt>
                <c:pt idx="8">
                  <c:v>0.13826666666666668</c:v>
                </c:pt>
                <c:pt idx="9">
                  <c:v>2.2125749999999997</c:v>
                </c:pt>
                <c:pt idx="10">
                  <c:v>5.8206500000000005</c:v>
                </c:pt>
                <c:pt idx="11">
                  <c:v>13.79105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67-42B5-95EB-3BC0C350F561}"/>
            </c:ext>
          </c:extLst>
        </c:ser>
        <c:ser>
          <c:idx val="3"/>
          <c:order val="3"/>
          <c:tx>
            <c:strRef>
              <c:f>za!$E$4:$E$5</c:f>
              <c:strCache>
                <c:ptCount val="1"/>
                <c:pt idx="0">
                  <c:v>Veľká Ida, Letná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za!$A$6:$A$18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za!$E$6:$E$18</c:f>
              <c:numCache>
                <c:formatCode>0.0</c:formatCode>
                <c:ptCount val="12"/>
                <c:pt idx="0">
                  <c:v>10.244960000000001</c:v>
                </c:pt>
                <c:pt idx="1">
                  <c:v>3.8345299999999995</c:v>
                </c:pt>
                <c:pt idx="2">
                  <c:v>3.4209800000000001</c:v>
                </c:pt>
                <c:pt idx="3">
                  <c:v>3.6569900000000004</c:v>
                </c:pt>
                <c:pt idx="4">
                  <c:v>4.2299499999999997</c:v>
                </c:pt>
                <c:pt idx="5">
                  <c:v>3.5092499999999993</c:v>
                </c:pt>
                <c:pt idx="6">
                  <c:v>5.4670199999999998</c:v>
                </c:pt>
                <c:pt idx="7">
                  <c:v>5.61416</c:v>
                </c:pt>
                <c:pt idx="8">
                  <c:v>4.8403599999999996</c:v>
                </c:pt>
                <c:pt idx="9">
                  <c:v>3.4157900000000003</c:v>
                </c:pt>
                <c:pt idx="10">
                  <c:v>4.8356785714285708</c:v>
                </c:pt>
                <c:pt idx="11">
                  <c:v>5.9684416666666671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67-42B5-95EB-3BC0C350F561}"/>
            </c:ext>
          </c:extLst>
        </c:ser>
        <c:ser>
          <c:idx val="4"/>
          <c:order val="4"/>
          <c:tx>
            <c:strRef>
              <c:f>za!$F$4:$F$5</c:f>
              <c:strCache>
                <c:ptCount val="1"/>
                <c:pt idx="0">
                  <c:v>Žarnovica, Dolná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za!$A$6:$A$18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za!$F$6:$F$18</c:f>
              <c:numCache>
                <c:formatCode>0.0</c:formatCode>
                <c:ptCount val="12"/>
                <c:pt idx="0">
                  <c:v>5.0130199999999991</c:v>
                </c:pt>
                <c:pt idx="1">
                  <c:v>3.0088499999999998</c:v>
                </c:pt>
                <c:pt idx="2">
                  <c:v>2.4410090909090907</c:v>
                </c:pt>
                <c:pt idx="3">
                  <c:v>1.1984777777777778</c:v>
                </c:pt>
                <c:pt idx="4">
                  <c:v>0.29702500000000004</c:v>
                </c:pt>
                <c:pt idx="5">
                  <c:v>0.11084999999999999</c:v>
                </c:pt>
                <c:pt idx="6">
                  <c:v>9.5606666666666659E-2</c:v>
                </c:pt>
                <c:pt idx="7">
                  <c:v>0.1139</c:v>
                </c:pt>
                <c:pt idx="8">
                  <c:v>0.21845000000000001</c:v>
                </c:pt>
                <c:pt idx="9">
                  <c:v>1.0985499999999999</c:v>
                </c:pt>
                <c:pt idx="11">
                  <c:v>8.4186374999999991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67-42B5-95EB-3BC0C350F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1617167"/>
        <c:axId val="2021632047"/>
      </c:barChart>
      <c:catAx>
        <c:axId val="2021617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21632047"/>
        <c:crosses val="autoZero"/>
        <c:auto val="1"/>
        <c:lblAlgn val="ctr"/>
        <c:lblOffset val="100"/>
        <c:noMultiLvlLbl val="0"/>
      </c:catAx>
      <c:valAx>
        <c:axId val="202163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ng</a:t>
                </a:r>
                <a:r>
                  <a:rPr lang="en-US"/>
                  <a:t>/</a:t>
                </a:r>
                <a:r>
                  <a:rPr lang="sk-SK"/>
                  <a:t>m</a:t>
                </a:r>
                <a:r>
                  <a:rPr lang="sk-SK" baseline="30000"/>
                  <a:t>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2161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352793981973347E-2"/>
          <c:y val="0.82098802449330699"/>
          <c:w val="0.92049712126139038"/>
          <c:h val="0.17901197550669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[NO2_O3_mesacne_2023_jankaM_dopl.xlsx]BB_no2!Kontingenčná tabuľka1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6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6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8.2175869120654402E-2"/>
          <c:y val="0.14673423423423423"/>
          <c:w val="0.89401704158145878"/>
          <c:h val="0.59500075075075087"/>
        </c:manualLayout>
      </c:layout>
      <c:lineChart>
        <c:grouping val="standard"/>
        <c:varyColors val="0"/>
        <c:ser>
          <c:idx val="0"/>
          <c:order val="0"/>
          <c:tx>
            <c:strRef>
              <c:f>BB_no2!$B$6:$B$7</c:f>
              <c:strCache>
                <c:ptCount val="1"/>
                <c:pt idx="0">
                  <c:v>BB, Štef. náb. (UT)</c:v>
                </c:pt>
              </c:strCache>
            </c:strRef>
          </c:tx>
          <c:spPr>
            <a:ln w="158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BB_no2!$A$8:$A$20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BB_no2!$B$8:$B$20</c:f>
              <c:numCache>
                <c:formatCode>0</c:formatCode>
                <c:ptCount val="12"/>
                <c:pt idx="0">
                  <c:v>23.91198</c:v>
                </c:pt>
                <c:pt idx="1">
                  <c:v>30.414280000000002</c:v>
                </c:pt>
                <c:pt idx="2">
                  <c:v>17.606570000000001</c:v>
                </c:pt>
                <c:pt idx="3">
                  <c:v>13.53795</c:v>
                </c:pt>
                <c:pt idx="4">
                  <c:v>21.541589999999999</c:v>
                </c:pt>
                <c:pt idx="5">
                  <c:v>19.713709999999999</c:v>
                </c:pt>
                <c:pt idx="6">
                  <c:v>17.44556</c:v>
                </c:pt>
                <c:pt idx="7">
                  <c:v>18.503019999999999</c:v>
                </c:pt>
                <c:pt idx="8">
                  <c:v>21.45635</c:v>
                </c:pt>
                <c:pt idx="9">
                  <c:v>21.69021</c:v>
                </c:pt>
                <c:pt idx="10">
                  <c:v>26.9086</c:v>
                </c:pt>
                <c:pt idx="11">
                  <c:v>33.154040000000002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9A-4902-9FB2-00CFBC799459}"/>
            </c:ext>
          </c:extLst>
        </c:ser>
        <c:ser>
          <c:idx val="1"/>
          <c:order val="1"/>
          <c:tx>
            <c:strRef>
              <c:f>BB_no2!$C$6:$C$7</c:f>
              <c:strCache>
                <c:ptCount val="1"/>
                <c:pt idx="0">
                  <c:v>BB, Zelená (UB)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BB_no2!$A$8:$A$20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BB_no2!$C$8:$C$20</c:f>
              <c:numCache>
                <c:formatCode>0</c:formatCode>
                <c:ptCount val="12"/>
                <c:pt idx="0">
                  <c:v>13.01763</c:v>
                </c:pt>
                <c:pt idx="1">
                  <c:v>13.93116</c:v>
                </c:pt>
                <c:pt idx="2">
                  <c:v>8.6900130000000004</c:v>
                </c:pt>
                <c:pt idx="3">
                  <c:v>5.6291570000000002</c:v>
                </c:pt>
                <c:pt idx="4">
                  <c:v>4.4194310000000003</c:v>
                </c:pt>
                <c:pt idx="5">
                  <c:v>3.8177919999999999</c:v>
                </c:pt>
                <c:pt idx="7">
                  <c:v>3.5901900000000002</c:v>
                </c:pt>
                <c:pt idx="8">
                  <c:v>4.453055</c:v>
                </c:pt>
                <c:pt idx="9">
                  <c:v>7.2175349999999998</c:v>
                </c:pt>
                <c:pt idx="10">
                  <c:v>9.4894420000000004</c:v>
                </c:pt>
                <c:pt idx="11">
                  <c:v>17.93544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9A-4902-9FB2-00CFBC799459}"/>
            </c:ext>
          </c:extLst>
        </c:ser>
        <c:ser>
          <c:idx val="2"/>
          <c:order val="2"/>
          <c:tx>
            <c:strRef>
              <c:f>BB_no2!$D$6:$D$7</c:f>
              <c:strCache>
                <c:ptCount val="1"/>
                <c:pt idx="0">
                  <c:v>Jelšava (Jelšava)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BB_no2!$A$8:$A$20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BB_no2!$D$8:$D$20</c:f>
              <c:numCache>
                <c:formatCode>0</c:formatCode>
                <c:ptCount val="12"/>
                <c:pt idx="0">
                  <c:v>10.881</c:v>
                </c:pt>
                <c:pt idx="1">
                  <c:v>12.22757</c:v>
                </c:pt>
                <c:pt idx="2">
                  <c:v>8.852366</c:v>
                </c:pt>
                <c:pt idx="3">
                  <c:v>5.0818130000000004</c:v>
                </c:pt>
                <c:pt idx="4">
                  <c:v>3.3667579999999999</c:v>
                </c:pt>
                <c:pt idx="5">
                  <c:v>2.8704040000000002</c:v>
                </c:pt>
                <c:pt idx="6">
                  <c:v>2.708386</c:v>
                </c:pt>
                <c:pt idx="7">
                  <c:v>2.4476010000000001</c:v>
                </c:pt>
                <c:pt idx="8">
                  <c:v>2.7988879999999998</c:v>
                </c:pt>
                <c:pt idx="9">
                  <c:v>5.6034459999999999</c:v>
                </c:pt>
                <c:pt idx="10">
                  <c:v>8.9487660000000009</c:v>
                </c:pt>
                <c:pt idx="11">
                  <c:v>13.446020000000001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69A-4902-9FB2-00CFBC799459}"/>
            </c:ext>
          </c:extLst>
        </c:ser>
        <c:ser>
          <c:idx val="3"/>
          <c:order val="3"/>
          <c:tx>
            <c:strRef>
              <c:f>BB_no2!$E$6:$E$7</c:f>
              <c:strCache>
                <c:ptCount val="1"/>
                <c:pt idx="0">
                  <c:v>Lučenec (UT)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BB_no2!$A$8:$A$20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BB_no2!$E$8:$E$20</c:f>
              <c:numCache>
                <c:formatCode>0</c:formatCode>
                <c:ptCount val="12"/>
                <c:pt idx="0">
                  <c:v>17.405080000000002</c:v>
                </c:pt>
                <c:pt idx="1">
                  <c:v>22.799689999999998</c:v>
                </c:pt>
                <c:pt idx="2">
                  <c:v>17.400449999999999</c:v>
                </c:pt>
                <c:pt idx="3">
                  <c:v>12.72241</c:v>
                </c:pt>
                <c:pt idx="4">
                  <c:v>9.931082</c:v>
                </c:pt>
                <c:pt idx="5">
                  <c:v>8.6050640000000005</c:v>
                </c:pt>
                <c:pt idx="6">
                  <c:v>8.4550350000000005</c:v>
                </c:pt>
                <c:pt idx="7">
                  <c:v>9.3952840000000002</c:v>
                </c:pt>
                <c:pt idx="8">
                  <c:v>12.80917</c:v>
                </c:pt>
                <c:pt idx="9">
                  <c:v>13.67784</c:v>
                </c:pt>
                <c:pt idx="10">
                  <c:v>16.009319999999999</c:v>
                </c:pt>
                <c:pt idx="11">
                  <c:v>18.87846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69A-4902-9FB2-00CFBC799459}"/>
            </c:ext>
          </c:extLst>
        </c:ser>
        <c:ser>
          <c:idx val="4"/>
          <c:order val="4"/>
          <c:tx>
            <c:strRef>
              <c:f>BB_no2!$F$6:$F$7</c:f>
              <c:strCache>
                <c:ptCount val="1"/>
                <c:pt idx="0">
                  <c:v>Žarnovica (Žarnovica)</c:v>
                </c:pt>
              </c:strCache>
            </c:strRef>
          </c:tx>
          <c:spPr>
            <a:ln w="158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strRef>
              <c:f>BB_no2!$A$8:$A$20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BB_no2!$F$8:$F$20</c:f>
              <c:numCache>
                <c:formatCode>0</c:formatCode>
                <c:ptCount val="12"/>
                <c:pt idx="0">
                  <c:v>15.34465</c:v>
                </c:pt>
                <c:pt idx="1">
                  <c:v>18.189620000000001</c:v>
                </c:pt>
                <c:pt idx="2">
                  <c:v>13.6303</c:v>
                </c:pt>
                <c:pt idx="3">
                  <c:v>8.9939800000000005</c:v>
                </c:pt>
                <c:pt idx="4">
                  <c:v>6.3820379999999997</c:v>
                </c:pt>
                <c:pt idx="5">
                  <c:v>6.533906</c:v>
                </c:pt>
                <c:pt idx="6">
                  <c:v>6.0777270000000003</c:v>
                </c:pt>
                <c:pt idx="7">
                  <c:v>6.5481600000000002</c:v>
                </c:pt>
                <c:pt idx="8">
                  <c:v>7.7082860000000002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69A-4902-9FB2-00CFBC799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  <c:max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800" baseline="30000"/>
              </a:p>
            </c:rich>
          </c:tx>
          <c:layout>
            <c:manualLayout>
              <c:xMode val="edge"/>
              <c:yMode val="edge"/>
              <c:x val="1.2676159313371377E-2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1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17166938280836E-2"/>
          <c:y val="0.88435540545698921"/>
          <c:w val="0.96760667374834775"/>
          <c:h val="0.11564459454301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[NO2_hodinovky_2022_all.xlsm]Tabulka!Kontingenčná tabuľka2</c:name>
    <c:fmtId val="-1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3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4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5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6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77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</c:pivotFmt>
      <c:pivotFmt>
        <c:idx val="78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>
                <a:lumMod val="60000"/>
              </a:schemeClr>
            </a:solidFill>
            <a:ln w="9525" cap="flat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</c:marker>
      </c:pivotFmt>
      <c:pivotFmt>
        <c:idx val="7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8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8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</c:pivotFmt>
      <c:pivotFmt>
        <c:idx val="8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>
                <a:lumMod val="60000"/>
              </a:schemeClr>
            </a:solidFill>
            <a:ln w="9525" cap="flat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9.1877870282752697E-2"/>
          <c:y val="0.14673445424585085"/>
          <c:w val="0.9012030662650079"/>
          <c:h val="0.61703760512257499"/>
        </c:manualLayout>
      </c:layout>
      <c:lineChart>
        <c:grouping val="standard"/>
        <c:varyColors val="0"/>
        <c:ser>
          <c:idx val="0"/>
          <c:order val="0"/>
          <c:tx>
            <c:strRef>
              <c:f>Tabulka!$B$137</c:f>
              <c:strCache>
                <c:ptCount val="1"/>
                <c:pt idx="0">
                  <c:v>BB, Štefánik. náb.</c:v>
                </c:pt>
              </c:strCache>
            </c:strRef>
          </c:tx>
          <c:spPr>
            <a:ln w="15875" cap="rnd" cmpd="sng" algn="ctr">
              <a:solidFill>
                <a:srgbClr val="92D05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92D050"/>
              </a:solidFill>
              <a:ln w="9525" cap="flat" cmpd="sng" algn="ctr">
                <a:solidFill>
                  <a:srgbClr val="92D050"/>
                </a:solidFill>
                <a:round/>
              </a:ln>
              <a:effectLst/>
            </c:spPr>
          </c:marker>
          <c:cat>
            <c:strRef>
              <c:f>Tabulka!$A$138:$A$150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Tabulka!$B$138:$B$150</c:f>
              <c:numCache>
                <c:formatCode>0</c:formatCode>
                <c:ptCount val="12"/>
                <c:pt idx="0">
                  <c:v>30.906945690949659</c:v>
                </c:pt>
                <c:pt idx="1">
                  <c:v>33.172482470384963</c:v>
                </c:pt>
                <c:pt idx="2">
                  <c:v>38.033746114364128</c:v>
                </c:pt>
                <c:pt idx="3">
                  <c:v>24.520602524445724</c:v>
                </c:pt>
                <c:pt idx="4">
                  <c:v>22.323005926959457</c:v>
                </c:pt>
                <c:pt idx="5">
                  <c:v>19.338713938078367</c:v>
                </c:pt>
                <c:pt idx="6">
                  <c:v>16.223965356235311</c:v>
                </c:pt>
                <c:pt idx="7">
                  <c:v>17.602734945737637</c:v>
                </c:pt>
                <c:pt idx="8">
                  <c:v>17.572636140113211</c:v>
                </c:pt>
                <c:pt idx="9">
                  <c:v>18.284417928705874</c:v>
                </c:pt>
                <c:pt idx="10">
                  <c:v>21.797720576810441</c:v>
                </c:pt>
                <c:pt idx="11">
                  <c:v>22.499330596269679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BE-48B6-B6D8-B9236D5B90E0}"/>
            </c:ext>
          </c:extLst>
        </c:ser>
        <c:ser>
          <c:idx val="1"/>
          <c:order val="1"/>
          <c:tx>
            <c:strRef>
              <c:f>Tabulka!$C$137</c:f>
              <c:strCache>
                <c:ptCount val="1"/>
                <c:pt idx="0">
                  <c:v>BB, Zelená</c:v>
                </c:pt>
              </c:strCache>
            </c:strRef>
          </c:tx>
          <c:spPr>
            <a:ln w="15875" cap="rnd" cmpd="sng" algn="ctr">
              <a:solidFill>
                <a:srgbClr val="4BACC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round/>
              </a:ln>
              <a:effectLst/>
            </c:spPr>
          </c:marker>
          <c:cat>
            <c:strRef>
              <c:f>Tabulka!$A$138:$A$150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Tabulka!$C$138:$C$150</c:f>
              <c:numCache>
                <c:formatCode>0</c:formatCode>
                <c:ptCount val="12"/>
                <c:pt idx="0">
                  <c:v>11.787653272402174</c:v>
                </c:pt>
                <c:pt idx="1">
                  <c:v>9.7126259255734553</c:v>
                </c:pt>
                <c:pt idx="2">
                  <c:v>8.9651355661400576</c:v>
                </c:pt>
                <c:pt idx="3">
                  <c:v>6.0323547502890218</c:v>
                </c:pt>
                <c:pt idx="4">
                  <c:v>4.3230483376918789</c:v>
                </c:pt>
                <c:pt idx="5">
                  <c:v>3.0352391259044893</c:v>
                </c:pt>
                <c:pt idx="6">
                  <c:v>3.2106689613445369</c:v>
                </c:pt>
                <c:pt idx="7">
                  <c:v>4.9239280248236925</c:v>
                </c:pt>
                <c:pt idx="8">
                  <c:v>5.215878446309695</c:v>
                </c:pt>
                <c:pt idx="9">
                  <c:v>7.7825011663865533</c:v>
                </c:pt>
                <c:pt idx="10">
                  <c:v>12.920023164167866</c:v>
                </c:pt>
                <c:pt idx="11">
                  <c:v>15.795691115611815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BE-48B6-B6D8-B9236D5B90E0}"/>
            </c:ext>
          </c:extLst>
        </c:ser>
        <c:ser>
          <c:idx val="2"/>
          <c:order val="2"/>
          <c:tx>
            <c:strRef>
              <c:f>Tabulka!$D$137</c:f>
              <c:strCache>
                <c:ptCount val="1"/>
                <c:pt idx="0">
                  <c:v>Jelšava</c:v>
                </c:pt>
              </c:strCache>
            </c:strRef>
          </c:tx>
          <c:spPr>
            <a:ln w="15875" cap="rnd" cmpd="sng" algn="ctr">
              <a:solidFill>
                <a:srgbClr val="FFC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C000"/>
              </a:solidFill>
              <a:ln w="9525" cap="flat" cmpd="sng" algn="ctr">
                <a:solidFill>
                  <a:srgbClr val="FFC000"/>
                </a:solidFill>
                <a:round/>
              </a:ln>
              <a:effectLst/>
            </c:spPr>
          </c:marker>
          <c:cat>
            <c:strRef>
              <c:f>Tabulka!$A$138:$A$150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Tabulka!$D$138:$D$150</c:f>
              <c:numCache>
                <c:formatCode>0</c:formatCode>
                <c:ptCount val="12"/>
                <c:pt idx="0">
                  <c:v>14.844299604043352</c:v>
                </c:pt>
                <c:pt idx="1">
                  <c:v>13.405958063119389</c:v>
                </c:pt>
                <c:pt idx="2">
                  <c:v>9.5033007291139278</c:v>
                </c:pt>
                <c:pt idx="3">
                  <c:v>6.5946520861244524</c:v>
                </c:pt>
                <c:pt idx="4">
                  <c:v>4.3577041865168571</c:v>
                </c:pt>
                <c:pt idx="5">
                  <c:v>4.1701693985528268</c:v>
                </c:pt>
                <c:pt idx="6">
                  <c:v>4.3187485787154962</c:v>
                </c:pt>
                <c:pt idx="7">
                  <c:v>4.1680411025210073</c:v>
                </c:pt>
                <c:pt idx="8">
                  <c:v>5.5173521470332858</c:v>
                </c:pt>
                <c:pt idx="9">
                  <c:v>7.1461026741258857</c:v>
                </c:pt>
                <c:pt idx="10">
                  <c:v>10.877420243732548</c:v>
                </c:pt>
                <c:pt idx="11">
                  <c:v>15.624029289085712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BE-48B6-B6D8-B9236D5B90E0}"/>
            </c:ext>
          </c:extLst>
        </c:ser>
        <c:ser>
          <c:idx val="3"/>
          <c:order val="3"/>
          <c:tx>
            <c:strRef>
              <c:f>Tabulka!$E$137</c:f>
              <c:strCache>
                <c:ptCount val="1"/>
                <c:pt idx="0">
                  <c:v>Lučenec</c:v>
                </c:pt>
              </c:strCache>
            </c:strRef>
          </c:tx>
          <c:spPr>
            <a:ln w="15875" cap="rnd" cmpd="sng" algn="ctr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F79646">
                    <a:lumMod val="75000"/>
                  </a:srgbClr>
                </a:solidFill>
                <a:round/>
              </a:ln>
              <a:effectLst/>
            </c:spPr>
          </c:marker>
          <c:cat>
            <c:strRef>
              <c:f>Tabulka!$A$138:$A$150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Tabulka!$E$138:$E$150</c:f>
              <c:numCache>
                <c:formatCode>0</c:formatCode>
                <c:ptCount val="12"/>
                <c:pt idx="0">
                  <c:v>19.048887106467973</c:v>
                </c:pt>
                <c:pt idx="1">
                  <c:v>17.423733200265058</c:v>
                </c:pt>
                <c:pt idx="2">
                  <c:v>22.099117117643175</c:v>
                </c:pt>
                <c:pt idx="3">
                  <c:v>13.764960897644009</c:v>
                </c:pt>
                <c:pt idx="4">
                  <c:v>10.70893481309195</c:v>
                </c:pt>
                <c:pt idx="5">
                  <c:v>9.2848058400000006</c:v>
                </c:pt>
                <c:pt idx="6">
                  <c:v>8.1646910331737921</c:v>
                </c:pt>
                <c:pt idx="7">
                  <c:v>11.358427193782125</c:v>
                </c:pt>
                <c:pt idx="8">
                  <c:v>11.559550118195048</c:v>
                </c:pt>
                <c:pt idx="9">
                  <c:v>14.57933629895625</c:v>
                </c:pt>
                <c:pt idx="10">
                  <c:v>16.076044211355569</c:v>
                </c:pt>
                <c:pt idx="11">
                  <c:v>19.02276225750072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BBE-48B6-B6D8-B9236D5B9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398896512"/>
        <c:axId val="398898304"/>
      </c:lineChart>
      <c:catAx>
        <c:axId val="39889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98898304"/>
        <c:crosses val="autoZero"/>
        <c:auto val="1"/>
        <c:lblAlgn val="ctr"/>
        <c:lblOffset val="100"/>
        <c:noMultiLvlLbl val="0"/>
      </c:catAx>
      <c:valAx>
        <c:axId val="398898304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 i="0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sk-SK" sz="800" b="0" i="0" kern="1200" cap="non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="0" i="0" kern="1200" cap="none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sk-SK" sz="800" b="0" i="0" kern="12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800" b="0" i="0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endParaRPr lang="sk-SK" sz="800" baseline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2.7888079590933168E-3"/>
              <c:y val="3.0818130796459197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98896512"/>
        <c:crosses val="autoZero"/>
        <c:crossBetween val="between"/>
        <c:maj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43326035820098"/>
          <c:y val="0.82359161128041025"/>
          <c:w val="0.89511151238399511"/>
          <c:h val="0.17640838871958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[o3h_2021_v3.xlsx]BB!Kontingenčná tabuľka1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2062049062049067E-2"/>
          <c:y val="4.1592884596930196E-2"/>
          <c:w val="0.83314466089466088"/>
          <c:h val="0.85952937730121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BB!$B$4:$B$5</c:f>
              <c:strCache>
                <c:ptCount val="1"/>
                <c:pt idx="0">
                  <c:v>BB, Zelená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BB!$A$6:$A$30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BB!$B$6:$B$30</c:f>
              <c:numCache>
                <c:formatCode>0</c:formatCode>
                <c:ptCount val="24"/>
                <c:pt idx="0">
                  <c:v>31.392400133333336</c:v>
                </c:pt>
                <c:pt idx="1">
                  <c:v>31.598640266666671</c:v>
                </c:pt>
                <c:pt idx="2">
                  <c:v>33.407919733333337</c:v>
                </c:pt>
                <c:pt idx="3">
                  <c:v>32.743006600000001</c:v>
                </c:pt>
                <c:pt idx="4">
                  <c:v>31.677306933333334</c:v>
                </c:pt>
                <c:pt idx="5">
                  <c:v>30.462253466666663</c:v>
                </c:pt>
                <c:pt idx="6">
                  <c:v>27.83240000000001</c:v>
                </c:pt>
                <c:pt idx="7">
                  <c:v>26.828600133333332</c:v>
                </c:pt>
                <c:pt idx="8">
                  <c:v>28.62188673333333</c:v>
                </c:pt>
                <c:pt idx="9">
                  <c:v>29.922906533333329</c:v>
                </c:pt>
                <c:pt idx="10">
                  <c:v>35.412753199999997</c:v>
                </c:pt>
                <c:pt idx="11">
                  <c:v>42.895193733333329</c:v>
                </c:pt>
                <c:pt idx="12">
                  <c:v>44.45067980000001</c:v>
                </c:pt>
                <c:pt idx="13">
                  <c:v>45.844066466666661</c:v>
                </c:pt>
                <c:pt idx="14">
                  <c:v>44.736426733333325</c:v>
                </c:pt>
                <c:pt idx="15">
                  <c:v>41.616006599999992</c:v>
                </c:pt>
                <c:pt idx="16">
                  <c:v>38.501500266666675</c:v>
                </c:pt>
                <c:pt idx="17">
                  <c:v>36.438158758620688</c:v>
                </c:pt>
                <c:pt idx="18">
                  <c:v>35.938780000000001</c:v>
                </c:pt>
                <c:pt idx="19">
                  <c:v>37.057123999999995</c:v>
                </c:pt>
                <c:pt idx="20">
                  <c:v>35.81120655172414</c:v>
                </c:pt>
                <c:pt idx="21">
                  <c:v>33.750214</c:v>
                </c:pt>
                <c:pt idx="22">
                  <c:v>35.825855310344821</c:v>
                </c:pt>
                <c:pt idx="23">
                  <c:v>33.556973733333329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C-4AD0-A9FD-42F0D7DE9EF3}"/>
            </c:ext>
          </c:extLst>
        </c:ser>
        <c:ser>
          <c:idx val="1"/>
          <c:order val="1"/>
          <c:tx>
            <c:strRef>
              <c:f>BB!$C$4:$C$5</c:f>
              <c:strCache>
                <c:ptCount val="1"/>
                <c:pt idx="0">
                  <c:v>Jelšava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BB!$A$6:$A$30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BB!$C$6:$C$30</c:f>
              <c:numCache>
                <c:formatCode>0</c:formatCode>
                <c:ptCount val="24"/>
                <c:pt idx="0">
                  <c:v>12.375271357142859</c:v>
                </c:pt>
                <c:pt idx="1">
                  <c:v>12.858522580645163</c:v>
                </c:pt>
                <c:pt idx="2">
                  <c:v>13.281849857142854</c:v>
                </c:pt>
                <c:pt idx="3">
                  <c:v>13.832832387096776</c:v>
                </c:pt>
                <c:pt idx="4">
                  <c:v>13.67299292857143</c:v>
                </c:pt>
                <c:pt idx="5">
                  <c:v>12.321683806451611</c:v>
                </c:pt>
                <c:pt idx="6">
                  <c:v>11.067064285714286</c:v>
                </c:pt>
                <c:pt idx="7">
                  <c:v>12.484012903225803</c:v>
                </c:pt>
                <c:pt idx="8">
                  <c:v>12.114289655172415</c:v>
                </c:pt>
                <c:pt idx="9">
                  <c:v>15.384651612903227</c:v>
                </c:pt>
                <c:pt idx="10">
                  <c:v>18.91537835714286</c:v>
                </c:pt>
                <c:pt idx="11">
                  <c:v>22.948779933333334</c:v>
                </c:pt>
                <c:pt idx="12">
                  <c:v>26.848296518518524</c:v>
                </c:pt>
                <c:pt idx="13">
                  <c:v>26.7977655862069</c:v>
                </c:pt>
                <c:pt idx="14">
                  <c:v>29.350757142857145</c:v>
                </c:pt>
                <c:pt idx="15">
                  <c:v>24.905651290322584</c:v>
                </c:pt>
                <c:pt idx="16">
                  <c:v>22.888517310344824</c:v>
                </c:pt>
                <c:pt idx="17">
                  <c:v>19.395283806451616</c:v>
                </c:pt>
                <c:pt idx="18">
                  <c:v>17.381393103448275</c:v>
                </c:pt>
                <c:pt idx="19">
                  <c:v>16.108116064516128</c:v>
                </c:pt>
                <c:pt idx="20">
                  <c:v>14.928986206896546</c:v>
                </c:pt>
                <c:pt idx="21">
                  <c:v>15.156277419354842</c:v>
                </c:pt>
                <c:pt idx="22">
                  <c:v>14.844213724137928</c:v>
                </c:pt>
                <c:pt idx="23">
                  <c:v>14.750387096774192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FC-4AD0-A9FD-42F0D7DE9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9125248"/>
        <c:axId val="409126784"/>
      </c:barChart>
      <c:catAx>
        <c:axId val="40912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409126784"/>
        <c:crosses val="autoZero"/>
        <c:auto val="1"/>
        <c:lblAlgn val="ctr"/>
        <c:lblOffset val="100"/>
        <c:noMultiLvlLbl val="0"/>
      </c:catAx>
      <c:valAx>
        <c:axId val="409126784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l-GR" dirty="0"/>
                  <a:t>[μ</a:t>
                </a:r>
                <a:r>
                  <a:rPr lang="en-US" dirty="0"/>
                  <a:t>g.m</a:t>
                </a:r>
                <a:r>
                  <a:rPr lang="en-US" baseline="30000" dirty="0"/>
                  <a:t>-3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0.84249479124387805"/>
              <c:y val="0.8594774538976499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409125248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621808206775382"/>
          <c:y val="7.5723370835878476E-2"/>
          <c:w val="0.22576110975818747"/>
          <c:h val="0.1214411569027409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sk-SK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[o3h_2021_v3.xlsx]BB!Kontingenčná tabuľka4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2062049062049067E-2"/>
          <c:y val="4.1592884596930196E-2"/>
          <c:w val="0.83314466089466088"/>
          <c:h val="0.85952937730121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BB!$I$4:$I$5</c:f>
              <c:strCache>
                <c:ptCount val="1"/>
                <c:pt idx="0">
                  <c:v>BB, Zelená</c:v>
                </c:pt>
              </c:strCache>
            </c:strRef>
          </c:tx>
          <c:spPr>
            <a:solidFill>
              <a:srgbClr val="698ED0"/>
            </a:solidFill>
            <a:ln>
              <a:noFill/>
            </a:ln>
            <a:effectLst/>
          </c:spPr>
          <c:invertIfNegative val="0"/>
          <c:cat>
            <c:strRef>
              <c:f>BB!$H$6:$H$30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BB!$I$6:$I$30</c:f>
              <c:numCache>
                <c:formatCode>0</c:formatCode>
                <c:ptCount val="24"/>
                <c:pt idx="0">
                  <c:v>63.74565531034483</c:v>
                </c:pt>
                <c:pt idx="1">
                  <c:v>55.893958551724133</c:v>
                </c:pt>
                <c:pt idx="2">
                  <c:v>55.57367600000002</c:v>
                </c:pt>
                <c:pt idx="3">
                  <c:v>50.495792275862065</c:v>
                </c:pt>
                <c:pt idx="4">
                  <c:v>47.527206466666662</c:v>
                </c:pt>
                <c:pt idx="5">
                  <c:v>44.87980000000001</c:v>
                </c:pt>
                <c:pt idx="6">
                  <c:v>45.470833466666669</c:v>
                </c:pt>
                <c:pt idx="7">
                  <c:v>52.553006600000003</c:v>
                </c:pt>
                <c:pt idx="8">
                  <c:v>68.393066800000014</c:v>
                </c:pt>
                <c:pt idx="9">
                  <c:v>84.625428214285719</c:v>
                </c:pt>
                <c:pt idx="10">
                  <c:v>89.973333599999989</c:v>
                </c:pt>
                <c:pt idx="11">
                  <c:v>93.592333999999994</c:v>
                </c:pt>
                <c:pt idx="12">
                  <c:v>97.975599533333323</c:v>
                </c:pt>
                <c:pt idx="13">
                  <c:v>97.16780066666665</c:v>
                </c:pt>
                <c:pt idx="14">
                  <c:v>98.261600066666659</c:v>
                </c:pt>
                <c:pt idx="15">
                  <c:v>98.981066800000022</c:v>
                </c:pt>
                <c:pt idx="16">
                  <c:v>98.542333266666688</c:v>
                </c:pt>
                <c:pt idx="17">
                  <c:v>95.471266199999988</c:v>
                </c:pt>
                <c:pt idx="18">
                  <c:v>85.420733266666645</c:v>
                </c:pt>
                <c:pt idx="19">
                  <c:v>77.924600333333345</c:v>
                </c:pt>
                <c:pt idx="20">
                  <c:v>75.142400733333332</c:v>
                </c:pt>
                <c:pt idx="21">
                  <c:v>71.364799866666687</c:v>
                </c:pt>
                <c:pt idx="22">
                  <c:v>69.099199933333338</c:v>
                </c:pt>
                <c:pt idx="23">
                  <c:v>64.23572413793103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9-4DC7-A431-FE1995BD0DE4}"/>
            </c:ext>
          </c:extLst>
        </c:ser>
        <c:ser>
          <c:idx val="1"/>
          <c:order val="1"/>
          <c:tx>
            <c:strRef>
              <c:f>BB!$J$4:$J$5</c:f>
              <c:strCache>
                <c:ptCount val="1"/>
                <c:pt idx="0">
                  <c:v>Jelšava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BB!$H$6:$H$30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BB!$J$6:$J$30</c:f>
              <c:numCache>
                <c:formatCode>0</c:formatCode>
                <c:ptCount val="24"/>
                <c:pt idx="0">
                  <c:v>39.45105489655171</c:v>
                </c:pt>
                <c:pt idx="1">
                  <c:v>35.46467333333333</c:v>
                </c:pt>
                <c:pt idx="2">
                  <c:v>32.452772413793099</c:v>
                </c:pt>
                <c:pt idx="3">
                  <c:v>32.505219933333336</c:v>
                </c:pt>
                <c:pt idx="4">
                  <c:v>29.553917379310352</c:v>
                </c:pt>
                <c:pt idx="5">
                  <c:v>31.142619999999997</c:v>
                </c:pt>
                <c:pt idx="6">
                  <c:v>33.187924482758625</c:v>
                </c:pt>
                <c:pt idx="7">
                  <c:v>39.004806933333334</c:v>
                </c:pt>
                <c:pt idx="8">
                  <c:v>48.538335785714295</c:v>
                </c:pt>
                <c:pt idx="9">
                  <c:v>67.478118068965529</c:v>
                </c:pt>
                <c:pt idx="10">
                  <c:v>74.33741306666667</c:v>
                </c:pt>
                <c:pt idx="11">
                  <c:v>79.874466066666656</c:v>
                </c:pt>
                <c:pt idx="12">
                  <c:v>80.443200266666679</c:v>
                </c:pt>
                <c:pt idx="13">
                  <c:v>82.642933333333332</c:v>
                </c:pt>
                <c:pt idx="14">
                  <c:v>83.323133066666685</c:v>
                </c:pt>
                <c:pt idx="15">
                  <c:v>84.119533199999964</c:v>
                </c:pt>
                <c:pt idx="16">
                  <c:v>81.083999599999999</c:v>
                </c:pt>
                <c:pt idx="17">
                  <c:v>71.412400466666682</c:v>
                </c:pt>
                <c:pt idx="18">
                  <c:v>56.364333600000002</c:v>
                </c:pt>
                <c:pt idx="19">
                  <c:v>46.330666800000003</c:v>
                </c:pt>
                <c:pt idx="20">
                  <c:v>42.911266733333335</c:v>
                </c:pt>
                <c:pt idx="21">
                  <c:v>40.393093333333326</c:v>
                </c:pt>
                <c:pt idx="22">
                  <c:v>38.834469034482765</c:v>
                </c:pt>
                <c:pt idx="23">
                  <c:v>38.819799733333333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9-4DC7-A431-FE1995BD0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9562112"/>
        <c:axId val="409568000"/>
      </c:barChart>
      <c:catAx>
        <c:axId val="40956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409568000"/>
        <c:crosses val="autoZero"/>
        <c:auto val="1"/>
        <c:lblAlgn val="ctr"/>
        <c:lblOffset val="100"/>
        <c:noMultiLvlLbl val="0"/>
      </c:catAx>
      <c:valAx>
        <c:axId val="409568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l-GR" dirty="0"/>
                  <a:t>[μ</a:t>
                </a:r>
                <a:r>
                  <a:rPr lang="en-US" dirty="0"/>
                  <a:t>g.m</a:t>
                </a:r>
                <a:r>
                  <a:rPr lang="en-US" baseline="30000" dirty="0"/>
                  <a:t>-3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0.84197851557215142"/>
              <c:y val="0.857630679173459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409562112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743278224242588"/>
          <c:y val="6.87927240292735E-2"/>
          <c:w val="0.21615210469825291"/>
          <c:h val="0.1266310374155876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sk-SK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[NO2_O3_mesacne_2023_jankaM_dopl (1).xlsx]BB_o3!Kontingenčná tabuľka1</c:name>
    <c:fmtId val="9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7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3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15875" cap="rnd">
            <a:solidFill>
              <a:schemeClr val="accent1"/>
            </a:solidFill>
            <a:round/>
          </a:ln>
          <a:effectLst/>
        </c:spPr>
        <c:marker>
          <c:symbol val="circle"/>
          <c:size val="3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937321401181098"/>
          <c:y val="0.14673423423423423"/>
          <c:w val="0.86681985621347879"/>
          <c:h val="0.58299019672745089"/>
        </c:manualLayout>
      </c:layout>
      <c:lineChart>
        <c:grouping val="standard"/>
        <c:varyColors val="0"/>
        <c:ser>
          <c:idx val="0"/>
          <c:order val="0"/>
          <c:tx>
            <c:strRef>
              <c:f>BB_o3!$B$6:$B$7</c:f>
              <c:strCache>
                <c:ptCount val="1"/>
                <c:pt idx="0">
                  <c:v>BB, Zelená (UB)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BB_o3!$A$8:$A$20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BB_o3!$B$8:$B$20</c:f>
              <c:numCache>
                <c:formatCode>0</c:formatCode>
                <c:ptCount val="12"/>
                <c:pt idx="0">
                  <c:v>32.156720430107498</c:v>
                </c:pt>
                <c:pt idx="1">
                  <c:v>50.8047690014903</c:v>
                </c:pt>
                <c:pt idx="2">
                  <c:v>58.9989232839838</c:v>
                </c:pt>
                <c:pt idx="3">
                  <c:v>67.973055555555604</c:v>
                </c:pt>
                <c:pt idx="4">
                  <c:v>62.7338709677419</c:v>
                </c:pt>
                <c:pt idx="5">
                  <c:v>67.030833333333305</c:v>
                </c:pt>
                <c:pt idx="6">
                  <c:v>67.378734858681</c:v>
                </c:pt>
                <c:pt idx="7">
                  <c:v>60.980449999999998</c:v>
                </c:pt>
                <c:pt idx="8">
                  <c:v>58.042650000000002</c:v>
                </c:pt>
                <c:pt idx="9">
                  <c:v>36.826270000000001</c:v>
                </c:pt>
                <c:pt idx="10">
                  <c:v>37.031939999999999</c:v>
                </c:pt>
                <c:pt idx="11">
                  <c:v>26.35266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2F-43B0-9503-B7DE14953C90}"/>
            </c:ext>
          </c:extLst>
        </c:ser>
        <c:ser>
          <c:idx val="1"/>
          <c:order val="1"/>
          <c:tx>
            <c:strRef>
              <c:f>BB_o3!$C$6:$C$7</c:f>
              <c:strCache>
                <c:ptCount val="1"/>
                <c:pt idx="0">
                  <c:v>Jelšava (Jelšava)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BB_o3!$A$8:$A$20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BB_o3!$C$8:$C$20</c:f>
              <c:numCache>
                <c:formatCode>0</c:formatCode>
                <c:ptCount val="12"/>
                <c:pt idx="0">
                  <c:v>31.403030000000001</c:v>
                </c:pt>
                <c:pt idx="1">
                  <c:v>39.421399999999998</c:v>
                </c:pt>
                <c:pt idx="2">
                  <c:v>52.509230000000002</c:v>
                </c:pt>
                <c:pt idx="3">
                  <c:v>65.931920000000005</c:v>
                </c:pt>
                <c:pt idx="4">
                  <c:v>67.394909999999996</c:v>
                </c:pt>
                <c:pt idx="5">
                  <c:v>63.705480000000001</c:v>
                </c:pt>
                <c:pt idx="6">
                  <c:v>60.752960000000002</c:v>
                </c:pt>
                <c:pt idx="7">
                  <c:v>45.070480000000003</c:v>
                </c:pt>
                <c:pt idx="8">
                  <c:v>44.568629999999999</c:v>
                </c:pt>
                <c:pt idx="9">
                  <c:v>26.249700000000001</c:v>
                </c:pt>
                <c:pt idx="10">
                  <c:v>24.661239999999999</c:v>
                </c:pt>
                <c:pt idx="11">
                  <c:v>16.131219999999999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2F-43B0-9503-B7DE14953C90}"/>
            </c:ext>
          </c:extLst>
        </c:ser>
        <c:ser>
          <c:idx val="2"/>
          <c:order val="2"/>
          <c:tx>
            <c:strRef>
              <c:f>BB_o3!$D$6:$D$7</c:f>
              <c:strCache>
                <c:ptCount val="1"/>
                <c:pt idx="0">
                  <c:v>Lučenec (UT)</c:v>
                </c:pt>
              </c:strCache>
            </c:strRef>
          </c:tx>
          <c:spPr>
            <a:ln w="158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cat>
            <c:strRef>
              <c:f>BB_o3!$A$8:$A$20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BB_o3!$D$8:$D$20</c:f>
              <c:numCache>
                <c:formatCode>0</c:formatCode>
                <c:ptCount val="12"/>
                <c:pt idx="0">
                  <c:v>20.604040000000001</c:v>
                </c:pt>
                <c:pt idx="1">
                  <c:v>31.676850000000002</c:v>
                </c:pt>
                <c:pt idx="2">
                  <c:v>45.608289999999997</c:v>
                </c:pt>
                <c:pt idx="3">
                  <c:v>54.103949999999998</c:v>
                </c:pt>
                <c:pt idx="4">
                  <c:v>55.761600000000001</c:v>
                </c:pt>
                <c:pt idx="5">
                  <c:v>60.156239999999997</c:v>
                </c:pt>
                <c:pt idx="6">
                  <c:v>60.446890000000003</c:v>
                </c:pt>
                <c:pt idx="7">
                  <c:v>50.662419999999997</c:v>
                </c:pt>
                <c:pt idx="8">
                  <c:v>36.234400000000001</c:v>
                </c:pt>
                <c:pt idx="9">
                  <c:v>26.508479999999999</c:v>
                </c:pt>
                <c:pt idx="10">
                  <c:v>26.75282</c:v>
                </c:pt>
                <c:pt idx="11">
                  <c:v>23.574459999999998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2F-43B0-9503-B7DE14953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800" baseline="30000"/>
              </a:p>
            </c:rich>
          </c:tx>
          <c:layout>
            <c:manualLayout>
              <c:xMode val="edge"/>
              <c:yMode val="edge"/>
              <c:x val="3.3911050123652492E-3"/>
              <c:y val="0.40495177407556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2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solidFill>
            <a:schemeClr val="bg2">
              <a:lumMod val="9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81736111111112E-2"/>
          <c:y val="0.85502568134171908"/>
          <c:w val="0.9"/>
          <c:h val="9.62447589098532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F8252-87A1-49CB-92A3-F11B898DCA73}" type="datetimeFigureOut">
              <a:rPr lang="sk-SK" smtClean="0"/>
              <a:t>29. 5. 2024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1269A-61E9-45B0-AFD1-87A94A81EE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96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mu.sk/sk?page=265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hmu.sk/sk?page=1&amp;id=oko_monit_sie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96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 boli vybraté na základe priestorového rozloženia obcí s relatívne vysokým počtom domov na tuhé palivo. Na modelovanie sme použili modely</a:t>
            </a:r>
            <a:r>
              <a:rPr lang="sk-S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vysokým rozlíšením. Model CALPUFF bol použitý na modelovanie bodových zdrojov a lokálnych kúrenísk, model ATMOSTREET bol použitý na modelovanie cestnej </a:t>
            </a:r>
            <a:r>
              <a:rPr lang="sk-SK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dopravy.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082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363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Ziar</a:t>
            </a:r>
            <a:r>
              <a:rPr lang="sk-SK" dirty="0"/>
              <a:t> a BB zelena nemali </a:t>
            </a:r>
            <a:r>
              <a:rPr lang="sk-SK" dirty="0" err="1"/>
              <a:t>ziadne</a:t>
            </a:r>
            <a:r>
              <a:rPr lang="sk-SK" dirty="0"/>
              <a:t> </a:t>
            </a:r>
            <a:r>
              <a:rPr lang="sk-SK" dirty="0" err="1"/>
              <a:t>prekrocenie</a:t>
            </a:r>
            <a:r>
              <a:rPr lang="sk-SK" dirty="0"/>
              <a:t> v r. 2022 a </a:t>
            </a:r>
            <a:r>
              <a:rPr lang="sk-SK" dirty="0" err="1"/>
              <a:t>Ziar</a:t>
            </a:r>
            <a:r>
              <a:rPr lang="sk-SK" dirty="0"/>
              <a:t> ani v roku 2023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337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sk-SK" dirty="0"/>
              <a:t>Z</a:t>
            </a:r>
            <a:r>
              <a:rPr lang="en-US" dirty="0" err="1"/>
              <a:t>arnovici</a:t>
            </a:r>
            <a:r>
              <a:rPr lang="en-US" dirty="0"/>
              <a:t> </a:t>
            </a:r>
            <a:r>
              <a:rPr lang="en-US" dirty="0" err="1"/>
              <a:t>nebolo</a:t>
            </a:r>
            <a:r>
              <a:rPr lang="en-US" dirty="0"/>
              <a:t> dost </a:t>
            </a:r>
            <a:r>
              <a:rPr lang="en-US" dirty="0" err="1"/>
              <a:t>dat</a:t>
            </a:r>
            <a:r>
              <a:rPr lang="en-US" dirty="0"/>
              <a:t>, ale da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predpokladat</a:t>
            </a:r>
            <a:r>
              <a:rPr lang="en-US" dirty="0"/>
              <a:t>, ze by </a:t>
            </a:r>
            <a:r>
              <a:rPr lang="en-US" dirty="0" err="1"/>
              <a:t>bol</a:t>
            </a:r>
            <a:r>
              <a:rPr lang="en-US" dirty="0"/>
              <a:t> </a:t>
            </a:r>
            <a:r>
              <a:rPr lang="en-US" dirty="0" err="1"/>
              <a:t>priemer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vyssi</a:t>
            </a:r>
            <a:r>
              <a:rPr lang="en-US" dirty="0"/>
              <a:t>, </a:t>
            </a:r>
            <a:r>
              <a:rPr lang="en-US" dirty="0" err="1"/>
              <a:t>ak</a:t>
            </a:r>
            <a:r>
              <a:rPr lang="en-US" dirty="0"/>
              <a:t> by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meralo</a:t>
            </a:r>
            <a:r>
              <a:rPr lang="en-US" dirty="0"/>
              <a:t> </a:t>
            </a:r>
            <a:r>
              <a:rPr lang="en-US" dirty="0" err="1"/>
              <a:t>cely</a:t>
            </a:r>
            <a:r>
              <a:rPr lang="en-US" dirty="0"/>
              <a:t> </a:t>
            </a:r>
            <a:r>
              <a:rPr lang="en-US" dirty="0" err="1"/>
              <a:t>rok</a:t>
            </a:r>
            <a:r>
              <a:rPr lang="en-US" dirty="0"/>
              <a:t>, </a:t>
            </a:r>
            <a:r>
              <a:rPr lang="en-US" dirty="0" err="1"/>
              <a:t>pretoye</a:t>
            </a:r>
            <a:r>
              <a:rPr lang="en-US" dirty="0"/>
              <a:t> </a:t>
            </a:r>
            <a:r>
              <a:rPr lang="en-US" dirty="0" err="1"/>
              <a:t>vypadok</a:t>
            </a:r>
            <a:r>
              <a:rPr lang="en-US" dirty="0"/>
              <a:t> </a:t>
            </a:r>
            <a:r>
              <a:rPr lang="sk-SK" dirty="0" err="1"/>
              <a:t>kvoli</a:t>
            </a:r>
            <a:r>
              <a:rPr lang="sk-SK" dirty="0"/>
              <a:t> premiestneniu stanice </a:t>
            </a:r>
            <a:r>
              <a:rPr lang="en-US" dirty="0" err="1"/>
              <a:t>bol</a:t>
            </a:r>
            <a:r>
              <a:rPr lang="en-US" dirty="0"/>
              <a:t> </a:t>
            </a:r>
            <a:r>
              <a:rPr lang="sk-SK" dirty="0"/>
              <a:t>vo </a:t>
            </a:r>
            <a:r>
              <a:rPr lang="sk-SK" dirty="0" err="1"/>
              <a:t>vykurovecej</a:t>
            </a:r>
            <a:r>
              <a:rPr lang="sk-SK" dirty="0"/>
              <a:t> </a:t>
            </a:r>
            <a:r>
              <a:rPr lang="sk-SK" dirty="0" err="1"/>
              <a:t>sezone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71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225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Denný chod je </a:t>
            </a:r>
            <a:r>
              <a:rPr lang="sk-SK" dirty="0" err="1"/>
              <a:t>este</a:t>
            </a:r>
            <a:r>
              <a:rPr lang="sk-SK" dirty="0"/>
              <a:t> z roku 2022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97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Hodnotenie je zatiaľ predbežné, uzavreté bude po doplnení všetkých nameraných hodnôt do databázy.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67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711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Mapy</a:t>
            </a:r>
            <a:r>
              <a:rPr lang="sk-S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sú výsledkom 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nterpolačného modelu </a:t>
            </a:r>
            <a:r>
              <a:rPr lang="sk-SK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RIO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následne spracované technikou IDW-R (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weighting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br>
              <a:rPr lang="sk-SK" dirty="0"/>
            </a:b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Vstupom pre model RIO sú namerané koncentrácie znečisťujúcich látok  a rôzne pomocné polia, ako je nadmorská výška,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vyuźitie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krajiny, meteorologické parametre, atď. Presnosť máp preto závisí od hustoty monitorovacej </a:t>
            </a:r>
            <a:r>
              <a:rPr lang="sk-SK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siete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danej lokalite, resp. lokalitách daného typu. Priestorové rozlíšenie je 1 x 1 km. 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509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západnej časti, na severe Košickej kotliny a na krajnom severovýchode prevládajú tuhé palivá, v Košiciach a okolí a vo východnej časti sa vo veľkej miere využíva na vykurovanie plyn. V súčte za celú oblasť v r. 2021 však prevažovalo  vykurovanie plynom (na základe údajov z SODB 2021).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582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CCD4-A5E0-4114-87F7-2388EF6BBABF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15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0337"/>
            <a:ext cx="10515600" cy="80035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9A166-B615-425B-A40D-2ADC06E8AD52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2547-204C-43EA-BFD7-AD821E090DF2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063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8BD5-D62A-4C04-9D4B-D6D91BB36749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71B3-59EE-4051-9C2B-8CB5E066AF6A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3372-8C55-4C7C-888D-71518A558F61}" type="datetime1">
              <a:rPr lang="sk-SK" smtClean="0"/>
              <a:t>29. 5. 2024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0442"/>
            <a:ext cx="10515600" cy="760246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6ED-D8D7-4A58-8ECD-59156C037FC5}" type="datetime1">
              <a:rPr lang="sk-SK" smtClean="0"/>
              <a:t>29. 5. 2024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39D5-C645-4FC6-9983-51E0C3F50FDC}" type="datetime1">
              <a:rPr lang="sk-SK" smtClean="0"/>
              <a:t>29. 5. 2024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E0CA-37BE-4644-B3F1-841FC34E9BFF}" type="datetime1">
              <a:rPr lang="sk-SK" smtClean="0"/>
              <a:t>29. 5. 2024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8314-D419-4D66-8433-7626CD59A162}" type="datetime1">
              <a:rPr lang="sk-SK" smtClean="0"/>
              <a:t>29. 5. 2024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D768-2B5D-4A3D-8BE6-CFA9050FADDE}" type="datetime1">
              <a:rPr lang="sk-SK" smtClean="0"/>
              <a:t>29. 5. 2024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98358"/>
            <a:ext cx="10515600" cy="792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70B1-8507-42EF-8A0A-E53DAC678E30}" type="datetime1">
              <a:rPr lang="sk-SK" smtClean="0"/>
              <a:t>29. 5. 2024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2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4380" y="2559083"/>
            <a:ext cx="9870868" cy="2043397"/>
          </a:xfrm>
        </p:spPr>
        <p:txBody>
          <a:bodyPr>
            <a:noAutofit/>
          </a:bodyPr>
          <a:lstStyle/>
          <a:p>
            <a:r>
              <a:rPr lang="en-US" sz="4000" b="1" dirty="0" err="1">
                <a:ea typeface="Roboto" panose="02000000000000000000" pitchFamily="2" charset="0"/>
              </a:rPr>
              <a:t>Stav</a:t>
            </a:r>
            <a:r>
              <a:rPr lang="en-US" sz="4000" b="1" dirty="0">
                <a:ea typeface="Roboto" panose="02000000000000000000" pitchFamily="2" charset="0"/>
              </a:rPr>
              <a:t> </a:t>
            </a:r>
            <a:r>
              <a:rPr lang="en-US" sz="4000" b="1" dirty="0" err="1">
                <a:ea typeface="Roboto" panose="02000000000000000000" pitchFamily="2" charset="0"/>
              </a:rPr>
              <a:t>kvality</a:t>
            </a:r>
            <a:r>
              <a:rPr lang="en-US" sz="4000" b="1" dirty="0">
                <a:ea typeface="Roboto" panose="02000000000000000000" pitchFamily="2" charset="0"/>
              </a:rPr>
              <a:t> </a:t>
            </a:r>
            <a:r>
              <a:rPr lang="en-US" sz="4000" b="1" dirty="0" err="1">
                <a:ea typeface="Roboto" panose="02000000000000000000" pitchFamily="2" charset="0"/>
              </a:rPr>
              <a:t>ovzdu</a:t>
            </a:r>
            <a:r>
              <a:rPr lang="sk-SK" sz="4000" b="1" dirty="0" err="1">
                <a:ea typeface="Roboto" panose="02000000000000000000" pitchFamily="2" charset="0"/>
              </a:rPr>
              <a:t>šia</a:t>
            </a:r>
            <a:r>
              <a:rPr lang="sk-SK" sz="4000" b="1" dirty="0">
                <a:ea typeface="Roboto" panose="02000000000000000000" pitchFamily="2" charset="0"/>
              </a:rPr>
              <a:t> </a:t>
            </a:r>
            <a:r>
              <a:rPr lang="en-US" sz="4000" b="1" dirty="0">
                <a:ea typeface="Roboto" panose="02000000000000000000" pitchFamily="2" charset="0"/>
              </a:rPr>
              <a:t>v </a:t>
            </a:r>
            <a:r>
              <a:rPr lang="sk-SK" sz="4000" b="1" dirty="0">
                <a:ea typeface="Roboto" panose="02000000000000000000" pitchFamily="2" charset="0"/>
              </a:rPr>
              <a:t>Banskobystrickom kraji</a:t>
            </a:r>
            <a:r>
              <a:rPr lang="sk-SK" dirty="0"/>
              <a:t> </a:t>
            </a:r>
            <a:r>
              <a:rPr lang="sk-SK" sz="4000" b="1" dirty="0">
                <a:ea typeface="Roboto" panose="02000000000000000000" pitchFamily="2" charset="0"/>
              </a:rPr>
              <a:t>a zlepšenie kvality ovzdušia pri zmene vykurovacích zariadení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93408" y="5175871"/>
            <a:ext cx="4518675" cy="99379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Emília Hroncová, SHMÚ</a:t>
            </a:r>
            <a:endParaRPr lang="en-US" dirty="0">
              <a:latin typeface="+mj-lt"/>
              <a:ea typeface="Roboto" panose="02000000000000000000" pitchFamily="2" charset="0"/>
            </a:endParaRPr>
          </a:p>
          <a:p>
            <a:pPr algn="l"/>
            <a:r>
              <a:rPr lang="en-US" dirty="0">
                <a:latin typeface="+mj-lt"/>
                <a:ea typeface="Roboto" panose="02000000000000000000" pitchFamily="2" charset="0"/>
              </a:rPr>
              <a:t>Jana </a:t>
            </a:r>
            <a:r>
              <a:rPr lang="en-US" dirty="0" err="1">
                <a:latin typeface="+mj-lt"/>
                <a:ea typeface="Roboto" panose="02000000000000000000" pitchFamily="2" charset="0"/>
              </a:rPr>
              <a:t>Matejovi</a:t>
            </a:r>
            <a:r>
              <a:rPr lang="sk-SK" dirty="0" err="1">
                <a:latin typeface="+mj-lt"/>
                <a:ea typeface="Roboto" panose="02000000000000000000" pitchFamily="2" charset="0"/>
              </a:rPr>
              <a:t>čová</a:t>
            </a:r>
            <a:r>
              <a:rPr lang="sk-SK" dirty="0">
                <a:latin typeface="+mj-lt"/>
                <a:ea typeface="Roboto" panose="02000000000000000000" pitchFamily="2" charset="0"/>
              </a:rPr>
              <a:t>, SHMÚ</a:t>
            </a:r>
          </a:p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Katarína Belohorcová, MŽP SR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66" y="1210669"/>
            <a:ext cx="3937867" cy="96377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" y="5083811"/>
            <a:ext cx="18669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270" y="126158"/>
            <a:ext cx="12072730" cy="531767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 err="1"/>
              <a:t>Benzo</a:t>
            </a:r>
            <a:r>
              <a:rPr lang="sk-SK" sz="2400" b="1" dirty="0"/>
              <a:t>(a)</a:t>
            </a:r>
            <a:r>
              <a:rPr lang="sk-SK" sz="2400" b="1" dirty="0" err="1"/>
              <a:t>pyrén</a:t>
            </a:r>
            <a:endParaRPr lang="sk-SK" sz="240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10</a:t>
            </a:fld>
            <a:endParaRPr lang="sk-SK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0298" y="1384357"/>
            <a:ext cx="11079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 </a:t>
            </a: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6132513" y="2156443"/>
            <a:ext cx="605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mesačné koncentrácie </a:t>
            </a:r>
            <a:r>
              <a:rPr lang="sk-SK" sz="1400" b="1" i="1" dirty="0" err="1">
                <a:latin typeface="+mj-lt"/>
              </a:rPr>
              <a:t>BaP</a:t>
            </a:r>
            <a:r>
              <a:rPr lang="sk-SK" sz="1400" b="1" i="1" dirty="0">
                <a:latin typeface="+mj-lt"/>
              </a:rPr>
              <a:t> v </a:t>
            </a:r>
            <a:r>
              <a:rPr lang="en-US" sz="1400" b="1" i="1" dirty="0" err="1">
                <a:latin typeface="+mj-lt"/>
              </a:rPr>
              <a:t>Banskobystrickom</a:t>
            </a:r>
            <a:r>
              <a:rPr lang="sk-SK" sz="1400" b="1" i="1" dirty="0">
                <a:latin typeface="+mj-lt"/>
              </a:rPr>
              <a:t> kraji</a:t>
            </a:r>
            <a:r>
              <a:rPr lang="en-US" sz="1400" b="1" i="1" dirty="0">
                <a:latin typeface="+mj-lt"/>
              </a:rPr>
              <a:t> v </a:t>
            </a:r>
            <a:r>
              <a:rPr lang="en-US" sz="1400" b="1" i="1" dirty="0" err="1">
                <a:latin typeface="+mj-lt"/>
              </a:rPr>
              <a:t>porovnan</a:t>
            </a:r>
            <a:r>
              <a:rPr lang="sk-SK" sz="1400" b="1" i="1" dirty="0">
                <a:latin typeface="+mj-lt"/>
              </a:rPr>
              <a:t>í</a:t>
            </a:r>
            <a:r>
              <a:rPr lang="en-US" sz="1400" b="1" i="1" dirty="0">
                <a:latin typeface="+mj-lt"/>
              </a:rPr>
              <a:t> </a:t>
            </a:r>
          </a:p>
          <a:p>
            <a:pPr algn="ctr"/>
            <a:r>
              <a:rPr lang="en-US" sz="1400" b="1" i="1" dirty="0">
                <a:latin typeface="+mj-lt"/>
              </a:rPr>
              <a:t>s </a:t>
            </a:r>
            <a:r>
              <a:rPr lang="en-US" sz="1400" b="1" i="1" dirty="0" err="1">
                <a:latin typeface="+mj-lt"/>
              </a:rPr>
              <a:t>priemys</a:t>
            </a:r>
            <a:r>
              <a:rPr lang="sk-SK" sz="1400" b="1" i="1" dirty="0" err="1">
                <a:latin typeface="+mj-lt"/>
              </a:rPr>
              <a:t>el</a:t>
            </a:r>
            <a:r>
              <a:rPr lang="en-US" sz="1400" b="1" i="1" dirty="0" err="1">
                <a:latin typeface="+mj-lt"/>
              </a:rPr>
              <a:t>nou</a:t>
            </a:r>
            <a:r>
              <a:rPr lang="en-US" sz="1400" b="1" i="1" dirty="0">
                <a:latin typeface="+mj-lt"/>
              </a:rPr>
              <a:t> </a:t>
            </a:r>
            <a:r>
              <a:rPr lang="en-US" sz="1400" b="1" i="1" dirty="0" err="1">
                <a:latin typeface="+mj-lt"/>
              </a:rPr>
              <a:t>stanicou</a:t>
            </a:r>
            <a:r>
              <a:rPr lang="en-US" sz="1400" b="1" i="1" dirty="0">
                <a:latin typeface="+mj-lt"/>
              </a:rPr>
              <a:t> </a:t>
            </a:r>
            <a:r>
              <a:rPr lang="en-US" sz="1400" b="1" i="1" dirty="0" err="1">
                <a:latin typeface="+mj-lt"/>
              </a:rPr>
              <a:t>vo</a:t>
            </a:r>
            <a:r>
              <a:rPr lang="en-US" sz="1400" b="1" i="1" dirty="0">
                <a:latin typeface="+mj-lt"/>
              </a:rPr>
              <a:t> Ve</a:t>
            </a:r>
            <a:r>
              <a:rPr lang="sk-SK" sz="1400" b="1" i="1" dirty="0" err="1">
                <a:latin typeface="+mj-lt"/>
              </a:rPr>
              <a:t>ľke</a:t>
            </a:r>
            <a:r>
              <a:rPr lang="en-US" sz="1400" b="1" i="1" dirty="0">
                <a:latin typeface="+mj-lt"/>
              </a:rPr>
              <a:t>j Ide v </a:t>
            </a:r>
            <a:r>
              <a:rPr lang="en-US" sz="1400" b="1" i="1" dirty="0" err="1">
                <a:latin typeface="+mj-lt"/>
              </a:rPr>
              <a:t>roku</a:t>
            </a:r>
            <a:r>
              <a:rPr lang="en-US" sz="1400" b="1" i="1" dirty="0">
                <a:latin typeface="+mj-lt"/>
              </a:rPr>
              <a:t> 2023</a:t>
            </a:r>
            <a:endParaRPr lang="sk-SK" sz="1400" b="1" i="1" dirty="0">
              <a:latin typeface="+mj-lt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119270" y="2385912"/>
            <a:ext cx="595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ročné  koncentrácie </a:t>
            </a:r>
            <a:r>
              <a:rPr lang="sk-SK" sz="1400" b="1" i="1" dirty="0" err="1">
                <a:latin typeface="+mj-lt"/>
              </a:rPr>
              <a:t>BaP</a:t>
            </a:r>
            <a:r>
              <a:rPr lang="sk-SK" sz="1400" b="1" i="1" dirty="0">
                <a:latin typeface="+mj-lt"/>
              </a:rPr>
              <a:t> </a:t>
            </a:r>
            <a:r>
              <a:rPr lang="en-US" sz="1400" b="1" i="1" dirty="0">
                <a:latin typeface="+mj-lt"/>
              </a:rPr>
              <a:t>(ng</a:t>
            </a:r>
            <a:r>
              <a:rPr lang="sk-SK" sz="1400" b="1" i="1" dirty="0">
                <a:latin typeface="+mj-lt"/>
              </a:rPr>
              <a:t>.</a:t>
            </a:r>
            <a:r>
              <a:rPr lang="en-US" sz="1400" b="1" i="1" dirty="0">
                <a:latin typeface="+mj-lt"/>
              </a:rPr>
              <a:t>m</a:t>
            </a:r>
            <a:r>
              <a:rPr lang="sk-SK" sz="1400" b="1" i="1" baseline="30000" dirty="0">
                <a:latin typeface="+mj-lt"/>
              </a:rPr>
              <a:t>-</a:t>
            </a:r>
            <a:r>
              <a:rPr lang="en-US" sz="1400" b="1" i="1" baseline="30000" dirty="0">
                <a:latin typeface="+mj-lt"/>
              </a:rPr>
              <a:t>3</a:t>
            </a:r>
            <a:r>
              <a:rPr lang="en-US" sz="1400" b="1" i="1" dirty="0">
                <a:latin typeface="+mj-lt"/>
              </a:rPr>
              <a:t>)</a:t>
            </a:r>
            <a:endParaRPr lang="sk-SK" sz="1400" b="1" i="1" dirty="0">
              <a:latin typeface="+mj-lt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9C29DDDA-6430-8BFD-0D52-63C07A5EF7FB}"/>
              </a:ext>
            </a:extLst>
          </p:cNvPr>
          <p:cNvSpPr txBox="1"/>
          <p:nvPr/>
        </p:nvSpPr>
        <p:spPr>
          <a:xfrm>
            <a:off x="320707" y="1220747"/>
            <a:ext cx="1130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b="1" dirty="0">
                <a:latin typeface="+mj-lt"/>
              </a:rPr>
              <a:t>Cieľová hodnota </a:t>
            </a:r>
            <a:r>
              <a:rPr lang="en-US" b="1" dirty="0">
                <a:latin typeface="+mj-lt"/>
              </a:rPr>
              <a:t>1 ng</a:t>
            </a:r>
            <a:r>
              <a:rPr lang="sk-SK" b="1" dirty="0">
                <a:latin typeface="+mj-lt"/>
              </a:rPr>
              <a:t>.</a:t>
            </a:r>
            <a:r>
              <a:rPr lang="en-US" b="1" dirty="0">
                <a:latin typeface="+mj-lt"/>
              </a:rPr>
              <a:t>m</a:t>
            </a:r>
            <a:r>
              <a:rPr lang="sk-SK" b="1" baseline="30000" dirty="0">
                <a:latin typeface="+mj-lt"/>
              </a:rPr>
              <a:t>-</a:t>
            </a:r>
            <a:r>
              <a:rPr lang="en-US" b="1" baseline="30000" dirty="0">
                <a:latin typeface="+mj-lt"/>
              </a:rPr>
              <a:t>3</a:t>
            </a:r>
            <a:r>
              <a:rPr lang="en-US" b="1" dirty="0">
                <a:latin typeface="+mj-lt"/>
              </a:rPr>
              <a:t> </a:t>
            </a:r>
            <a:r>
              <a:rPr lang="sk-SK" dirty="0">
                <a:latin typeface="+mj-lt"/>
              </a:rPr>
              <a:t>pre priemernú ročnú koncentráciu bola </a:t>
            </a:r>
            <a:r>
              <a:rPr lang="sk-SK" b="1" dirty="0">
                <a:latin typeface="+mj-lt"/>
              </a:rPr>
              <a:t>prekročená na všetkých monitorovacích staniciach</a:t>
            </a:r>
            <a:r>
              <a:rPr lang="en-US" b="1" dirty="0">
                <a:latin typeface="+mj-lt"/>
              </a:rPr>
              <a:t> v </a:t>
            </a:r>
            <a:r>
              <a:rPr lang="en-US" b="1" dirty="0" err="1">
                <a:latin typeface="+mj-lt"/>
              </a:rPr>
              <a:t>Banskobystrickom</a:t>
            </a:r>
            <a:r>
              <a:rPr lang="sk-SK" b="1" dirty="0">
                <a:latin typeface="+mj-lt"/>
              </a:rPr>
              <a:t> kraji.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42721" y="4421676"/>
            <a:ext cx="531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*</a:t>
            </a:r>
            <a:r>
              <a:rPr lang="sk-SK" dirty="0"/>
              <a:t> </a:t>
            </a:r>
            <a:r>
              <a:rPr lang="sk-SK" sz="1000" i="1" dirty="0"/>
              <a:t>v r. 2023 bola stanica v Žarnovici presťahovaná, údaje nepokrývajú celý rok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306562" y="801594"/>
            <a:ext cx="1073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Najvýznamnejším zdrojom emisií </a:t>
            </a:r>
            <a:r>
              <a:rPr lang="sk-SK" dirty="0" err="1">
                <a:latin typeface="+mj-lt"/>
              </a:rPr>
              <a:t>BaP</a:t>
            </a:r>
            <a:r>
              <a:rPr lang="sk-SK" dirty="0">
                <a:latin typeface="+mj-lt"/>
              </a:rPr>
              <a:t> je </a:t>
            </a:r>
            <a:r>
              <a:rPr lang="sk-SK" b="1" dirty="0">
                <a:latin typeface="+mj-lt"/>
              </a:rPr>
              <a:t>vykurovanie domácností tuhým pa­livom</a:t>
            </a:r>
            <a:r>
              <a:rPr lang="sk-SK" dirty="0">
                <a:latin typeface="+mj-lt"/>
              </a:rPr>
              <a:t>.</a:t>
            </a: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097505"/>
              </p:ext>
            </p:extLst>
          </p:nvPr>
        </p:nvGraphicFramePr>
        <p:xfrm>
          <a:off x="493417" y="2898913"/>
          <a:ext cx="5312999" cy="1590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2661">
                  <a:extLst>
                    <a:ext uri="{9D8B030D-6E8A-4147-A177-3AD203B41FA5}">
                      <a16:colId xmlns:a16="http://schemas.microsoft.com/office/drawing/2014/main" val="1507781320"/>
                    </a:ext>
                  </a:extLst>
                </a:gridCol>
                <a:gridCol w="397076">
                  <a:extLst>
                    <a:ext uri="{9D8B030D-6E8A-4147-A177-3AD203B41FA5}">
                      <a16:colId xmlns:a16="http://schemas.microsoft.com/office/drawing/2014/main" val="2342544298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587209558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202649063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3648521554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125503320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1498523583"/>
                    </a:ext>
                  </a:extLst>
                </a:gridCol>
                <a:gridCol w="618877">
                  <a:extLst>
                    <a:ext uri="{9D8B030D-6E8A-4147-A177-3AD203B41FA5}">
                      <a16:colId xmlns:a16="http://schemas.microsoft.com/office/drawing/2014/main" val="1912114147"/>
                    </a:ext>
                  </a:extLst>
                </a:gridCol>
              </a:tblGrid>
              <a:tr h="191368"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sk-SK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00562"/>
                  </a:ext>
                </a:extLst>
              </a:tr>
              <a:tr h="326920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 dirty="0">
                          <a:effectLst/>
                        </a:rPr>
                        <a:t> Banská Bystrica, </a:t>
                      </a:r>
                      <a:br>
                        <a:rPr lang="sk-SK" sz="1200" u="none" strike="noStrike" dirty="0">
                          <a:effectLst/>
                        </a:rPr>
                      </a:br>
                      <a:r>
                        <a:rPr lang="sk-SK" sz="1200" u="none" strike="noStrike" dirty="0">
                          <a:effectLst/>
                        </a:rPr>
                        <a:t> Štefánikovo </a:t>
                      </a:r>
                      <a:r>
                        <a:rPr lang="sk-SK" sz="1200" u="none" strike="noStrike" dirty="0" err="1">
                          <a:effectLst/>
                        </a:rPr>
                        <a:t>nábr</a:t>
                      </a:r>
                      <a:r>
                        <a:rPr lang="sk-SK" sz="1200" u="none" strike="noStrike" dirty="0">
                          <a:effectLst/>
                        </a:rPr>
                        <a:t>.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2,9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2,1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1,7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1,6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1,7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1,4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1,2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537146"/>
                  </a:ext>
                </a:extLst>
              </a:tr>
              <a:tr h="326920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 dirty="0">
                          <a:effectLst/>
                        </a:rPr>
                        <a:t>Banská Bystrica,  </a:t>
                      </a:r>
                      <a:br>
                        <a:rPr lang="sk-SK" sz="1200" u="none" strike="noStrike" dirty="0">
                          <a:effectLst/>
                        </a:rPr>
                      </a:br>
                      <a:r>
                        <a:rPr lang="sk-SK" sz="1200" u="none" strike="noStrike" dirty="0">
                          <a:effectLst/>
                        </a:rPr>
                        <a:t> Zelená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1,1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1,2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0,9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0,9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1778687"/>
                  </a:ext>
                </a:extLst>
              </a:tr>
              <a:tr h="27907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 dirty="0">
                          <a:effectLst/>
                        </a:rPr>
                        <a:t> Jelšava, </a:t>
                      </a:r>
                      <a:br>
                        <a:rPr lang="sk-SK" sz="1200" u="none" strike="noStrike" dirty="0">
                          <a:effectLst/>
                        </a:rPr>
                      </a:br>
                      <a:r>
                        <a:rPr lang="sk-SK" sz="1200" u="none" strike="noStrike" dirty="0">
                          <a:effectLst/>
                        </a:rPr>
                        <a:t> Jesenského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4,0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3,0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2,8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2,7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3,4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4651979"/>
                  </a:ext>
                </a:extLst>
              </a:tr>
              <a:tr h="27907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u="none" strike="noStrike" dirty="0">
                          <a:effectLst/>
                        </a:rPr>
                        <a:t> Žarnovica, Dolná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sk-SK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2,7</a:t>
                      </a:r>
                      <a:endParaRPr lang="sk-SK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2,0*</a:t>
                      </a:r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00656469"/>
                  </a:ext>
                </a:extLst>
              </a:tr>
            </a:tbl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5F6944B-8CAA-0CD1-6A85-11DB5D9E3C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202105"/>
              </p:ext>
            </p:extLst>
          </p:nvPr>
        </p:nvGraphicFramePr>
        <p:xfrm>
          <a:off x="5993274" y="2679663"/>
          <a:ext cx="5892164" cy="348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121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97347C4-A9BD-0D2E-070C-D2A5B514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11</a:t>
            </a:fld>
            <a:endParaRPr lang="sk-S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BC87E2-45F8-F1C0-B620-41DED34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64" y="428607"/>
            <a:ext cx="4524846" cy="3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DF8059-3627-151F-B6D4-F0D2655F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026" y="401435"/>
            <a:ext cx="4524848" cy="3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jekt pre text 2">
            <a:extLst>
              <a:ext uri="{FF2B5EF4-FFF2-40B4-BE49-F238E27FC236}">
                <a16:creationId xmlns:a16="http://schemas.microsoft.com/office/drawing/2014/main" id="{7F828247-0BA2-F0F1-9180-739828E3B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9617" y="94175"/>
            <a:ext cx="9344778" cy="4776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sk-SK" sz="2000" dirty="0">
                <a:latin typeface="+mj-lt"/>
              </a:rPr>
              <a:t>Výsledky monitoringu v Banskobystrickom kraji v 2023 </a:t>
            </a:r>
            <a:r>
              <a:rPr lang="en-US" sz="2000" dirty="0">
                <a:latin typeface="+mj-lt"/>
              </a:rPr>
              <a:t>– </a:t>
            </a:r>
            <a:r>
              <a:rPr lang="en-US" sz="2000" dirty="0" err="1">
                <a:latin typeface="+mj-lt"/>
              </a:rPr>
              <a:t>denn</a:t>
            </a:r>
            <a:r>
              <a:rPr lang="sk-SK" sz="2000" dirty="0">
                <a:latin typeface="+mj-lt"/>
              </a:rPr>
              <a:t>é koncentrácie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DD8E71F-BBE8-00FC-BA71-9627ED22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77" y="3464364"/>
            <a:ext cx="4524846" cy="33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5AE6DDD-8151-9EC0-8929-779BA9DC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026" y="3464364"/>
            <a:ext cx="4524848" cy="3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1407B452-C12F-42ED-A710-A500BE4907BE}"/>
              </a:ext>
            </a:extLst>
          </p:cNvPr>
          <p:cNvSpPr txBox="1"/>
          <p:nvPr/>
        </p:nvSpPr>
        <p:spPr>
          <a:xfrm>
            <a:off x="722525" y="612251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PM</a:t>
            </a:r>
            <a:r>
              <a:rPr lang="sk-SK" b="1" baseline="-25000" dirty="0">
                <a:latin typeface="+mj-lt"/>
              </a:rPr>
              <a:t>10</a:t>
            </a:r>
            <a:endParaRPr lang="sk-SK" b="1" i="1" baseline="-25000" dirty="0">
              <a:latin typeface="+mj-lt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1DD12B0-FCB0-2989-542C-9966B4FCB10C}"/>
              </a:ext>
            </a:extLst>
          </p:cNvPr>
          <p:cNvSpPr txBox="1"/>
          <p:nvPr/>
        </p:nvSpPr>
        <p:spPr>
          <a:xfrm>
            <a:off x="6132513" y="623705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+mj-lt"/>
              </a:rPr>
              <a:t>BaP</a:t>
            </a:r>
            <a:endParaRPr lang="sk-SK" b="1" i="1" dirty="0">
              <a:latin typeface="+mj-lt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58FA2B5-847F-73DB-2E94-FEB713DA2D06}"/>
              </a:ext>
            </a:extLst>
          </p:cNvPr>
          <p:cNvSpPr txBox="1"/>
          <p:nvPr/>
        </p:nvSpPr>
        <p:spPr>
          <a:xfrm>
            <a:off x="6096000" y="3756445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Ozón</a:t>
            </a:r>
            <a:endParaRPr lang="sk-SK" b="1" i="1" dirty="0">
              <a:latin typeface="+mj-lt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67E828F9-9F11-D886-7101-1F869476034F}"/>
              </a:ext>
            </a:extLst>
          </p:cNvPr>
          <p:cNvSpPr txBox="1"/>
          <p:nvPr/>
        </p:nvSpPr>
        <p:spPr>
          <a:xfrm>
            <a:off x="814351" y="3733537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NO</a:t>
            </a:r>
            <a:r>
              <a:rPr lang="sk-SK" b="1" baseline="-25000" dirty="0">
                <a:latin typeface="+mj-lt"/>
              </a:rPr>
              <a:t>2</a:t>
            </a:r>
            <a:endParaRPr lang="sk-SK" b="1" i="1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20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301" y="419211"/>
            <a:ext cx="5083934" cy="760246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/>
              <a:t>NO</a:t>
            </a:r>
            <a:r>
              <a:rPr lang="sk-SK" sz="2400" b="1" baseline="-25000" dirty="0"/>
              <a:t>2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12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95255" y="994791"/>
            <a:ext cx="51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Hlavným zdrojom emisií NO</a:t>
            </a:r>
            <a:r>
              <a:rPr lang="sk-SK" baseline="-25000" dirty="0">
                <a:latin typeface="+mj-lt"/>
              </a:rPr>
              <a:t>2 </a:t>
            </a:r>
            <a:r>
              <a:rPr lang="sk-SK" dirty="0">
                <a:latin typeface="+mj-lt"/>
              </a:rPr>
              <a:t> je </a:t>
            </a:r>
            <a:r>
              <a:rPr lang="sk-SK" b="1" dirty="0">
                <a:latin typeface="+mj-lt"/>
              </a:rPr>
              <a:t>cestná doprava.</a:t>
            </a:r>
          </a:p>
        </p:txBody>
      </p:sp>
      <p:sp>
        <p:nvSpPr>
          <p:cNvPr id="11" name="Zástupný objekt pre obsah 10"/>
          <p:cNvSpPr>
            <a:spLocks noGrp="1"/>
          </p:cNvSpPr>
          <p:nvPr>
            <p:ph sz="half" idx="2"/>
          </p:nvPr>
        </p:nvSpPr>
        <p:spPr>
          <a:xfrm>
            <a:off x="595254" y="1564770"/>
            <a:ext cx="6182063" cy="423538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sk-SK" sz="1800" dirty="0">
                <a:latin typeface="+mj-lt"/>
              </a:rPr>
              <a:t>V roku 2022 ani 2023 </a:t>
            </a:r>
            <a:r>
              <a:rPr lang="sk-SK" sz="1800" b="1" dirty="0">
                <a:latin typeface="+mj-lt"/>
              </a:rPr>
              <a:t>nebola prekročená </a:t>
            </a:r>
            <a:r>
              <a:rPr lang="sk-SK" sz="1800" dirty="0">
                <a:latin typeface="+mj-lt"/>
              </a:rPr>
              <a:t>limitná hodnota pre NO</a:t>
            </a:r>
            <a:r>
              <a:rPr lang="sk-SK" sz="1800" baseline="-25000" dirty="0">
                <a:latin typeface="+mj-lt"/>
              </a:rPr>
              <a:t>2 </a:t>
            </a:r>
            <a:r>
              <a:rPr lang="sk-SK" sz="1800" dirty="0">
                <a:latin typeface="+mj-lt"/>
              </a:rPr>
              <a:t> na žiadnej monitorovacej stanici. </a:t>
            </a:r>
          </a:p>
          <a:p>
            <a:r>
              <a:rPr lang="en-US" sz="1800" dirty="0">
                <a:latin typeface="+mj-lt"/>
              </a:rPr>
              <a:t>N</a:t>
            </a:r>
            <a:r>
              <a:rPr lang="sk-SK" sz="1800" dirty="0" err="1">
                <a:latin typeface="+mj-lt"/>
              </a:rPr>
              <a:t>enastal</a:t>
            </a:r>
            <a:r>
              <a:rPr lang="sk-SK" sz="1800" dirty="0">
                <a:latin typeface="+mj-lt"/>
              </a:rPr>
              <a:t> ani prípad prekročenia výstraž­ného prahu pre NO</a:t>
            </a:r>
            <a:r>
              <a:rPr lang="sk-SK" sz="1800" baseline="-25000" dirty="0">
                <a:latin typeface="+mj-lt"/>
              </a:rPr>
              <a:t>2</a:t>
            </a:r>
            <a:r>
              <a:rPr lang="sk-SK" sz="18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sk-SK" sz="1800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Priemerné ročné hodnoty v r. 2022 a </a:t>
            </a:r>
            <a:r>
              <a:rPr lang="en-US" sz="1800" b="1" dirty="0">
                <a:latin typeface="+mj-lt"/>
              </a:rPr>
              <a:t>(</a:t>
            </a:r>
            <a:r>
              <a:rPr lang="sk-SK" sz="1800" b="1" dirty="0">
                <a:latin typeface="+mj-lt"/>
              </a:rPr>
              <a:t>2023</a:t>
            </a:r>
            <a:r>
              <a:rPr lang="en-US" sz="1800" b="1" dirty="0">
                <a:latin typeface="+mj-lt"/>
              </a:rPr>
              <a:t>)</a:t>
            </a:r>
            <a:endParaRPr lang="sk-SK" sz="1800" b="1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Dopravné stanice</a:t>
            </a:r>
          </a:p>
          <a:p>
            <a:r>
              <a:rPr lang="sk-SK" sz="1800" dirty="0">
                <a:latin typeface="+mj-lt"/>
              </a:rPr>
              <a:t>Banská Bystrica, Štefánikovo nábrežie - 24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</a:t>
            </a:r>
            <a:r>
              <a:rPr lang="sk-SK" sz="1800" dirty="0">
                <a:latin typeface="+mj-lt"/>
              </a:rPr>
              <a:t>22</a:t>
            </a:r>
            <a:r>
              <a:rPr lang="en-US" sz="1800" dirty="0">
                <a:latin typeface="+mj-lt"/>
              </a:rPr>
              <a:t>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  <a:endParaRPr lang="sk-SK" sz="1800" dirty="0">
              <a:latin typeface="+mj-lt"/>
            </a:endParaRPr>
          </a:p>
          <a:p>
            <a:r>
              <a:rPr lang="sk-SK" sz="1800" dirty="0">
                <a:latin typeface="+mj-lt"/>
              </a:rPr>
              <a:t>Lučenec, Gemerská cesta </a:t>
            </a:r>
            <a:r>
              <a:rPr lang="sk-SK" sz="1800" dirty="0"/>
              <a:t>- </a:t>
            </a:r>
            <a:r>
              <a:rPr lang="sk-SK" sz="1800" dirty="0">
                <a:latin typeface="+mj-lt"/>
              </a:rPr>
              <a:t>15 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</a:t>
            </a:r>
            <a:r>
              <a:rPr lang="sk-SK" sz="1800" dirty="0">
                <a:latin typeface="+mj-lt"/>
              </a:rPr>
              <a:t>14</a:t>
            </a:r>
            <a:r>
              <a:rPr lang="en-US" sz="1800" dirty="0">
                <a:latin typeface="+mj-lt"/>
              </a:rPr>
              <a:t>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  <a:endParaRPr lang="sk-SK" sz="1800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Mestské </a:t>
            </a:r>
            <a:r>
              <a:rPr lang="sk-SK" sz="1800" b="1" dirty="0" err="1">
                <a:latin typeface="+mj-lt"/>
              </a:rPr>
              <a:t>pozaďové</a:t>
            </a:r>
            <a:r>
              <a:rPr lang="sk-SK" sz="1800" b="1" dirty="0">
                <a:latin typeface="+mj-lt"/>
              </a:rPr>
              <a:t> stanice:</a:t>
            </a:r>
          </a:p>
          <a:p>
            <a:r>
              <a:rPr lang="sk-SK" sz="1800" dirty="0">
                <a:latin typeface="+mj-lt"/>
              </a:rPr>
              <a:t>Banská Bystrica, Zelená - 8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 (12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</a:p>
          <a:p>
            <a:r>
              <a:rPr lang="en-US" sz="1800" dirty="0" err="1">
                <a:latin typeface="+mj-lt"/>
              </a:rPr>
              <a:t>Jelšava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Jesenského</a:t>
            </a:r>
            <a:r>
              <a:rPr lang="sk-SK" sz="1800" dirty="0">
                <a:latin typeface="+mj-lt"/>
              </a:rPr>
              <a:t> – 8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</a:t>
            </a:r>
            <a:r>
              <a:rPr lang="sk-SK" sz="1800" dirty="0">
                <a:latin typeface="+mj-lt"/>
              </a:rPr>
              <a:t>7</a:t>
            </a:r>
            <a:r>
              <a:rPr lang="en-US" sz="1800" dirty="0">
                <a:latin typeface="+mj-lt"/>
              </a:rPr>
              <a:t>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)</a:t>
            </a:r>
            <a:endParaRPr lang="sk-SK" sz="1800" dirty="0">
              <a:latin typeface="+mj-lt"/>
            </a:endParaRPr>
          </a:p>
          <a:p>
            <a:r>
              <a:rPr lang="sk-SK" sz="1800" dirty="0">
                <a:latin typeface="+mj-lt"/>
              </a:rPr>
              <a:t>Žarnovica, Dolná - 11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(1</a:t>
            </a:r>
            <a:r>
              <a:rPr lang="sk-SK" sz="1800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,</a:t>
            </a:r>
            <a:r>
              <a:rPr lang="sk-SK" sz="1800" baseline="30000" dirty="0">
                <a:latin typeface="+mj-lt"/>
              </a:rPr>
              <a:t> </a:t>
            </a:r>
            <a:r>
              <a:rPr lang="sk-SK" sz="1800" dirty="0">
                <a:latin typeface="+mj-lt"/>
              </a:rPr>
              <a:t>sťahovanie stanice, výpadok meraní</a:t>
            </a:r>
            <a:r>
              <a:rPr lang="en-US" sz="1800" dirty="0">
                <a:latin typeface="+mj-lt"/>
              </a:rPr>
              <a:t> </a:t>
            </a:r>
            <a:r>
              <a:rPr lang="sk-SK" sz="1800" dirty="0">
                <a:latin typeface="+mj-lt"/>
              </a:rPr>
              <a:t>v </a:t>
            </a:r>
            <a:r>
              <a:rPr lang="pl-PL" sz="1800" dirty="0">
                <a:latin typeface="+mj-lt"/>
              </a:rPr>
              <a:t>od  11.10. 2023 do 5.12. 2023</a:t>
            </a:r>
            <a:r>
              <a:rPr lang="en-US" sz="1800" dirty="0">
                <a:latin typeface="+mj-lt"/>
              </a:rPr>
              <a:t>)</a:t>
            </a:r>
            <a:endParaRPr lang="sk-SK" sz="1800" dirty="0">
              <a:latin typeface="+mj-lt"/>
            </a:endParaRPr>
          </a:p>
          <a:p>
            <a:pPr marL="0" indent="0">
              <a:buNone/>
            </a:pPr>
            <a:endParaRPr lang="sk-SK" sz="1800" dirty="0">
              <a:latin typeface="+mj-lt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80B1B7C-1EA2-85F7-C231-E0A2A0ED3FE6}"/>
              </a:ext>
            </a:extLst>
          </p:cNvPr>
          <p:cNvSpPr txBox="1"/>
          <p:nvPr/>
        </p:nvSpPr>
        <p:spPr>
          <a:xfrm>
            <a:off x="6132513" y="3583350"/>
            <a:ext cx="6059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2023 - Priemerné mesačné koncentrácie NO</a:t>
            </a:r>
            <a:r>
              <a:rPr lang="sk-SK" sz="1400" b="1" i="1" baseline="-25000" dirty="0">
                <a:latin typeface="+mj-lt"/>
              </a:rPr>
              <a:t>2</a:t>
            </a:r>
          </a:p>
        </p:txBody>
      </p:sp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599130"/>
              </p:ext>
            </p:extLst>
          </p:nvPr>
        </p:nvGraphicFramePr>
        <p:xfrm>
          <a:off x="6788691" y="3891127"/>
          <a:ext cx="4747130" cy="290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2972496772"/>
              </p:ext>
            </p:extLst>
          </p:nvPr>
        </p:nvGraphicFramePr>
        <p:xfrm>
          <a:off x="6788691" y="578498"/>
          <a:ext cx="4747130" cy="284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BlokTextu 7"/>
          <p:cNvSpPr txBox="1"/>
          <p:nvPr/>
        </p:nvSpPr>
        <p:spPr>
          <a:xfrm>
            <a:off x="6236427" y="524143"/>
            <a:ext cx="6030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2022 - Priemerné mesačné koncentrácie NO</a:t>
            </a:r>
            <a:r>
              <a:rPr lang="sk-SK" sz="1400" b="1" i="1" baseline="-25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147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13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344154" y="230056"/>
            <a:ext cx="350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Ozón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19272" y="3258945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mesačné koncentrácie O</a:t>
            </a:r>
            <a:r>
              <a:rPr lang="sk-SK" sz="1400" b="1" i="1" baseline="-25000" dirty="0">
                <a:latin typeface="+mj-lt"/>
              </a:rPr>
              <a:t>3</a:t>
            </a:r>
            <a:r>
              <a:rPr lang="en-US" sz="1400" b="1" i="1" baseline="-25000" dirty="0">
                <a:latin typeface="+mj-lt"/>
              </a:rPr>
              <a:t> </a:t>
            </a:r>
            <a:r>
              <a:rPr lang="en-US" sz="1400" b="1" i="1" dirty="0">
                <a:latin typeface="+mj-lt"/>
              </a:rPr>
              <a:t>v </a:t>
            </a:r>
            <a:r>
              <a:rPr lang="en-US" sz="1400" b="1" i="1" dirty="0" err="1">
                <a:latin typeface="+mj-lt"/>
              </a:rPr>
              <a:t>roku</a:t>
            </a:r>
            <a:r>
              <a:rPr lang="en-US" sz="1400" b="1" i="1" dirty="0">
                <a:latin typeface="+mj-lt"/>
              </a:rPr>
              <a:t> 2023</a:t>
            </a:r>
            <a:endParaRPr lang="sk-SK" sz="1400" b="1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07302" y="805782"/>
            <a:ext cx="528112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prenos zo stra­tosféry a cezhraničný prenos (najvyššie hodnoty</a:t>
            </a:r>
            <a:r>
              <a:rPr lang="en-US" sz="1600" dirty="0">
                <a:latin typeface="+mj-lt"/>
              </a:rPr>
              <a:t> s</a:t>
            </a:r>
            <a:r>
              <a:rPr lang="sk-SK" sz="1600" dirty="0">
                <a:latin typeface="+mj-lt"/>
              </a:rPr>
              <a:t>ú namerané na Chopku)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cestná doprava vo väčších mestách je zdrojom prekurzorov ozónu, oxidy dusíka však spôsobujú aj titráciu ozónu (chemická reakcia ozónu s oxidmi dusíka, pri ktorej sa ozón rozkladá)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sezónnosť koncentrácií </a:t>
            </a:r>
            <a:r>
              <a:rPr lang="sk-SK" sz="1600" dirty="0" err="1">
                <a:latin typeface="+mj-lt"/>
              </a:rPr>
              <a:t>troposférického</a:t>
            </a:r>
            <a:r>
              <a:rPr lang="sk-SK" sz="1600" dirty="0">
                <a:latin typeface="+mj-lt"/>
              </a:rPr>
              <a:t> ozónu - výrazné maximum v letnom období</a:t>
            </a:r>
          </a:p>
          <a:p>
            <a:endParaRPr lang="sk-SK" i="1" dirty="0"/>
          </a:p>
        </p:txBody>
      </p:sp>
      <p:sp>
        <p:nvSpPr>
          <p:cNvPr id="9" name="BlokTextu 8"/>
          <p:cNvSpPr txBox="1"/>
          <p:nvPr/>
        </p:nvSpPr>
        <p:spPr>
          <a:xfrm>
            <a:off x="6839339" y="599018"/>
            <a:ext cx="362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Denný chod koncentrácie O</a:t>
            </a:r>
            <a:r>
              <a:rPr lang="sk-SK" sz="1400" b="1" i="1" baseline="-25000" dirty="0">
                <a:latin typeface="+mj-lt"/>
              </a:rPr>
              <a:t>3 </a:t>
            </a:r>
            <a:r>
              <a:rPr lang="sk-SK" sz="1400" b="1" i="1" dirty="0">
                <a:latin typeface="+mj-lt"/>
              </a:rPr>
              <a:t> v </a:t>
            </a:r>
            <a:r>
              <a:rPr lang="en-US" sz="1400" b="1" i="1" dirty="0" err="1">
                <a:latin typeface="+mj-lt"/>
              </a:rPr>
              <a:t>janu</a:t>
            </a:r>
            <a:r>
              <a:rPr lang="sk-SK" sz="1400" b="1" i="1" dirty="0">
                <a:latin typeface="+mj-lt"/>
              </a:rPr>
              <a:t>ári 2023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62C3554F-4358-7FF2-6206-22779E44CBFE}"/>
              </a:ext>
            </a:extLst>
          </p:cNvPr>
          <p:cNvSpPr txBox="1"/>
          <p:nvPr/>
        </p:nvSpPr>
        <p:spPr>
          <a:xfrm>
            <a:off x="6839339" y="3685544"/>
            <a:ext cx="362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Denný chod koncentrácie O</a:t>
            </a:r>
            <a:r>
              <a:rPr lang="sk-SK" sz="1400" b="1" i="1" baseline="-25000" dirty="0">
                <a:latin typeface="+mj-lt"/>
              </a:rPr>
              <a:t>3 </a:t>
            </a:r>
            <a:r>
              <a:rPr lang="sk-SK" sz="1400" b="1" i="1" dirty="0">
                <a:latin typeface="+mj-lt"/>
              </a:rPr>
              <a:t> v júli 2023</a:t>
            </a:r>
          </a:p>
        </p:txBody>
      </p:sp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518244533"/>
              </p:ext>
            </p:extLst>
          </p:nvPr>
        </p:nvGraphicFramePr>
        <p:xfrm>
          <a:off x="6755060" y="905069"/>
          <a:ext cx="3711080" cy="265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1568076458"/>
              </p:ext>
            </p:extLst>
          </p:nvPr>
        </p:nvGraphicFramePr>
        <p:xfrm>
          <a:off x="6755060" y="3993882"/>
          <a:ext cx="3711080" cy="2612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1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153752"/>
              </p:ext>
            </p:extLst>
          </p:nvPr>
        </p:nvGraphicFramePr>
        <p:xfrm>
          <a:off x="707301" y="3680782"/>
          <a:ext cx="5497555" cy="267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802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14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881718" y="392161"/>
            <a:ext cx="503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+mj-lt"/>
              </a:rPr>
              <a:t>Ostatné znečisťujúce látky (2022</a:t>
            </a:r>
            <a:r>
              <a:rPr lang="en-US" sz="2400" b="1" dirty="0">
                <a:latin typeface="+mj-lt"/>
              </a:rPr>
              <a:t> </a:t>
            </a:r>
            <a:r>
              <a:rPr lang="sk-SK" sz="2400" b="1" dirty="0">
                <a:latin typeface="+mj-lt"/>
              </a:rPr>
              <a:t>-</a:t>
            </a:r>
            <a:r>
              <a:rPr lang="en-US" sz="2400" b="1" dirty="0">
                <a:latin typeface="+mj-lt"/>
              </a:rPr>
              <a:t> </a:t>
            </a:r>
            <a:r>
              <a:rPr lang="sk-SK" sz="2400" b="1" dirty="0">
                <a:latin typeface="+mj-lt"/>
              </a:rPr>
              <a:t>2023)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074412" y="1356914"/>
            <a:ext cx="9324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Limitné hodnoty pre </a:t>
            </a:r>
            <a:r>
              <a:rPr lang="sk-SK" b="1" dirty="0">
                <a:latin typeface="+mj-lt"/>
              </a:rPr>
              <a:t>SO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NO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CO, benzén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Pb</a:t>
            </a:r>
            <a:r>
              <a:rPr lang="sk-SK" dirty="0">
                <a:latin typeface="+mj-lt"/>
              </a:rPr>
              <a:t> neboli prekročené.</a:t>
            </a: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Cieľové hodnoty pre </a:t>
            </a:r>
            <a:r>
              <a:rPr lang="sk-SK" b="1" dirty="0">
                <a:latin typeface="+mj-lt"/>
              </a:rPr>
              <a:t>As, Cd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Ni</a:t>
            </a:r>
            <a:r>
              <a:rPr lang="sk-SK" dirty="0">
                <a:latin typeface="+mj-lt"/>
              </a:rPr>
              <a:t> neboli prekročené. </a:t>
            </a: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Cieľová hodnota pre </a:t>
            </a:r>
            <a:r>
              <a:rPr lang="sk-SK" b="1" dirty="0">
                <a:latin typeface="+mj-lt"/>
              </a:rPr>
              <a:t>ozón</a:t>
            </a:r>
            <a:r>
              <a:rPr lang="sk-SK" dirty="0">
                <a:latin typeface="+mj-lt"/>
              </a:rPr>
              <a:t> </a:t>
            </a:r>
            <a:r>
              <a:rPr lang="en-US" dirty="0">
                <a:latin typeface="+mj-lt"/>
              </a:rPr>
              <a:t>ne</a:t>
            </a:r>
            <a:r>
              <a:rPr lang="sk-SK" dirty="0">
                <a:latin typeface="+mj-lt"/>
              </a:rPr>
              <a:t>bola prekročená</a:t>
            </a:r>
            <a:r>
              <a:rPr lang="en-US" dirty="0">
                <a:latin typeface="+mj-lt"/>
              </a:rPr>
              <a:t>.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074412" y="5924265"/>
            <a:ext cx="7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Detaily: </a:t>
            </a:r>
            <a:r>
              <a:rPr lang="sk-SK" i="1" dirty="0">
                <a:latin typeface="+mj-lt"/>
              </a:rPr>
              <a:t>https://www.shmu.sk/sk/?page=2815</a:t>
            </a:r>
          </a:p>
        </p:txBody>
      </p:sp>
    </p:spTree>
    <p:extLst>
      <p:ext uri="{BB962C8B-B14F-4D97-AF65-F5344CB8AC3E}">
        <p14:creationId xmlns:p14="http://schemas.microsoft.com/office/powerpoint/2010/main" val="76831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15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09153" y="2622902"/>
            <a:ext cx="10288988" cy="161219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3. Hodnotenie kvality ovzdušia za rok 2023 modelovaním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9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16</a:t>
            </a:fld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319798" y="470462"/>
            <a:ext cx="5630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ročné koncentrácie </a:t>
            </a:r>
            <a:r>
              <a:rPr lang="sk-SK" sz="1400" b="1" i="1" dirty="0" err="1">
                <a:latin typeface="+mj-lt"/>
              </a:rPr>
              <a:t>BaP</a:t>
            </a:r>
            <a:endParaRPr lang="sk-SK" sz="1400" b="1" i="1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19798" y="3757566"/>
            <a:ext cx="581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Počet dní s priemernou  dennou koncentráciou PM</a:t>
            </a:r>
            <a:r>
              <a:rPr lang="sk-SK" sz="1400" b="1" i="1" baseline="-25000" dirty="0">
                <a:latin typeface="+mj-lt"/>
              </a:rPr>
              <a:t>10</a:t>
            </a:r>
            <a:r>
              <a:rPr lang="sk-SK" sz="1400" b="1" i="1" dirty="0">
                <a:latin typeface="+mj-lt"/>
              </a:rPr>
              <a:t> nad 50 µ</a:t>
            </a:r>
            <a:r>
              <a:rPr lang="sk-SK" sz="1400" b="1" i="1" dirty="0" err="1">
                <a:latin typeface="+mj-lt"/>
              </a:rPr>
              <a:t>g·m</a:t>
            </a:r>
            <a:r>
              <a:rPr lang="sk-SK" sz="1400" b="1" i="1" baseline="30000" dirty="0">
                <a:latin typeface="+mj-lt"/>
              </a:rPr>
              <a:t>–3</a:t>
            </a:r>
            <a:endParaRPr lang="sk-SK" sz="1400" b="1" i="1" dirty="0">
              <a:latin typeface="+mj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551845" y="498644"/>
            <a:ext cx="450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ročné koncentrácie PM</a:t>
            </a:r>
            <a:r>
              <a:rPr lang="sk-SK" sz="1400" b="1" i="1" baseline="-25000" dirty="0">
                <a:latin typeface="+mj-lt"/>
              </a:rPr>
              <a:t>10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6848668" y="3757566"/>
            <a:ext cx="450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ročné koncentrácie PM</a:t>
            </a:r>
            <a:r>
              <a:rPr lang="sk-SK" sz="1400" b="1" i="1" baseline="-25000" dirty="0">
                <a:latin typeface="+mj-lt"/>
              </a:rPr>
              <a:t>2,5</a:t>
            </a:r>
            <a:endParaRPr lang="sk-SK" sz="1400" b="1" i="1" dirty="0">
              <a:latin typeface="+mj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87257" y="-1883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Regionálny model RIO, IDW-R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3DB2776-B69C-AC6A-D42C-38C6C2CE3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32"/>
          <a:stretch/>
        </p:blipFill>
        <p:spPr>
          <a:xfrm>
            <a:off x="740166" y="1026160"/>
            <a:ext cx="4505131" cy="2481880"/>
          </a:xfrm>
          <a:prstGeom prst="rect">
            <a:avLst/>
          </a:prstGeom>
        </p:spPr>
      </p:pic>
      <p:pic>
        <p:nvPicPr>
          <p:cNvPr id="6" name="Obrázok 5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93FB31A8-9891-9254-B2B0-3077A6FD4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/>
        </p:blipFill>
        <p:spPr>
          <a:xfrm>
            <a:off x="6888188" y="984031"/>
            <a:ext cx="4426090" cy="2444969"/>
          </a:xfrm>
          <a:prstGeom prst="rect">
            <a:avLst/>
          </a:prstGeom>
        </p:spPr>
      </p:pic>
      <p:pic>
        <p:nvPicPr>
          <p:cNvPr id="14" name="Obrázok 13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FC539D8F-5D74-1BD8-343C-8976BDD227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/>
        </p:blipFill>
        <p:spPr>
          <a:xfrm>
            <a:off x="6449933" y="4065343"/>
            <a:ext cx="5031582" cy="2736838"/>
          </a:xfrm>
          <a:prstGeom prst="rect">
            <a:avLst/>
          </a:prstGeom>
        </p:spPr>
      </p:pic>
      <p:pic>
        <p:nvPicPr>
          <p:cNvPr id="16" name="Obrázok 15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F532A859-0D03-14E4-2BEA-0BF4417410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/>
        </p:blipFill>
        <p:spPr>
          <a:xfrm>
            <a:off x="618272" y="4207163"/>
            <a:ext cx="4776688" cy="2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6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17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174375"/>
            <a:ext cx="10288988" cy="1445219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4. Modelovanie opatrení pre lokálne kúreniská vo vybraných  oblastiach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01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18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06" y="4263210"/>
            <a:ext cx="1660505" cy="1423754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666276" y="604299"/>
            <a:ext cx="8859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Podiel rodinných domov používajúcich jednotlivé druhy paliva na vykurovanie </a:t>
            </a:r>
          </a:p>
          <a:p>
            <a:pPr algn="ctr"/>
            <a:r>
              <a:rPr lang="sk-SK" sz="1400" dirty="0">
                <a:latin typeface="+mj-lt"/>
              </a:rPr>
              <a:t>(Sčítanie obyvateľov, domov a bytov 2021)</a:t>
            </a:r>
          </a:p>
          <a:p>
            <a:endParaRPr lang="sk-SK" dirty="0"/>
          </a:p>
        </p:txBody>
      </p:sp>
      <p:pic>
        <p:nvPicPr>
          <p:cNvPr id="7" name="Obrázok 6" descr="Obrázok, na ktorom je mapa, umenie&#10;&#10;Automaticky generovaný popi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53" y="1927738"/>
            <a:ext cx="6637800" cy="4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19</a:t>
            </a:fld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0" y="64079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Oblasti modelované modelmi s vysokým rozlíšením (rok 2021)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7761669" y="1545580"/>
            <a:ext cx="3694149" cy="4620239"/>
          </a:xfrm>
          <a:prstGeom prst="rect">
            <a:avLst/>
          </a:prstGeom>
          <a:solidFill>
            <a:schemeClr val="tx1">
              <a:alpha val="1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Domény zahrnuté do modelovania </a:t>
            </a:r>
            <a:b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</a:br>
            <a: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s vysokým priestorovým rozlíšením:</a:t>
            </a:r>
            <a:endParaRPr lang="sk-SK" dirty="0">
              <a:latin typeface="Calibri" panose="020F0502020204030204" pitchFamily="34" charset="0"/>
              <a:ea typeface="Tw Cen MT" panose="020B0602020104020603" pitchFamily="34" charset="-18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Banská Bystrica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Zvolen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Žarnovica a Nová Baňa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Brezno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Pohronie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Hnúšťa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Jelšava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Juhoslovenská kotlina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Južný Hont 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 </a:t>
            </a:r>
          </a:p>
        </p:txBody>
      </p:sp>
      <p:pic>
        <p:nvPicPr>
          <p:cNvPr id="7" name="Picture 35" descr="A picture containing map, text, atlas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60" y="1779334"/>
            <a:ext cx="5452143" cy="3832572"/>
          </a:xfrm>
          <a:prstGeom prst="rect">
            <a:avLst/>
          </a:prstGeom>
        </p:spPr>
      </p:pic>
      <p:pic>
        <p:nvPicPr>
          <p:cNvPr id="11" name="Obrázo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73" y="1545580"/>
            <a:ext cx="1433724" cy="9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77409" y="501864"/>
            <a:ext cx="10288988" cy="101790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effectLst>
                  <a:outerShdw blurRad="228600" dist="50800" algn="ctr" rotWithShape="0">
                    <a:schemeClr val="tx1"/>
                  </a:outerShdw>
                </a:effectLst>
              </a:rPr>
              <a:t>Obsah prezentácie</a:t>
            </a:r>
            <a:endParaRPr lang="sk-SK" sz="4000" b="1" baseline="-25000" dirty="0">
              <a:effectLst>
                <a:outerShdw blurRad="228600" dist="50800" algn="ctr" rotWithShape="0">
                  <a:schemeClr val="tx1"/>
                </a:outerShdw>
              </a:effectLst>
            </a:endParaRPr>
          </a:p>
        </p:txBody>
      </p:sp>
      <p:sp>
        <p:nvSpPr>
          <p:cNvPr id="4" name="Zástupný objekt pre obsah 2"/>
          <p:cNvSpPr txBox="1">
            <a:spLocks/>
          </p:cNvSpPr>
          <p:nvPr/>
        </p:nvSpPr>
        <p:spPr>
          <a:xfrm>
            <a:off x="677409" y="1669646"/>
            <a:ext cx="10515600" cy="38346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1. Kritériá na </a:t>
            </a:r>
            <a:r>
              <a:rPr lang="sk-SK" b="1" dirty="0" err="1">
                <a:latin typeface="+mj-lt"/>
              </a:rPr>
              <a:t>hodnoteni</a:t>
            </a:r>
            <a:r>
              <a:rPr lang="en-US" b="1" dirty="0">
                <a:latin typeface="+mj-lt"/>
              </a:rPr>
              <a:t>e</a:t>
            </a:r>
            <a:r>
              <a:rPr lang="sk-SK" b="1" dirty="0">
                <a:latin typeface="+mj-lt"/>
              </a:rPr>
              <a:t> kvality ovzdušia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sk-SK" b="1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2.</a:t>
            </a:r>
            <a:r>
              <a:rPr lang="en-US" b="1" dirty="0">
                <a:latin typeface="+mj-lt"/>
              </a:rPr>
              <a:t> </a:t>
            </a:r>
            <a:r>
              <a:rPr lang="sk-SK" b="1" dirty="0">
                <a:latin typeface="+mj-lt"/>
              </a:rPr>
              <a:t>Hodnotenie kvality ovzdušia za roky 2022 – 2023 meraním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1" dirty="0"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k-SK" b="1" dirty="0">
                <a:latin typeface="+mj-lt"/>
              </a:rPr>
              <a:t>3. Hodnotenie kvality ovzdušia za rok 2023 modelovaním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4. Modelovanie opatrení pre lokálne kúreniská vo vybraných oblastiach</a:t>
            </a:r>
            <a:endParaRPr lang="en-US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05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20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2017796" y="1832035"/>
            <a:ext cx="8238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+mj-lt"/>
              </a:rPr>
              <a:t>Modeluje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sa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referen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čný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stav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scen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á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re.</a:t>
            </a:r>
          </a:p>
          <a:p>
            <a:endParaRPr lang="en-US" b="1" dirty="0">
              <a:solidFill>
                <a:srgbClr val="000000"/>
              </a:solidFill>
              <a:latin typeface="+mj-lt"/>
            </a:endParaRPr>
          </a:p>
          <a:p>
            <a:r>
              <a:rPr lang="sk-SK" b="1" dirty="0">
                <a:solidFill>
                  <a:srgbClr val="000000"/>
                </a:solidFill>
                <a:latin typeface="+mj-lt"/>
              </a:rPr>
              <a:t>Referenčný stav 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(stav, ako poznáme teraz) – mokré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drevo:suché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drevo 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=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45% a 55%</a:t>
            </a:r>
          </a:p>
          <a:p>
            <a:endParaRPr lang="sk-SK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  <a:latin typeface="+mj-lt"/>
              </a:rPr>
              <a:t>scenár 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("realistický") -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výmena polovice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odhorievacích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prehorievacích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kotlov za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splyňovacie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, pri zachovaní podielu použitých palív. Tento scenár navyše počíta s tým, že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všetko palivové drevo bude suché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  <a:latin typeface="+mj-lt"/>
              </a:rPr>
              <a:t>scenár 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("ideálny") -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výmena všetkých 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prehorievacích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odhorievacích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kotlov za automatické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a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náhrada všetkých tuhých palív za suché drevo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(resp. drevné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pelety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endParaRPr lang="sk-SK" dirty="0">
              <a:solidFill>
                <a:srgbClr val="000000"/>
              </a:solidFill>
              <a:latin typeface="+mj-lt"/>
            </a:endParaRPr>
          </a:p>
          <a:p>
            <a:r>
              <a:rPr lang="sk-SK" b="1" dirty="0">
                <a:solidFill>
                  <a:srgbClr val="000000"/>
                </a:solidFill>
                <a:latin typeface="+mj-lt"/>
              </a:rPr>
              <a:t>Obmedzenia</a:t>
            </a:r>
          </a:p>
          <a:p>
            <a:endParaRPr lang="sk-SK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Nemáme reálne priestorové rozdelenie palív ani kotlíkov – veľmi vítaná je spolupráca s obcami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Neistoty modelovania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CALPUFFom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podhodnotenie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 v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ýber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meteorologie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Scenáre sme si zatiaľ „navrhli sami“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017796" y="782925"/>
            <a:ext cx="815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Modelovanie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opatrení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pre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lok</a:t>
            </a:r>
            <a:r>
              <a:rPr lang="sk-SK" sz="3600" b="1" dirty="0" err="1">
                <a:solidFill>
                  <a:srgbClr val="0070C0"/>
                </a:solidFill>
                <a:latin typeface="+mj-lt"/>
              </a:rPr>
              <a:t>álne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 kúreniská</a:t>
            </a:r>
            <a:endParaRPr lang="sk-SK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65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21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5253614" y="883085"/>
            <a:ext cx="3356986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Zvolen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0" y="904245"/>
            <a:ext cx="493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+mj-lt"/>
              </a:rPr>
              <a:t>Bansk</a:t>
            </a:r>
            <a:r>
              <a:rPr lang="sk-SK" b="1" i="1" dirty="0">
                <a:latin typeface="+mj-lt"/>
              </a:rPr>
              <a:t>á Bystrica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8967234" y="913576"/>
            <a:ext cx="285205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Hnúšťa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452877" y="128396"/>
            <a:ext cx="1154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(referenčný scenár)</a:t>
            </a:r>
          </a:p>
        </p:txBody>
      </p:sp>
      <p:pic>
        <p:nvPicPr>
          <p:cNvPr id="3074" name="Picture 2" descr="https://www.shmu.sk/Image/oko/modelovanie/SA-calpuff/banskabystrica/conc/BaP-2021-banskabystrica-total-1_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/>
          <a:stretch/>
        </p:blipFill>
        <p:spPr bwMode="auto">
          <a:xfrm>
            <a:off x="0" y="1476872"/>
            <a:ext cx="5210855" cy="53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/>
          <a:stretch/>
        </p:blipFill>
        <p:spPr bwMode="auto">
          <a:xfrm>
            <a:off x="8864597" y="1522481"/>
            <a:ext cx="2891985" cy="53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 bwMode="auto">
          <a:xfrm>
            <a:off x="5356812" y="1476872"/>
            <a:ext cx="3610422" cy="53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910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22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5131500" y="863822"/>
            <a:ext cx="3479100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Zvolen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0" y="884597"/>
            <a:ext cx="498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+mj-lt"/>
              </a:rPr>
              <a:t>Bansk</a:t>
            </a:r>
            <a:r>
              <a:rPr lang="sk-SK" b="1" i="1" dirty="0">
                <a:latin typeface="+mj-lt"/>
              </a:rPr>
              <a:t>á Bystrica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8827323" y="845326"/>
            <a:ext cx="3206058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Hnúšťa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11536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(scenár č.1 – výmena polovice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kotlov, nahradenia paliva)</a:t>
            </a:r>
            <a:endParaRPr lang="sk-SK" baseline="30000" dirty="0">
              <a:latin typeface="+mj-lt"/>
            </a:endParaRPr>
          </a:p>
        </p:txBody>
      </p:sp>
      <p:pic>
        <p:nvPicPr>
          <p:cNvPr id="5122" name="Picture 2" descr="https://www.shmu.sk/Image/oko/modelovanie/SA-calpuff/banskabystrica/scenare/BaP-2021-banskabystrica-1-aboveli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/>
          <a:stretch/>
        </p:blipFill>
        <p:spPr bwMode="auto">
          <a:xfrm>
            <a:off x="0" y="1520890"/>
            <a:ext cx="5112752" cy="53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P scen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/>
          <a:stretch/>
        </p:blipFill>
        <p:spPr bwMode="auto">
          <a:xfrm>
            <a:off x="5368500" y="1520889"/>
            <a:ext cx="3539166" cy="53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shmu.sk/Image/oko/modelovanie/SA-calpuff/hnusta/scenare/BaP-2021-hnusta-1-aboveli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 bwMode="auto">
          <a:xfrm>
            <a:off x="8907666" y="1511558"/>
            <a:ext cx="2799393" cy="53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4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23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5212800" y="837476"/>
            <a:ext cx="3397799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Zvolen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0" y="90424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latin typeface="+mj-lt"/>
              </a:rPr>
              <a:t>Bansk</a:t>
            </a:r>
            <a:r>
              <a:rPr lang="sk-SK" b="1" i="1" dirty="0">
                <a:latin typeface="+mj-lt"/>
              </a:rPr>
              <a:t>á Bystrica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9004041" y="883085"/>
            <a:ext cx="3187959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Hnúšťa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1154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(scenár č.2 – výmena všetkých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 kotlov, nahradenia paliva)</a:t>
            </a:r>
            <a:endParaRPr lang="sk-SK" baseline="30000" dirty="0">
              <a:latin typeface="+mj-lt"/>
            </a:endParaRPr>
          </a:p>
        </p:txBody>
      </p:sp>
      <p:pic>
        <p:nvPicPr>
          <p:cNvPr id="4098" name="Picture 2" descr="https://www.shmu.sk/Image/oko/modelovanie/SA-calpuff/banskabystrica/scenare/BaP-2021-banskabystrica-2-aboveli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5707" r="189" b="-3410"/>
          <a:stretch/>
        </p:blipFill>
        <p:spPr bwMode="auto">
          <a:xfrm>
            <a:off x="0" y="1495105"/>
            <a:ext cx="5108346" cy="5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shmu.sk/Image/oko/modelovanie/SA-calpuff/zvolen/scenare/BaP-2021-zvolen-2-aboveli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/>
          <a:stretch/>
        </p:blipFill>
        <p:spPr bwMode="auto">
          <a:xfrm>
            <a:off x="5354008" y="1476617"/>
            <a:ext cx="3560400" cy="535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shmu.sk/Image/oko/modelovanie/SA-calpuff/hnusta/scenare/BaP-2021-hnusta-2-aboveli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/>
          <a:stretch/>
        </p:blipFill>
        <p:spPr bwMode="auto">
          <a:xfrm>
            <a:off x="8914408" y="1484670"/>
            <a:ext cx="2820415" cy="53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5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24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7647966" y="418936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Horehronie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73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(referenčný scenár)</a:t>
            </a:r>
          </a:p>
        </p:txBody>
      </p:sp>
      <p:pic>
        <p:nvPicPr>
          <p:cNvPr id="7172" name="Picture 4" descr="B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6"/>
          <a:stretch/>
        </p:blipFill>
        <p:spPr bwMode="auto">
          <a:xfrm>
            <a:off x="6145336" y="922456"/>
            <a:ext cx="6046664" cy="21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a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9"/>
          <a:stretch/>
        </p:blipFill>
        <p:spPr bwMode="auto">
          <a:xfrm>
            <a:off x="5584187" y="3167742"/>
            <a:ext cx="6607813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8888093" y="6249742"/>
            <a:ext cx="2625615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Juhoslovenská kotlina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955822" y="1547506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latin typeface="+mj-lt"/>
              </a:rPr>
              <a:t>Brezno</a:t>
            </a:r>
          </a:p>
        </p:txBody>
      </p:sp>
      <p:pic>
        <p:nvPicPr>
          <p:cNvPr id="11" name="Picture 2" descr="https://www.shmu.sk/Image/oko/modelovanie/SA-calpuff/brezno/conc/BaP-2021-brezno-total-1_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/>
          <a:stretch/>
        </p:blipFill>
        <p:spPr bwMode="auto">
          <a:xfrm>
            <a:off x="0" y="1991770"/>
            <a:ext cx="5584187" cy="410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7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BaP sc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87" y="2698083"/>
            <a:ext cx="6609600" cy="41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25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7647966" y="417069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Horehronie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73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č.1 – výmena polovice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kotlov, nahradenia paliva)</a:t>
            </a:r>
            <a:endParaRPr lang="sk-SK" baseline="30000" dirty="0"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8888987" y="6249742"/>
            <a:ext cx="2625615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Juhoslovenská kotlina</a:t>
            </a:r>
          </a:p>
        </p:txBody>
      </p:sp>
      <p:pic>
        <p:nvPicPr>
          <p:cNvPr id="7176" name="Picture 8" descr="https://www.shmu.sk/Image/oko/modelovanie/SA-calpuff/brezno/scenare/BaP-2021-brezno-1-aboveli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/>
          <a:stretch/>
        </p:blipFill>
        <p:spPr bwMode="auto">
          <a:xfrm>
            <a:off x="587" y="2162772"/>
            <a:ext cx="5583600" cy="4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www.shmu.sk/Image/oko/modelovanie/SA-calpuff/pohronie/scenare/BaP-2021-pohronie-1-aboveli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 bwMode="auto">
          <a:xfrm>
            <a:off x="6144000" y="891023"/>
            <a:ext cx="6048000" cy="21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955822" y="1547506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latin typeface="+mj-lt"/>
              </a:rPr>
              <a:t>Brezno</a:t>
            </a:r>
          </a:p>
        </p:txBody>
      </p:sp>
    </p:spTree>
    <p:extLst>
      <p:ext uri="{BB962C8B-B14F-4D97-AF65-F5344CB8AC3E}">
        <p14:creationId xmlns:p14="http://schemas.microsoft.com/office/powerpoint/2010/main" val="8993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aP scen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00" y="2698083"/>
            <a:ext cx="6609600" cy="41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26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7647966" y="417069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Horehronie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73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č.2 – výmena všetkých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 kotlov, nahradenia paliva)</a:t>
            </a:r>
            <a:endParaRPr lang="sk-SK" baseline="30000" dirty="0"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8888093" y="6249742"/>
            <a:ext cx="2625615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Juhoslovenská kotlina</a:t>
            </a:r>
          </a:p>
        </p:txBody>
      </p:sp>
      <p:pic>
        <p:nvPicPr>
          <p:cNvPr id="9218" name="Picture 2" descr="https://www.shmu.sk/Image/oko/modelovanie/SA-calpuff/brezno/scenare/BaP-2021-brezno-2-aboveli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/>
          <a:stretch/>
        </p:blipFill>
        <p:spPr bwMode="auto">
          <a:xfrm>
            <a:off x="0" y="2220686"/>
            <a:ext cx="5583600" cy="40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www.shmu.sk/Image/oko/modelovanie/SA-calpuff/pohronie/scenare/BaP-2021-pohronie-2-aboveli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0"/>
          <a:stretch/>
        </p:blipFill>
        <p:spPr bwMode="auto">
          <a:xfrm>
            <a:off x="6144000" y="944084"/>
            <a:ext cx="6048000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955822" y="1547506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latin typeface="+mj-lt"/>
              </a:rPr>
              <a:t>Brezno</a:t>
            </a:r>
          </a:p>
        </p:txBody>
      </p:sp>
    </p:spTree>
    <p:extLst>
      <p:ext uri="{BB962C8B-B14F-4D97-AF65-F5344CB8AC3E}">
        <p14:creationId xmlns:p14="http://schemas.microsoft.com/office/powerpoint/2010/main" val="1771201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3"/>
          <a:stretch/>
        </p:blipFill>
        <p:spPr bwMode="auto">
          <a:xfrm>
            <a:off x="7223292" y="-1"/>
            <a:ext cx="4867107" cy="32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a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/>
          <a:stretch/>
        </p:blipFill>
        <p:spPr bwMode="auto">
          <a:xfrm>
            <a:off x="7107420" y="3414705"/>
            <a:ext cx="5084580" cy="34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0"/>
          <a:stretch/>
        </p:blipFill>
        <p:spPr bwMode="auto">
          <a:xfrm>
            <a:off x="-141657" y="1753519"/>
            <a:ext cx="7249077" cy="47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27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1236714" y="6488060"/>
            <a:ext cx="955286" cy="369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Jelšava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9725413" y="2831162"/>
            <a:ext cx="2364986" cy="390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Žarnovica a Nová Baňa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73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(referenčný scenár)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2207518" y="1047544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Južný Hont</a:t>
            </a:r>
          </a:p>
        </p:txBody>
      </p:sp>
    </p:spTree>
    <p:extLst>
      <p:ext uri="{BB962C8B-B14F-4D97-AF65-F5344CB8AC3E}">
        <p14:creationId xmlns:p14="http://schemas.microsoft.com/office/powerpoint/2010/main" val="748742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BaP scen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/>
          <a:stretch/>
        </p:blipFill>
        <p:spPr bwMode="auto">
          <a:xfrm>
            <a:off x="7259704" y="63499"/>
            <a:ext cx="4867200" cy="32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shmu.sk/Image/oko/modelovanie/SA-calpuff/jelsava/scenare/BaP-2021-jelsava-1-aboveli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"/>
          <a:stretch/>
        </p:blipFill>
        <p:spPr bwMode="auto">
          <a:xfrm>
            <a:off x="7139408" y="3352800"/>
            <a:ext cx="5083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28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1236714" y="6488060"/>
            <a:ext cx="955286" cy="369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Jelšava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9725413" y="2831162"/>
            <a:ext cx="2364986" cy="390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Žarnovica a Nová Baňa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6958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č.1 – výmena polovice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kotlov, </a:t>
            </a:r>
          </a:p>
          <a:p>
            <a:r>
              <a:rPr lang="sk-SK" dirty="0">
                <a:latin typeface="+mj-lt"/>
              </a:rPr>
              <a:t>nahradenia paliva)</a:t>
            </a:r>
            <a:endParaRPr lang="sk-SK" baseline="30000" dirty="0">
              <a:latin typeface="+mj-lt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2207518" y="1047544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Južný Hont</a:t>
            </a:r>
          </a:p>
        </p:txBody>
      </p:sp>
      <p:pic>
        <p:nvPicPr>
          <p:cNvPr id="12292" name="Picture 4" descr="BaP scen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/>
          <a:stretch/>
        </p:blipFill>
        <p:spPr bwMode="auto">
          <a:xfrm>
            <a:off x="0" y="1632429"/>
            <a:ext cx="7164000" cy="48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62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www.shmu.sk/Image/oko/modelovanie/SA-calpuff/zarnovicanb/scenare/BaP-2021-zarnovicanb-2-aboveli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/>
          <a:stretch/>
        </p:blipFill>
        <p:spPr bwMode="auto">
          <a:xfrm>
            <a:off x="7271617" y="50799"/>
            <a:ext cx="4867200" cy="324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shmu.sk/Image/oko/modelovanie/SA-calpuff/jelsava/scenare/BaP-2021-jelsava-2-aboveli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/>
          <a:stretch/>
        </p:blipFill>
        <p:spPr bwMode="auto">
          <a:xfrm>
            <a:off x="7183813" y="3365500"/>
            <a:ext cx="5083200" cy="35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29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2019343" y="1040913"/>
            <a:ext cx="1772924" cy="39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Južný Hont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1236714" y="6488060"/>
            <a:ext cx="955286" cy="369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Jelšava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9725413" y="2818093"/>
            <a:ext cx="2364986" cy="390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sk-SK" b="1" i="1" dirty="0">
                <a:latin typeface="+mj-lt"/>
              </a:rPr>
              <a:t>Žarnovica a Nová Baňa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69586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č.2 – výmena všetkých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 kotlov, </a:t>
            </a:r>
          </a:p>
          <a:p>
            <a:r>
              <a:rPr lang="sk-SK" dirty="0">
                <a:latin typeface="+mj-lt"/>
              </a:rPr>
              <a:t>nahradenia paliva)</a:t>
            </a:r>
            <a:endParaRPr lang="sk-SK" baseline="30000" dirty="0">
              <a:latin typeface="+mj-lt"/>
            </a:endParaRPr>
          </a:p>
        </p:txBody>
      </p:sp>
      <p:pic>
        <p:nvPicPr>
          <p:cNvPr id="11268" name="Picture 4" descr="https://www.shmu.sk/Image/oko/modelovanie/SA-calpuff/juznyhont/scenare/BaP-2021-juznyhont-2-aboveli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/>
          <a:stretch/>
        </p:blipFill>
        <p:spPr bwMode="auto">
          <a:xfrm>
            <a:off x="0" y="1672791"/>
            <a:ext cx="7164000" cy="481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7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3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1. Kritéria na hodnotenie kvality ovzdušia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9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30</a:t>
            </a:fld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867708" y="2160932"/>
            <a:ext cx="10560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aseline="30000" dirty="0" err="1"/>
              <a:t>Projekt</a:t>
            </a:r>
            <a:r>
              <a:rPr lang="en-US" sz="2400" baseline="30000" dirty="0"/>
              <a:t> LIFE IP – </a:t>
            </a:r>
            <a:r>
              <a:rPr lang="en-US" sz="2400" baseline="30000" dirty="0" err="1"/>
              <a:t>Zlepšenie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kvality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ovzdušia</a:t>
            </a:r>
            <a:r>
              <a:rPr lang="en-US" sz="2400" baseline="30000" dirty="0"/>
              <a:t> (LIFE18 IPE/SK/000010) </a:t>
            </a:r>
            <a:r>
              <a:rPr lang="en-US" sz="2400" baseline="30000" dirty="0" err="1"/>
              <a:t>podporila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Európska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únia</a:t>
            </a:r>
            <a:r>
              <a:rPr lang="en-US" sz="2400" baseline="30000" dirty="0"/>
              <a:t> v </a:t>
            </a:r>
            <a:r>
              <a:rPr lang="en-US" sz="2400" baseline="30000" dirty="0" err="1"/>
              <a:t>rámci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programu</a:t>
            </a:r>
            <a:r>
              <a:rPr lang="en-US" sz="2400" baseline="30000" dirty="0"/>
              <a:t> LIFE.</a:t>
            </a:r>
          </a:p>
          <a:p>
            <a:pPr algn="ctr"/>
            <a:endParaRPr lang="sk-SK" sz="2400" baseline="30000" dirty="0"/>
          </a:p>
          <a:p>
            <a:pPr algn="ctr"/>
            <a:r>
              <a:rPr lang="en-US" sz="2400" baseline="30000" dirty="0" err="1"/>
              <a:t>Projekt</a:t>
            </a:r>
            <a:r>
              <a:rPr lang="en-US" sz="2400" baseline="30000" dirty="0"/>
              <a:t> je </a:t>
            </a:r>
            <a:r>
              <a:rPr lang="en-US" sz="2400" baseline="30000" dirty="0" err="1"/>
              <a:t>spolufinancovaný</a:t>
            </a:r>
            <a:r>
              <a:rPr lang="en-US" sz="2400" baseline="30000" dirty="0"/>
              <a:t> z </a:t>
            </a:r>
            <a:r>
              <a:rPr lang="en-US" sz="2400" baseline="30000" dirty="0" err="1"/>
              <a:t>prostriedkov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štátneho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rozpočtu</a:t>
            </a:r>
            <a:r>
              <a:rPr lang="en-US" sz="2400" baseline="30000" dirty="0"/>
              <a:t> SR </a:t>
            </a:r>
            <a:r>
              <a:rPr lang="en-US" sz="2400" baseline="30000" dirty="0" err="1"/>
              <a:t>prostredníctvom</a:t>
            </a:r>
            <a:r>
              <a:rPr lang="en-US" sz="2400" baseline="30000" dirty="0"/>
              <a:t> MŽP SR.</a:t>
            </a: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3" y="3985258"/>
            <a:ext cx="9988928" cy="1816168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55374" y="1171825"/>
            <a:ext cx="1137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12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4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737019" y="127108"/>
            <a:ext cx="11062252" cy="808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114">
              <a:lnSpc>
                <a:spcPct val="100000"/>
              </a:lnSpc>
              <a:spcBef>
                <a:spcPts val="485"/>
              </a:spcBef>
              <a:spcAft>
                <a:spcPct val="0"/>
              </a:spcAft>
              <a:defRPr/>
            </a:pPr>
            <a:r>
              <a:rPr lang="sk-SK" sz="2000" b="1" i="1" dirty="0"/>
              <a:t>Kvalita ovzdušia </a:t>
            </a:r>
            <a:r>
              <a:rPr lang="sk-SK" sz="2000" i="1" dirty="0"/>
              <a:t>(podľa §5 odseku 4 Zákona č. 146/2023 Z. z. o ovzduší v znení neskorších predpisov) </a:t>
            </a:r>
            <a:r>
              <a:rPr lang="sk-SK" sz="2000" b="1" i="1" dirty="0"/>
              <a:t>je považovaná za dobrú, ak je úroveň znečistenia ovzdušia nižšia ako limitná hodnota alebo cieľová hodnota</a:t>
            </a:r>
            <a:r>
              <a:rPr lang="sk-SK" sz="2000" dirty="0"/>
              <a:t>.</a:t>
            </a:r>
            <a:endParaRPr lang="sk-SK" altLang="sk-SK" sz="2000" b="1" dirty="0">
              <a:solidFill>
                <a:schemeClr val="bg1"/>
              </a:solidFill>
              <a:latin typeface="Trebuchet MS" panose="020B0603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0434" y="1063536"/>
            <a:ext cx="9272186" cy="8854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44083">
              <a:tabLst>
                <a:tab pos="2409153" algn="l"/>
              </a:tabLst>
            </a:pP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Limitné hodnoty </a:t>
            </a:r>
            <a:r>
              <a:rPr lang="sk-SK" altLang="sk-SK" i="1" dirty="0" bmk="_Toc533093005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kritické úrovne na ochranu vegetácie, horné a dolné medze na hodnotenie úrovne znečistenia vonkajšieho ovzdušia </a:t>
            </a: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 znečisťujúce látky</a:t>
            </a:r>
            <a:endParaRPr lang="sk-SK" altLang="sk-SK" i="1" dirty="0" bmk="_Toc533093005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844083">
              <a:tabLst>
                <a:tab pos="2409153" algn="l"/>
              </a:tabLst>
            </a:pPr>
            <a:endParaRPr lang="sk-SK" altLang="sk-SK" sz="1600" dirty="0"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61240"/>
              </p:ext>
            </p:extLst>
          </p:nvPr>
        </p:nvGraphicFramePr>
        <p:xfrm>
          <a:off x="1349846" y="2002651"/>
          <a:ext cx="9836598" cy="397273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8270">
                  <a:extLst>
                    <a:ext uri="{9D8B030D-6E8A-4147-A177-3AD203B41FA5}">
                      <a16:colId xmlns:a16="http://schemas.microsoft.com/office/drawing/2014/main" val="669400271"/>
                    </a:ext>
                  </a:extLst>
                </a:gridCol>
                <a:gridCol w="1641748">
                  <a:extLst>
                    <a:ext uri="{9D8B030D-6E8A-4147-A177-3AD203B41FA5}">
                      <a16:colId xmlns:a16="http://schemas.microsoft.com/office/drawing/2014/main" val="447008951"/>
                    </a:ext>
                  </a:extLst>
                </a:gridCol>
                <a:gridCol w="1853504">
                  <a:extLst>
                    <a:ext uri="{9D8B030D-6E8A-4147-A177-3AD203B41FA5}">
                      <a16:colId xmlns:a16="http://schemas.microsoft.com/office/drawing/2014/main" val="185075884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6488842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738004045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67008968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066900200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784211091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1042714021"/>
                    </a:ext>
                  </a:extLst>
                </a:gridCol>
              </a:tblGrid>
              <a:tr h="28376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Receptor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Interval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spriemerovania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Limitná hodnota*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[µ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Medza na hodnotenie [µ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32386"/>
                  </a:ext>
                </a:extLst>
              </a:tr>
              <a:tr h="28376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Horná*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Dolná*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32886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 dirty="0">
                          <a:effectLst/>
                          <a:latin typeface="+mj-lt"/>
                        </a:rPr>
                        <a:t>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(24)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21481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31651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1r, zimné obdobie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52452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(18)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140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801046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40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26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690539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X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19,5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520017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(35)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(35)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(35)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1278422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40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81579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Pb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0,35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0,25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201597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CO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8h (maximálna)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5 000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829924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Benzén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491125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20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**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17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1686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55370" y="6161516"/>
            <a:ext cx="4124483" cy="72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povolený počet prekročení je uvedený v zátvorkách 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**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1.1.2020: 25 µ</a:t>
            </a:r>
            <a:r>
              <a:rPr lang="sk-SK" altLang="sk-SK" sz="1200" i="1" dirty="0" err="1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g.m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–3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od 1.1.2020:  20µg.m–3</a:t>
            </a:r>
          </a:p>
          <a:p>
            <a:pPr defTabSz="844083">
              <a:tabLst>
                <a:tab pos="2409153" algn="l"/>
              </a:tabLst>
            </a:pPr>
            <a:endParaRPr lang="sk-SK" altLang="sk-SK" sz="554" dirty="0"/>
          </a:p>
        </p:txBody>
      </p:sp>
    </p:spTree>
    <p:extLst>
      <p:ext uri="{BB962C8B-B14F-4D97-AF65-F5344CB8AC3E}">
        <p14:creationId xmlns:p14="http://schemas.microsoft.com/office/powerpoint/2010/main" val="625519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5</a:t>
            </a:fld>
            <a:endParaRPr lang="sk-SK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62079" y="1201923"/>
            <a:ext cx="8594527" cy="362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Cieľové hodnoty </a:t>
            </a:r>
            <a:r>
              <a:rPr lang="sk-SK" altLang="sk-SK" i="1" dirty="0" bmk="_Toc533093006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na ochranu vegetácie pre </a:t>
            </a: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As, Cd, Ni a </a:t>
            </a:r>
            <a:r>
              <a:rPr lang="sk-SK" altLang="sk-SK" b="1" i="1" dirty="0" err="1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BaP</a:t>
            </a:r>
            <a:endParaRPr lang="sk-SK" altLang="sk-SK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507351"/>
              </p:ext>
            </p:extLst>
          </p:nvPr>
        </p:nvGraphicFramePr>
        <p:xfrm>
          <a:off x="3599700" y="1819113"/>
          <a:ext cx="5208500" cy="23426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6684">
                  <a:extLst>
                    <a:ext uri="{9D8B030D-6E8A-4147-A177-3AD203B41FA5}">
                      <a16:colId xmlns:a16="http://schemas.microsoft.com/office/drawing/2014/main" val="655073874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4211845736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1854765126"/>
                    </a:ext>
                  </a:extLst>
                </a:gridCol>
              </a:tblGrid>
              <a:tr h="78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Prieme­rované obdobie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Cieľová hodnota [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ng.m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612765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As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6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2167693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Cd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9913560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Ni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5533431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BaP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1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1564744"/>
                  </a:ext>
                </a:extLst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672824" y="4538442"/>
            <a:ext cx="1106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i="1" dirty="0">
                <a:latin typeface="+mj-lt"/>
              </a:rPr>
              <a:t>Cieľová hodnota </a:t>
            </a:r>
            <a:r>
              <a:rPr lang="sk-SK" sz="1600" i="1" dirty="0">
                <a:latin typeface="+mj-lt"/>
              </a:rPr>
              <a:t>na ochranu zdravia ľudí</a:t>
            </a:r>
            <a:r>
              <a:rPr lang="sk-SK" sz="1600" b="1" i="1" dirty="0">
                <a:latin typeface="+mj-lt"/>
              </a:rPr>
              <a:t> pre prízemný ozón </a:t>
            </a:r>
            <a:r>
              <a:rPr lang="sk-SK" sz="1600" i="1" dirty="0">
                <a:latin typeface="+mj-lt"/>
              </a:rPr>
              <a:t>:  Najväčšia denná 8-hodinová stredná hodnota neprekročí 120 µg/m3 viac ako 25 dní za kalendárny rok v priemere troch rokov.</a:t>
            </a:r>
          </a:p>
        </p:txBody>
      </p:sp>
    </p:spTree>
    <p:extLst>
      <p:ext uri="{BB962C8B-B14F-4D97-AF65-F5344CB8AC3E}">
        <p14:creationId xmlns:p14="http://schemas.microsoft.com/office/powerpoint/2010/main" val="47601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6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2. Hodnotenie kvality ovzdušia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za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rok</a:t>
            </a:r>
            <a:r>
              <a:rPr lang="sk-SK" sz="4000" b="1" dirty="0">
                <a:solidFill>
                  <a:schemeClr val="bg1"/>
                </a:solidFill>
              </a:rPr>
              <a:t>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2022 - 2023 meraním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7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1059108" y="1144632"/>
            <a:ext cx="1060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+mj-lt"/>
              </a:rPr>
              <a:t>- emisie </a:t>
            </a:r>
            <a:r>
              <a:rPr lang="sk-SK" dirty="0" err="1">
                <a:latin typeface="+mj-lt"/>
              </a:rPr>
              <a:t>benzo</a:t>
            </a:r>
            <a:r>
              <a:rPr lang="sk-SK" dirty="0">
                <a:latin typeface="+mj-lt"/>
              </a:rPr>
              <a:t>(a)</a:t>
            </a:r>
            <a:r>
              <a:rPr lang="sk-SK" dirty="0" err="1">
                <a:latin typeface="+mj-lt"/>
              </a:rPr>
              <a:t>pyrénu</a:t>
            </a:r>
            <a:r>
              <a:rPr lang="sk-SK" dirty="0">
                <a:latin typeface="+mj-lt"/>
              </a:rPr>
              <a:t> a PM z lokálnych kúrenísk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521806" y="572385"/>
            <a:ext cx="750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j-lt"/>
              </a:rPr>
              <a:t>Banskob</a:t>
            </a:r>
            <a:r>
              <a:rPr lang="sk-SK" sz="2400" b="1" dirty="0">
                <a:latin typeface="+mj-lt"/>
              </a:rPr>
              <a:t>y</a:t>
            </a:r>
            <a:r>
              <a:rPr lang="en-US" sz="2400" b="1" dirty="0" err="1">
                <a:latin typeface="+mj-lt"/>
              </a:rPr>
              <a:t>strick</a:t>
            </a:r>
            <a:r>
              <a:rPr lang="sk-SK" sz="2400" b="1" dirty="0">
                <a:latin typeface="+mj-lt"/>
              </a:rPr>
              <a:t>ý kraj – najväčšie problémy z hľadiska kvality ovzdušia</a:t>
            </a:r>
          </a:p>
        </p:txBody>
      </p:sp>
      <p:pic>
        <p:nvPicPr>
          <p:cNvPr id="5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68044" y="2943616"/>
            <a:ext cx="6388274" cy="3914384"/>
          </a:xfrm>
          <a:prstGeom prst="rect">
            <a:avLst/>
          </a:prstGeom>
          <a:ln/>
        </p:spPr>
      </p:pic>
      <p:sp>
        <p:nvSpPr>
          <p:cNvPr id="8" name="Obdĺžnik 7"/>
          <p:cNvSpPr/>
          <p:nvPr/>
        </p:nvSpPr>
        <p:spPr>
          <a:xfrm>
            <a:off x="2207696" y="2378583"/>
            <a:ext cx="78496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600" b="1" i="1" dirty="0">
                <a:latin typeface="+mj-lt"/>
                <a:ea typeface="Calibri" panose="020F0502020204030204" pitchFamily="34" charset="0"/>
              </a:rPr>
              <a:t>Vývoj emisií </a:t>
            </a:r>
            <a:r>
              <a:rPr lang="en-US" sz="1600" b="1" i="1" dirty="0">
                <a:latin typeface="+mj-lt"/>
                <a:ea typeface="Calibri" panose="020F0502020204030204" pitchFamily="34" charset="0"/>
              </a:rPr>
              <a:t>benzo(a)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</a:rPr>
              <a:t>pyr</a:t>
            </a:r>
            <a:r>
              <a:rPr lang="sk-SK" sz="1600" b="1" i="1" dirty="0">
                <a:latin typeface="+mj-lt"/>
                <a:ea typeface="Calibri" panose="020F0502020204030204" pitchFamily="34" charset="0"/>
              </a:rPr>
              <a:t>é</a:t>
            </a:r>
            <a:r>
              <a:rPr lang="en-US" sz="1600" b="1" i="1" dirty="0">
                <a:latin typeface="+mj-lt"/>
                <a:ea typeface="Calibri" panose="020F0502020204030204" pitchFamily="34" charset="0"/>
              </a:rPr>
              <a:t>nu</a:t>
            </a:r>
            <a:r>
              <a:rPr lang="sk-SK" sz="1600" b="1" i="1" dirty="0">
                <a:latin typeface="+mj-lt"/>
                <a:ea typeface="Calibri" panose="020F0502020204030204" pitchFamily="34" charset="0"/>
              </a:rPr>
              <a:t> a podielu vykurovania domácností na celkových emisiách </a:t>
            </a:r>
            <a:r>
              <a:rPr lang="sk-SK" sz="1600" b="1" i="1" dirty="0" err="1">
                <a:latin typeface="+mj-lt"/>
                <a:ea typeface="Calibri" panose="020F0502020204030204" pitchFamily="34" charset="0"/>
              </a:rPr>
              <a:t>BaP</a:t>
            </a:r>
            <a:r>
              <a:rPr lang="sk-SK" sz="1600" b="1" i="1" dirty="0">
                <a:latin typeface="+mj-lt"/>
                <a:ea typeface="Calibri" panose="020F0502020204030204" pitchFamily="34" charset="0"/>
              </a:rPr>
              <a:t> v SR</a:t>
            </a:r>
            <a:endParaRPr lang="sk-SK" sz="1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21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8</a:t>
            </a:fld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6696634" y="1322270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Banskobystrický kraj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5029200" y="867845"/>
            <a:ext cx="6419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Národná monitorovacia sieť kvality ovzdušia 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C856A913-1A05-DF62-FB4E-E4AB58A47C23}"/>
              </a:ext>
            </a:extLst>
          </p:cNvPr>
          <p:cNvSpPr txBox="1"/>
          <p:nvPr/>
        </p:nvSpPr>
        <p:spPr>
          <a:xfrm>
            <a:off x="1198130" y="3594280"/>
            <a:ext cx="26387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2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Typ oblasti: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U – mestská 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S – predmestská 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R – vidiecka (regionálna)</a:t>
            </a:r>
            <a:endParaRPr lang="sk-SK" sz="1200" dirty="0">
              <a:solidFill>
                <a:srgbClr val="494949"/>
              </a:solidFill>
              <a:effectLst/>
              <a:highlight>
                <a:srgbClr val="FFFFFF"/>
              </a:highlight>
              <a:latin typeface="+mj-lt"/>
              <a:ea typeface="Calibri" panose="020F0502020204030204" pitchFamily="34" charset="0"/>
            </a:endParaRPr>
          </a:p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 </a:t>
            </a:r>
            <a:endParaRPr lang="sk-SK" sz="1200" dirty="0">
              <a:solidFill>
                <a:srgbClr val="494949"/>
              </a:solidFill>
              <a:effectLst/>
              <a:highlight>
                <a:srgbClr val="FFFFFF"/>
              </a:highlight>
              <a:latin typeface="+mj-lt"/>
              <a:ea typeface="Calibri" panose="020F0502020204030204" pitchFamily="34" charset="0"/>
            </a:endParaRPr>
          </a:p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2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Typ stanice:</a:t>
            </a: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 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B – </a:t>
            </a:r>
            <a:r>
              <a:rPr lang="sk-SK" sz="12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pozaďová</a:t>
            </a: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 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T – dopravná </a:t>
            </a:r>
            <a:b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</a:br>
            <a:r>
              <a:rPr lang="sk-SK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 panose="020F0502020204030204" pitchFamily="34" charset="0"/>
              </a:rPr>
              <a:t>I – priemyselná</a:t>
            </a:r>
            <a:endParaRPr lang="sk-SK" sz="1200" dirty="0">
              <a:solidFill>
                <a:srgbClr val="494949"/>
              </a:solidFill>
              <a:effectLst/>
              <a:highlight>
                <a:srgbClr val="FFFFFF"/>
              </a:highlight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8559" t="7917"/>
          <a:stretch/>
        </p:blipFill>
        <p:spPr>
          <a:xfrm>
            <a:off x="227032" y="109120"/>
            <a:ext cx="4802168" cy="348516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52" y="2974923"/>
            <a:ext cx="7540583" cy="33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769572" y="1395986"/>
            <a:ext cx="4801105" cy="16816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b="1" dirty="0">
                <a:latin typeface="+mj-lt"/>
              </a:rPr>
              <a:t>PM</a:t>
            </a:r>
            <a:r>
              <a:rPr lang="sk-SK" sz="1800" b="1" baseline="-25000" dirty="0">
                <a:latin typeface="+mj-lt"/>
              </a:rPr>
              <a:t>2,5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Limitná hodnota 20 µg·m</a:t>
            </a:r>
            <a:r>
              <a:rPr lang="sk-SK" sz="18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pre priemernú ročnú koncentráciu bola prekročená v roku 2022 na AMS v Jelšave.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roku 2023 prekročená nebola</a:t>
            </a:r>
            <a:r>
              <a:rPr lang="sk-SK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9</a:t>
            </a:fld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1089764" y="1340041"/>
            <a:ext cx="45919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latin typeface="+mj-lt"/>
              </a:rPr>
              <a:t>PM</a:t>
            </a:r>
            <a:r>
              <a:rPr lang="en-US" sz="1200" b="1" dirty="0">
                <a:latin typeface="+mj-lt"/>
              </a:rPr>
              <a:t>10</a:t>
            </a:r>
            <a:endParaRPr lang="sk-SK" b="1" dirty="0"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Limitná hodnota pre priemernú dennú koncentráciu je </a:t>
            </a:r>
            <a:r>
              <a:rPr lang="sk-SK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každoročne prekročená v Jelšave</a:t>
            </a:r>
          </a:p>
          <a:p>
            <a:pPr algn="just">
              <a:spcAft>
                <a:spcPts val="600"/>
              </a:spcAft>
            </a:pP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Ročná limitná hodnota nebola prekročená.</a:t>
            </a:r>
          </a:p>
          <a:p>
            <a:pPr algn="just">
              <a:spcAft>
                <a:spcPts val="600"/>
              </a:spcAft>
            </a:pP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65598" y="21178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Výsledky meraní - rok 2022 a 2023</a:t>
            </a:r>
            <a:endParaRPr lang="sk-SK" sz="2400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983522" y="289815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+mj-lt"/>
              </a:rPr>
              <a:t>Po</a:t>
            </a:r>
            <a:r>
              <a:rPr lang="sk-SK" b="1" i="1" dirty="0" err="1">
                <a:latin typeface="+mj-lt"/>
              </a:rPr>
              <a:t>čty</a:t>
            </a:r>
            <a:r>
              <a:rPr lang="sk-SK" b="1" i="1" dirty="0">
                <a:latin typeface="+mj-lt"/>
              </a:rPr>
              <a:t> dní s priemernou dennou koncentráciou PM</a:t>
            </a:r>
            <a:r>
              <a:rPr lang="sk-SK" b="1" i="1" baseline="-25000" dirty="0">
                <a:latin typeface="+mj-lt"/>
              </a:rPr>
              <a:t>10</a:t>
            </a:r>
            <a:r>
              <a:rPr lang="sk-SK" b="1" i="1" dirty="0">
                <a:latin typeface="+mj-lt"/>
              </a:rPr>
              <a:t> </a:t>
            </a:r>
            <a:r>
              <a:rPr lang="en-US" b="1" i="1" dirty="0">
                <a:latin typeface="+mj-lt"/>
              </a:rPr>
              <a:t>&gt;50</a:t>
            </a:r>
            <a:r>
              <a:rPr lang="sk-SK" sz="1800" b="1" i="1" dirty="0">
                <a:latin typeface="+mj-lt"/>
              </a:rPr>
              <a:t> µg.m</a:t>
            </a:r>
            <a:r>
              <a:rPr lang="sk-SK" b="1" i="1" baseline="30000" dirty="0">
                <a:latin typeface="+mj-lt"/>
              </a:rPr>
              <a:t>-</a:t>
            </a:r>
            <a:r>
              <a:rPr lang="sk-SK" sz="1800" b="1" i="1" baseline="30000" dirty="0">
                <a:latin typeface="+mj-lt"/>
              </a:rPr>
              <a:t>3</a:t>
            </a:r>
            <a:endParaRPr lang="sk-SK" b="1" i="1" baseline="-25000" dirty="0">
              <a:latin typeface="+mj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089764" y="822077"/>
            <a:ext cx="967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Najvýznamnejším zdrojom emisií PM na väčšine územia je </a:t>
            </a:r>
            <a:r>
              <a:rPr lang="sk-SK" b="1" dirty="0">
                <a:latin typeface="+mj-lt"/>
              </a:rPr>
              <a:t>vykurovanie domácností tuhým palivom.</a:t>
            </a:r>
            <a:endParaRPr lang="sk-SK" dirty="0">
              <a:latin typeface="+mj-lt"/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528767"/>
              </p:ext>
            </p:extLst>
          </p:nvPr>
        </p:nvGraphicFramePr>
        <p:xfrm>
          <a:off x="846991" y="3429000"/>
          <a:ext cx="4572000" cy="332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8EB8BB5-C373-4863-8E8F-6DBEC8FD97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321008"/>
              </p:ext>
            </p:extLst>
          </p:nvPr>
        </p:nvGraphicFramePr>
        <p:xfrm>
          <a:off x="6604880" y="3528695"/>
          <a:ext cx="4572000" cy="332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7309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Vlastné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91CE"/>
      </a:accent1>
      <a:accent2>
        <a:srgbClr val="E89266"/>
      </a:accent2>
      <a:accent3>
        <a:srgbClr val="5BBEBB"/>
      </a:accent3>
      <a:accent4>
        <a:srgbClr val="FFC000"/>
      </a:accent4>
      <a:accent5>
        <a:srgbClr val="006AB4"/>
      </a:accent5>
      <a:accent6>
        <a:srgbClr val="00A19A"/>
      </a:accent6>
      <a:hlink>
        <a:srgbClr val="EA5A14"/>
      </a:hlink>
      <a:folHlink>
        <a:srgbClr val="5291CE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" id="{38C99A89-B408-4C6A-8D15-4F875B2F2958}" vid="{BB805962-C549-4A4B-A319-D65AC4E026B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65491bb-510d-4bab-963c-85010610f6e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98288EA573040BFC35A506D3342BA" ma:contentTypeVersion="15" ma:contentTypeDescription="Create a new document." ma:contentTypeScope="" ma:versionID="5baed7def0b57b1fe044e4704f35ec14">
  <xsd:schema xmlns:xsd="http://www.w3.org/2001/XMLSchema" xmlns:xs="http://www.w3.org/2001/XMLSchema" xmlns:p="http://schemas.microsoft.com/office/2006/metadata/properties" xmlns:ns3="3846ec58-04ae-43ac-bc01-0742f1fc33b6" xmlns:ns4="c65491bb-510d-4bab-963c-85010610f6e3" targetNamespace="http://schemas.microsoft.com/office/2006/metadata/properties" ma:root="true" ma:fieldsID="dafeda1b33e994e235898e352ef8468a" ns3:_="" ns4:_="">
    <xsd:import namespace="3846ec58-04ae-43ac-bc01-0742f1fc33b6"/>
    <xsd:import namespace="c65491bb-510d-4bab-963c-85010610f6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_activity" minOccurs="0"/>
                <xsd:element ref="ns4:MediaServiceDateTaken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ec58-04ae-43ac-bc01-0742f1fc33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491bb-510d-4bab-963c-85010610f6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3735B1-323E-4B45-952B-153AD20B1AFD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c65491bb-510d-4bab-963c-85010610f6e3"/>
    <ds:schemaRef ds:uri="3846ec58-04ae-43ac-bc01-0742f1fc33b6"/>
  </ds:schemaRefs>
</ds:datastoreItem>
</file>

<file path=customXml/itemProps2.xml><?xml version="1.0" encoding="utf-8"?>
<ds:datastoreItem xmlns:ds="http://schemas.openxmlformats.org/officeDocument/2006/customXml" ds:itemID="{E4839357-25DA-4903-A995-7D5FDB6C4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ec58-04ae-43ac-bc01-0742f1fc33b6"/>
    <ds:schemaRef ds:uri="c65491bb-510d-4bab-963c-85010610f6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F5A34B-B5C2-4F8E-9401-35ED1481D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populair - sablona PPT - SK</Template>
  <TotalTime>3640</TotalTime>
  <Words>1919</Words>
  <Application>Microsoft Office PowerPoint</Application>
  <PresentationFormat>Širokouhlá</PresentationFormat>
  <Paragraphs>394</Paragraphs>
  <Slides>30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Roboto</vt:lpstr>
      <vt:lpstr>Trebuchet MS</vt:lpstr>
      <vt:lpstr>Tw Cen MT</vt:lpstr>
      <vt:lpstr>Motív balíka Office</vt:lpstr>
      <vt:lpstr>Stav kvality ovzdušia v Banskobystrickom kraji a zlepšenie kvality ovzdušia pri zmene vykurovacích zariadení</vt:lpstr>
      <vt:lpstr>Prezentácia programu PowerPoint</vt:lpstr>
      <vt:lpstr>1. Kritéria na hodnotenie kvality ovzdušia</vt:lpstr>
      <vt:lpstr>Prezentácia programu PowerPoint</vt:lpstr>
      <vt:lpstr>Prezentácia programu PowerPoint</vt:lpstr>
      <vt:lpstr>2. Hodnotenie kvality ovzdušia za roky 2022 - 2023 meraním</vt:lpstr>
      <vt:lpstr>Prezentácia programu PowerPoint</vt:lpstr>
      <vt:lpstr>Prezentácia programu PowerPoint</vt:lpstr>
      <vt:lpstr>Prezentácia programu PowerPoint</vt:lpstr>
      <vt:lpstr>Benzo(a)pyrén</vt:lpstr>
      <vt:lpstr>Prezentácia programu PowerPoint</vt:lpstr>
      <vt:lpstr>NO2</vt:lpstr>
      <vt:lpstr>Prezentácia programu PowerPoint</vt:lpstr>
      <vt:lpstr>Prezentácia programu PowerPoint</vt:lpstr>
      <vt:lpstr>3. Hodnotenie kvality ovzdušia za rok 2023 modelovaním</vt:lpstr>
      <vt:lpstr>Prezentácia programu PowerPoint</vt:lpstr>
      <vt:lpstr>4. Modelovanie opatrení pre lokálne kúreniská vo vybraných  oblastiach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Názov prezentácie</dc:title>
  <dc:creator>Katarína Belohorcová</dc:creator>
  <cp:lastModifiedBy>Eva Štroffeková</cp:lastModifiedBy>
  <cp:revision>348</cp:revision>
  <dcterms:created xsi:type="dcterms:W3CDTF">2023-03-21T14:33:00Z</dcterms:created>
  <dcterms:modified xsi:type="dcterms:W3CDTF">2024-05-29T16:09:16Z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0x01010036E98288EA573040BFC35A506D3342BA</vt:lpwstr>
  </property>
</Properties>
</file>