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7" r:id="rId2"/>
    <p:sldId id="330" r:id="rId3"/>
    <p:sldId id="329" r:id="rId4"/>
    <p:sldId id="334" r:id="rId5"/>
    <p:sldId id="266" r:id="rId6"/>
    <p:sldId id="324" r:id="rId7"/>
    <p:sldId id="323" r:id="rId8"/>
    <p:sldId id="265" r:id="rId9"/>
    <p:sldId id="321" r:id="rId10"/>
    <p:sldId id="277" r:id="rId11"/>
    <p:sldId id="332" r:id="rId12"/>
    <p:sldId id="333" r:id="rId13"/>
    <p:sldId id="331" r:id="rId14"/>
    <p:sldId id="309" r:id="rId15"/>
    <p:sldId id="302" r:id="rId16"/>
    <p:sldId id="326" r:id="rId17"/>
    <p:sldId id="267" r:id="rId18"/>
    <p:sldId id="262" r:id="rId19"/>
    <p:sldId id="314" r:id="rId20"/>
    <p:sldId id="335" r:id="rId2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83899184-AC0E-4B0A-9AA6-5B354DC15500}">
          <p14:sldIdLst>
            <p14:sldId id="327"/>
            <p14:sldId id="330"/>
            <p14:sldId id="329"/>
            <p14:sldId id="334"/>
            <p14:sldId id="266"/>
            <p14:sldId id="324"/>
            <p14:sldId id="323"/>
            <p14:sldId id="265"/>
            <p14:sldId id="321"/>
            <p14:sldId id="277"/>
            <p14:sldId id="332"/>
            <p14:sldId id="333"/>
            <p14:sldId id="331"/>
            <p14:sldId id="309"/>
            <p14:sldId id="302"/>
            <p14:sldId id="326"/>
            <p14:sldId id="267"/>
            <p14:sldId id="262"/>
            <p14:sldId id="314"/>
            <p14:sldId id="33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5D62"/>
    <a:srgbClr val="A4D233"/>
    <a:srgbClr val="B4C28B"/>
    <a:srgbClr val="5458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92" autoAdjust="0"/>
  </p:normalViewPr>
  <p:slideViewPr>
    <p:cSldViewPr snapToGrid="0">
      <p:cViewPr>
        <p:scale>
          <a:sx n="72" d="100"/>
          <a:sy n="72" d="100"/>
        </p:scale>
        <p:origin x="388" y="-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BBB58A-58C3-E3ED-540B-FFA2B5D17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9A32D41-90D1-F670-FB73-5ED1A531B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F1D9BCC-CB63-2B96-3811-9845BB766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8E97-BFF5-4A88-AB1D-E1FDB607D359}" type="datetimeFigureOut">
              <a:rPr lang="sk-SK" smtClean="0"/>
              <a:t>16. 5. 2024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4985EB0-935B-44CB-2A0A-D27250B9A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C5CDEBD-36D0-F9A7-E64D-E5EB60B5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B441-7001-432A-AF03-B9612055CB1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099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267F76-B1DF-E551-3E67-9DF08FC83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E40DD78-EFEF-3F26-C516-9CBA1D212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06EDBDD-FDDD-9D3F-8C47-832BBFCF6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8E97-BFF5-4A88-AB1D-E1FDB607D359}" type="datetimeFigureOut">
              <a:rPr lang="sk-SK" smtClean="0"/>
              <a:t>16. 5. 2024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C495636-BF88-ABC5-DB7E-1FF65F81D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D6397FA-7C05-944D-ABBD-19D67975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B441-7001-432A-AF03-B9612055CB1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6579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E454EEF6-CFE3-D879-EDCC-551C877AF5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0F1BE513-02C6-25FD-E2B7-7648EACF4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F474373-3CC2-7FCD-782B-7A11DBDC0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8E97-BFF5-4A88-AB1D-E1FDB607D359}" type="datetimeFigureOut">
              <a:rPr lang="sk-SK" smtClean="0"/>
              <a:t>16. 5. 2024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16C02CF-F3DF-B5FE-AE66-86F153215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7A50224-DE92-447E-5C8A-BE3574DA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B441-7001-432A-AF03-B9612055CB1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048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AF716A-BEE6-D31C-75A7-6078AA77E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9A8472E-FC2E-0EB9-9D86-65DF5C299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51FE678-9EB2-FB41-E8D0-464C78673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8E97-BFF5-4A88-AB1D-E1FDB607D359}" type="datetimeFigureOut">
              <a:rPr lang="sk-SK" smtClean="0"/>
              <a:t>16. 5. 2024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B462B18-1F7A-432E-3890-3D7330623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4591D4F-C8AD-0046-DD55-4D5600FA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B441-7001-432A-AF03-B9612055CB1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2192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F1F3DD-1873-FFAC-9AAE-87EBA5DA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2089162-177C-A0CB-E803-2DAD84D46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2B6ADFA-259A-E1C4-5DDF-21AABB011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8E97-BFF5-4A88-AB1D-E1FDB607D359}" type="datetimeFigureOut">
              <a:rPr lang="sk-SK" smtClean="0"/>
              <a:t>16. 5. 2024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F22E305-9215-9A23-0CEE-5120F9067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F7F8375-043B-6D03-79E8-D7D82648E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B441-7001-432A-AF03-B9612055CB1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614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2E3B0-D115-15F7-7D4F-C202BFF6E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A775C83-6F6B-C7B3-37D6-9DB1BE6477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95C61E7-B63C-FA88-B022-52770BDAF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539BAD1-0604-8B56-DFBF-80C71CEAF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8E97-BFF5-4A88-AB1D-E1FDB607D359}" type="datetimeFigureOut">
              <a:rPr lang="sk-SK" smtClean="0"/>
              <a:t>16. 5. 2024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DF59496-F512-5A6D-EC62-8EB95F5C0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517980B-310F-ABD4-B183-E03278DEE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B441-7001-432A-AF03-B9612055CB1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4733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8385D0-8F64-588E-2777-057110F2B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D60190-BF14-8933-E80B-947F410D2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7EBFDAD-6636-B5E4-1379-3C0D835E0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A821C97-F2ED-FB99-08F9-D5EFB77B37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2CCE9FA0-42A3-567F-F1B3-46C0CED92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E0BC4EF2-62BA-6648-4B7E-CD7A7E6E9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8E97-BFF5-4A88-AB1D-E1FDB607D359}" type="datetimeFigureOut">
              <a:rPr lang="sk-SK" smtClean="0"/>
              <a:t>16. 5. 2024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DE91F03E-D43E-8C2B-BA28-14E182D27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85732B69-2E7F-9015-72EB-E669B5BE5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B441-7001-432A-AF03-B9612055CB1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540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BB251-A3D3-B3E8-E7DC-12040E4DB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98AC60C3-CD03-0BE9-68DF-216725D91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8E97-BFF5-4A88-AB1D-E1FDB607D359}" type="datetimeFigureOut">
              <a:rPr lang="sk-SK" smtClean="0"/>
              <a:t>16. 5. 2024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AC5F59B5-9CC9-5FC2-564D-F3391AA3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45A634F0-4A1F-78E9-A781-8E7A757CD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B441-7001-432A-AF03-B9612055CB1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45116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B14DCF30-D689-37CF-AC4A-6FB199D1A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8E97-BFF5-4A88-AB1D-E1FDB607D359}" type="datetimeFigureOut">
              <a:rPr lang="sk-SK" smtClean="0"/>
              <a:t>16. 5. 2024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5EBE1812-EB5C-C044-D90D-1E5B8F2D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A98C3AE-7891-9819-EFFE-D474F464B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B441-7001-432A-AF03-B9612055CB1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06524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A32366-CEA5-BE21-106B-FBC7E3BB2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B25AF0D-CC9B-D384-B333-7DA268244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70ADBF-2A1A-A5C7-C163-29AB5E6C2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36214A8-C4C7-1E74-3A7A-0FE7889BF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8E97-BFF5-4A88-AB1D-E1FDB607D359}" type="datetimeFigureOut">
              <a:rPr lang="sk-SK" smtClean="0"/>
              <a:t>16. 5. 2024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CD513AE-1C65-F1DE-2C40-DB2B1AE0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EF8C821-26A4-4B43-CCDC-3C06B9953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B441-7001-432A-AF03-B9612055CB1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64341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4FE15D-98B2-7F7D-D291-AAC855855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658332A7-3E93-96D8-C363-D023F7288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A20B73-A340-C200-7730-CCC04B3BB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80C2C51-E274-D309-F2ED-8E3C334D9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8E97-BFF5-4A88-AB1D-E1FDB607D359}" type="datetimeFigureOut">
              <a:rPr lang="sk-SK" smtClean="0"/>
              <a:t>16. 5. 2024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644A59D-A0AC-1D86-39F2-5F1A9BCE4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6331280-9A51-F9F5-1D48-F8EADD528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B441-7001-432A-AF03-B9612055CB1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3213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A4D872F4-9B91-3859-4920-0E3478F5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7DB0D6-60C7-26B8-9E1A-B0563F21E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034BB75-66A8-AC57-A9A9-456FE698F6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28E97-BFF5-4A88-AB1D-E1FDB607D359}" type="datetimeFigureOut">
              <a:rPr lang="sk-SK" smtClean="0"/>
              <a:t>16. 5. 2024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C2AFFAD-3975-BC2E-C7C3-9445B4F082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67251DD-169C-42D3-E4DA-E48B1F98A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CB441-7001-432A-AF03-B9612055CB1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374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emf"/><Relationship Id="rId5" Type="http://schemas.openxmlformats.org/officeDocument/2006/relationships/image" Target="../media/image29.png"/><Relationship Id="rId10" Type="http://schemas.openxmlformats.org/officeDocument/2006/relationships/image" Target="../media/image34.emf"/><Relationship Id="rId4" Type="http://schemas.openxmlformats.org/officeDocument/2006/relationships/image" Target="../media/image28.emf"/><Relationship Id="rId9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46.emf"/><Relationship Id="rId3" Type="http://schemas.openxmlformats.org/officeDocument/2006/relationships/image" Target="../media/image27.png"/><Relationship Id="rId7" Type="http://schemas.openxmlformats.org/officeDocument/2006/relationships/image" Target="../media/image40.emf"/><Relationship Id="rId12" Type="http://schemas.openxmlformats.org/officeDocument/2006/relationships/image" Target="../media/image45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11" Type="http://schemas.openxmlformats.org/officeDocument/2006/relationships/image" Target="../media/image44.emf"/><Relationship Id="rId5" Type="http://schemas.openxmlformats.org/officeDocument/2006/relationships/image" Target="../media/image29.png"/><Relationship Id="rId10" Type="http://schemas.openxmlformats.org/officeDocument/2006/relationships/image" Target="../media/image43.emf"/><Relationship Id="rId4" Type="http://schemas.openxmlformats.org/officeDocument/2006/relationships/image" Target="../media/image28.emf"/><Relationship Id="rId9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10" Type="http://schemas.openxmlformats.org/officeDocument/2006/relationships/image" Target="../media/image54.png"/><Relationship Id="rId4" Type="http://schemas.openxmlformats.org/officeDocument/2006/relationships/image" Target="../media/image48.jpg"/><Relationship Id="rId9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jekt pre obsah 4" descr="Obrázok, na ktorom je snímka obrazovky, rastlina, strom, miniatúra">
            <a:extLst>
              <a:ext uri="{FF2B5EF4-FFF2-40B4-BE49-F238E27FC236}">
                <a16:creationId xmlns:a16="http://schemas.microsoft.com/office/drawing/2014/main" id="{77AC8ED7-6592-1A37-1ECF-A60BB23A9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12872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427DEF76-380E-60C2-A577-E4B7B428DDE2}"/>
              </a:ext>
            </a:extLst>
          </p:cNvPr>
          <p:cNvSpPr txBox="1"/>
          <p:nvPr/>
        </p:nvSpPr>
        <p:spPr>
          <a:xfrm>
            <a:off x="1849120" y="3429000"/>
            <a:ext cx="9895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solidFill>
                  <a:schemeClr val="bg1"/>
                </a:solidFill>
                <a:latin typeface="Montserrat ExtraBold" pitchFamily="2" charset="-18"/>
              </a:rPr>
              <a:t>Má zmysel riešiť hĺbkovú energetickú obnovu budov?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D63260F-E628-8DE9-C8F6-38AC0AAEEF5D}"/>
              </a:ext>
            </a:extLst>
          </p:cNvPr>
          <p:cNvSpPr txBox="1"/>
          <p:nvPr/>
        </p:nvSpPr>
        <p:spPr>
          <a:xfrm>
            <a:off x="7264400" y="6410960"/>
            <a:ext cx="2971801" cy="213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F20A576A-E289-62D2-24DC-A8E43E1C1286}"/>
              </a:ext>
            </a:extLst>
          </p:cNvPr>
          <p:cNvSpPr txBox="1"/>
          <p:nvPr/>
        </p:nvSpPr>
        <p:spPr>
          <a:xfrm>
            <a:off x="6797040" y="6110095"/>
            <a:ext cx="455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b="1" dirty="0">
                <a:solidFill>
                  <a:schemeClr val="bg1"/>
                </a:solidFill>
              </a:rPr>
              <a:t>Zdenko Miko</a:t>
            </a:r>
          </a:p>
        </p:txBody>
      </p:sp>
    </p:spTree>
    <p:extLst>
      <p:ext uri="{BB962C8B-B14F-4D97-AF65-F5344CB8AC3E}">
        <p14:creationId xmlns:p14="http://schemas.microsoft.com/office/powerpoint/2010/main" val="1619855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13CC1A69-2696-8D0E-559F-5C0F1DC0C41E}"/>
              </a:ext>
            </a:extLst>
          </p:cNvPr>
          <p:cNvSpPr txBox="1"/>
          <p:nvPr/>
        </p:nvSpPr>
        <p:spPr>
          <a:xfrm>
            <a:off x="1954481" y="231492"/>
            <a:ext cx="828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  <a:latin typeface="Montserrat" pitchFamily="2" charset="-18"/>
              </a:rPr>
              <a:t>Energetický prepočet vzorového obecného úradu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0D28564-F4C8-0DB4-F503-04FF314E2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936" y="2581244"/>
            <a:ext cx="4371975" cy="581025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B024F66F-77F8-763B-257C-7089FFA36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33" y="2633198"/>
            <a:ext cx="3924300" cy="565150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76954507-4D60-40E2-906B-20A109E0E47F}"/>
              </a:ext>
            </a:extLst>
          </p:cNvPr>
          <p:cNvSpPr txBox="1"/>
          <p:nvPr/>
        </p:nvSpPr>
        <p:spPr>
          <a:xfrm>
            <a:off x="667604" y="2110948"/>
            <a:ext cx="246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</a:rPr>
              <a:t>Pôvodný stav - spotreby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90DA5F03-F1B0-ADA1-069A-C3F6D4981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9936" y="1884491"/>
            <a:ext cx="4481228" cy="369332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47617395-1D6F-22FD-F4BB-4D8D8D846024}"/>
              </a:ext>
            </a:extLst>
          </p:cNvPr>
          <p:cNvSpPr txBox="1"/>
          <p:nvPr/>
        </p:nvSpPr>
        <p:spPr>
          <a:xfrm>
            <a:off x="681733" y="3328518"/>
            <a:ext cx="329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</a:rPr>
              <a:t>Pôvodný stav – finančný náklad</a:t>
            </a:r>
          </a:p>
        </p:txBody>
      </p:sp>
      <p:pic>
        <p:nvPicPr>
          <p:cNvPr id="18" name="Obrázok 17">
            <a:extLst>
              <a:ext uri="{FF2B5EF4-FFF2-40B4-BE49-F238E27FC236}">
                <a16:creationId xmlns:a16="http://schemas.microsoft.com/office/drawing/2014/main" id="{EB6FC485-54CA-6BF3-DD7A-3CBDBDC34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733" y="3828020"/>
            <a:ext cx="6168918" cy="581026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074264DE-A5F7-45C8-E791-39AA64B1B5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9936" y="3429000"/>
            <a:ext cx="4666286" cy="118508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6A2D6A29-ECA6-70EE-69C9-D3E136A91A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1810" y="5591301"/>
            <a:ext cx="3371850" cy="19685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DDA8E407-1651-2ADE-3408-0A821C41F6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6515" y="5589340"/>
            <a:ext cx="1352550" cy="19685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5B209FD2-1159-4390-8126-2F507B4E4A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9065" y="5587379"/>
            <a:ext cx="1352550" cy="196850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EF7FBECC-B6CC-06EE-EFB8-70A678DCA2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1615" y="5591474"/>
            <a:ext cx="1085850" cy="196850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FA0A137A-3710-251C-A106-E684EAC466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1810" y="4989499"/>
            <a:ext cx="71247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6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13CC1A69-2696-8D0E-559F-5C0F1DC0C41E}"/>
              </a:ext>
            </a:extLst>
          </p:cNvPr>
          <p:cNvSpPr txBox="1"/>
          <p:nvPr/>
        </p:nvSpPr>
        <p:spPr>
          <a:xfrm>
            <a:off x="1954481" y="231492"/>
            <a:ext cx="828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  <a:latin typeface="Montserrat" pitchFamily="2" charset="-18"/>
              </a:rPr>
              <a:t>Energetický prepočet vzorového obecného úradu 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B024F66F-77F8-763B-257C-7089FFA36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33" y="2536478"/>
            <a:ext cx="3924300" cy="565150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76954507-4D60-40E2-906B-20A109E0E47F}"/>
              </a:ext>
            </a:extLst>
          </p:cNvPr>
          <p:cNvSpPr txBox="1"/>
          <p:nvPr/>
        </p:nvSpPr>
        <p:spPr>
          <a:xfrm>
            <a:off x="667604" y="2110948"/>
            <a:ext cx="4065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Montserrat" pitchFamily="2" charset="-18"/>
              </a:rPr>
              <a:t>Stav po rekonštrukcii - spotreby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47617395-1D6F-22FD-F4BB-4D8D8D846024}"/>
              </a:ext>
            </a:extLst>
          </p:cNvPr>
          <p:cNvSpPr txBox="1"/>
          <p:nvPr/>
        </p:nvSpPr>
        <p:spPr>
          <a:xfrm>
            <a:off x="681733" y="3206672"/>
            <a:ext cx="4966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Montserrat" pitchFamily="2" charset="-18"/>
              </a:rPr>
              <a:t>Stav po rekonštrukcii – finančný náklad</a:t>
            </a:r>
          </a:p>
        </p:txBody>
      </p:sp>
      <p:pic>
        <p:nvPicPr>
          <p:cNvPr id="18" name="Obrázok 17">
            <a:extLst>
              <a:ext uri="{FF2B5EF4-FFF2-40B4-BE49-F238E27FC236}">
                <a16:creationId xmlns:a16="http://schemas.microsoft.com/office/drawing/2014/main" id="{EB6FC485-54CA-6BF3-DD7A-3CBDBDC34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33" y="3681048"/>
            <a:ext cx="6168918" cy="581026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DEE99A31-1326-4C63-E9C8-806B9311A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012" y="4614088"/>
            <a:ext cx="5257373" cy="1139873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5BF47D06-DC92-3D8F-F293-316374A816E5}"/>
              </a:ext>
            </a:extLst>
          </p:cNvPr>
          <p:cNvSpPr txBox="1"/>
          <p:nvPr/>
        </p:nvSpPr>
        <p:spPr>
          <a:xfrm>
            <a:off x="696123" y="673391"/>
            <a:ext cx="10378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>
                <a:solidFill>
                  <a:schemeClr val="bg1"/>
                </a:solidFill>
                <a:latin typeface="Montserrat" pitchFamily="2" charset="-18"/>
              </a:rPr>
              <a:t>Alternatíva rekonštrukcie v duchu krabica za krabicu (kotol za ) + nové klimatizačné jednotky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851717CC-A03A-8D74-C010-27EFBA66FD96}"/>
              </a:ext>
            </a:extLst>
          </p:cNvPr>
          <p:cNvSpPr txBox="1"/>
          <p:nvPr/>
        </p:nvSpPr>
        <p:spPr>
          <a:xfrm>
            <a:off x="667603" y="1104039"/>
            <a:ext cx="3114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Montserrat" pitchFamily="2" charset="-18"/>
              </a:rPr>
              <a:t>Pôvodný stav - spotreby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B42C1831-6FF9-6D89-526C-B04DED63C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33" y="1509584"/>
            <a:ext cx="3924300" cy="565150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EBB1CB09-AAAB-8C1E-D678-3A544B34531F}"/>
              </a:ext>
            </a:extLst>
          </p:cNvPr>
          <p:cNvSpPr txBox="1"/>
          <p:nvPr/>
        </p:nvSpPr>
        <p:spPr>
          <a:xfrm>
            <a:off x="6095998" y="1129681"/>
            <a:ext cx="448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bg1"/>
                </a:solidFill>
                <a:latin typeface="Montserrat" pitchFamily="2" charset="-18"/>
              </a:rPr>
              <a:t>Klimatizačné jednotky na chladenie</a:t>
            </a:r>
          </a:p>
          <a:p>
            <a:pPr algn="ctr"/>
            <a:r>
              <a:rPr lang="sk-SK" sz="1600" dirty="0">
                <a:solidFill>
                  <a:schemeClr val="bg1"/>
                </a:solidFill>
                <a:latin typeface="Montserrat" pitchFamily="2" charset="-18"/>
              </a:rPr>
              <a:t>chladiť bude vnútorné priestory povedzme 2,5 mesiaca v roku, t.j.75 dní po 10 hodín = 750 hodín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47DF0D6E-EEF9-4D1D-D5E4-55A2B4E4C004}"/>
              </a:ext>
            </a:extLst>
          </p:cNvPr>
          <p:cNvSpPr txBox="1"/>
          <p:nvPr/>
        </p:nvSpPr>
        <p:spPr>
          <a:xfrm>
            <a:off x="2977343" y="6013670"/>
            <a:ext cx="6237310" cy="582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>
                <a:solidFill>
                  <a:schemeClr val="bg1"/>
                </a:solidFill>
                <a:latin typeface="Montserrat" pitchFamily="2" charset="-18"/>
              </a:rPr>
              <a:t>Celkový ročný náklad za energie, údržbu a servis predpokladajme v sume 32 000, 00 EUR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4FB8C421-68D2-CC86-FB32-C902DD54E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8157" y="2236171"/>
            <a:ext cx="6349892" cy="133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5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4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13CC1A69-2696-8D0E-559F-5C0F1DC0C41E}"/>
              </a:ext>
            </a:extLst>
          </p:cNvPr>
          <p:cNvSpPr txBox="1"/>
          <p:nvPr/>
        </p:nvSpPr>
        <p:spPr>
          <a:xfrm>
            <a:off x="1954481" y="231492"/>
            <a:ext cx="828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  <a:latin typeface="Montserrat" pitchFamily="2" charset="-18"/>
              </a:rPr>
              <a:t>Energetický prepočet vzorového obecného úradu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0D28564-F4C8-0DB4-F503-04FF314E2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936" y="2581244"/>
            <a:ext cx="4371975" cy="581025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B024F66F-77F8-763B-257C-7089FFA36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00" y="1947269"/>
            <a:ext cx="3924300" cy="565150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76954507-4D60-40E2-906B-20A109E0E47F}"/>
              </a:ext>
            </a:extLst>
          </p:cNvPr>
          <p:cNvSpPr txBox="1"/>
          <p:nvPr/>
        </p:nvSpPr>
        <p:spPr>
          <a:xfrm>
            <a:off x="667603" y="2682379"/>
            <a:ext cx="319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</a:rPr>
              <a:t>Stav po rekonštrukcii - spotreby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90DA5F03-F1B0-ADA1-069A-C3F6D4981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9936" y="1884491"/>
            <a:ext cx="4481228" cy="369332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47617395-1D6F-22FD-F4BB-4D8D8D846024}"/>
              </a:ext>
            </a:extLst>
          </p:cNvPr>
          <p:cNvSpPr txBox="1"/>
          <p:nvPr/>
        </p:nvSpPr>
        <p:spPr>
          <a:xfrm>
            <a:off x="667603" y="4094603"/>
            <a:ext cx="3907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</a:rPr>
              <a:t>Stav po rekonštrukcii – finančný náklad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5BF47D06-DC92-3D8F-F293-316374A816E5}"/>
              </a:ext>
            </a:extLst>
          </p:cNvPr>
          <p:cNvSpPr txBox="1"/>
          <p:nvPr/>
        </p:nvSpPr>
        <p:spPr>
          <a:xfrm>
            <a:off x="2266567" y="701960"/>
            <a:ext cx="7534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bg1"/>
                </a:solidFill>
              </a:rPr>
              <a:t>Alternatíva rekonštrukcie v duchu poďme do hĺbky, využívajme prirodzene vyskytujúcu energiu, zachytávajme energie unikajúce z vnútorného prostredia, energie “nevyrábajme“ spaľovaním paliva ale presúvajme ich medzi sebou 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3CEFCF91-D252-1ABB-C0A9-4D1E711A5655}"/>
              </a:ext>
            </a:extLst>
          </p:cNvPr>
          <p:cNvSpPr txBox="1"/>
          <p:nvPr/>
        </p:nvSpPr>
        <p:spPr>
          <a:xfrm>
            <a:off x="667603" y="1503102"/>
            <a:ext cx="246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</a:rPr>
              <a:t>Pôvodný stav - spotreby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5B43B3C2-E464-C2C1-9D7D-0A672F748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200" y="3146425"/>
            <a:ext cx="4711700" cy="565150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118B33FB-3105-5B51-BE85-F18E3A670A86}"/>
              </a:ext>
            </a:extLst>
          </p:cNvPr>
          <p:cNvSpPr txBox="1"/>
          <p:nvPr/>
        </p:nvSpPr>
        <p:spPr>
          <a:xfrm>
            <a:off x="3474720" y="5966845"/>
            <a:ext cx="5790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>
                <a:solidFill>
                  <a:schemeClr val="bg1"/>
                </a:solidFill>
                <a:latin typeface="Montserrat" pitchFamily="2" charset="-18"/>
              </a:rPr>
              <a:t>Celkový ročný náklad za energie, údržbu a servis predpokladajme 11 000, 00 EUR a to ešte stále bez podpory </a:t>
            </a:r>
            <a:r>
              <a:rPr lang="sk-SK" sz="1600" b="1" dirty="0" err="1">
                <a:solidFill>
                  <a:schemeClr val="bg1"/>
                </a:solidFill>
                <a:latin typeface="Montserrat" pitchFamily="2" charset="-18"/>
              </a:rPr>
              <a:t>fotovoltiky</a:t>
            </a:r>
            <a:r>
              <a:rPr lang="sk-SK" sz="1600" b="1" dirty="0">
                <a:solidFill>
                  <a:schemeClr val="bg1"/>
                </a:solidFill>
                <a:latin typeface="Montserrat" pitchFamily="2" charset="-18"/>
              </a:rPr>
              <a:t> na streche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5892B257-1185-7378-1D7B-82B6ACB273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400" y="4496679"/>
            <a:ext cx="9271000" cy="74930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4FFB7BDF-4CE4-4FBD-785D-9B9F12637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400" y="5226618"/>
            <a:ext cx="3371850" cy="196850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59571458-8EBD-7691-9E22-2736728880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8250" y="5226618"/>
            <a:ext cx="1352550" cy="196850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228D4331-BF08-01D9-1F05-686D67A580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0800" y="5230443"/>
            <a:ext cx="1352550" cy="196850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3026F3CD-CC4A-A710-F655-B54752223E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5331" y="5230443"/>
            <a:ext cx="1085850" cy="196850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CAD07A53-5AAD-A456-CB4E-77D054175D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8440" y="5220480"/>
            <a:ext cx="1085850" cy="196850"/>
          </a:xfrm>
          <a:prstGeom prst="rect">
            <a:avLst/>
          </a:prstGeom>
        </p:spPr>
      </p:pic>
      <p:pic>
        <p:nvPicPr>
          <p:cNvPr id="26" name="Obrázok 25">
            <a:extLst>
              <a:ext uri="{FF2B5EF4-FFF2-40B4-BE49-F238E27FC236}">
                <a16:creationId xmlns:a16="http://schemas.microsoft.com/office/drawing/2014/main" id="{51AEBCD4-303D-46E1-8320-FD64273400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75180" y="5220480"/>
            <a:ext cx="1085850" cy="19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642A4BF2-EE59-F8FF-B794-2C8D4D457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B63C0B9B-7BA5-F555-47EF-A0C662552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7" y="2696539"/>
            <a:ext cx="3022704" cy="2014349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543E668D-CF61-D1B8-A51C-EA2C03294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72" y="4942236"/>
            <a:ext cx="2717928" cy="1811952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BC4E939C-3D28-7A34-80EB-373779B65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285" y="1027872"/>
            <a:ext cx="2968116" cy="2223222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9BE74AE6-E242-B326-933D-6CC2A6864E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07" y="950584"/>
            <a:ext cx="4170374" cy="1745955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DFAA8D08-02C3-9211-423D-F93FAEB8E4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46" y="664966"/>
            <a:ext cx="2543175" cy="1800225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CD2E94F2-B6AA-8810-4E68-519353B481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947" y="5147872"/>
            <a:ext cx="2857500" cy="1600200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1AB7852F-65F6-CD8C-AA04-8681B17D50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99" y="3268706"/>
            <a:ext cx="2619375" cy="1743075"/>
          </a:xfrm>
          <a:prstGeom prst="rect">
            <a:avLst/>
          </a:prstGeom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28E277F3-53EF-BC19-12E0-B6CA5FC1A3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2" y="2967918"/>
            <a:ext cx="3736562" cy="1955994"/>
          </a:xfrm>
          <a:prstGeom prst="rect">
            <a:avLst/>
          </a:prstGeom>
        </p:spPr>
      </p:pic>
      <p:sp>
        <p:nvSpPr>
          <p:cNvPr id="22" name="BlokTextu 21">
            <a:extLst>
              <a:ext uri="{FF2B5EF4-FFF2-40B4-BE49-F238E27FC236}">
                <a16:creationId xmlns:a16="http://schemas.microsoft.com/office/drawing/2014/main" id="{C832567C-C262-73B3-83E2-31C116FAD0D8}"/>
              </a:ext>
            </a:extLst>
          </p:cNvPr>
          <p:cNvSpPr txBox="1"/>
          <p:nvPr/>
        </p:nvSpPr>
        <p:spPr>
          <a:xfrm>
            <a:off x="3917299" y="203200"/>
            <a:ext cx="5155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b="1" u="sng" dirty="0">
                <a:solidFill>
                  <a:schemeClr val="bg1"/>
                </a:solidFill>
              </a:rPr>
              <a:t>Kaštieľ Voderady</a:t>
            </a:r>
          </a:p>
        </p:txBody>
      </p:sp>
    </p:spTree>
    <p:extLst>
      <p:ext uri="{BB962C8B-B14F-4D97-AF65-F5344CB8AC3E}">
        <p14:creationId xmlns:p14="http://schemas.microsoft.com/office/powerpoint/2010/main" val="3276643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text">
            <a:extLst>
              <a:ext uri="{FF2B5EF4-FFF2-40B4-BE49-F238E27FC236}">
                <a16:creationId xmlns:a16="http://schemas.microsoft.com/office/drawing/2014/main" id="{FD754D7C-923C-A573-DA7F-FA6EE2CA8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102206142019;inovacia;energiareal;">
            <a:hlinkClick r:id="" action="ppaction://media"/>
            <a:extLst>
              <a:ext uri="{FF2B5EF4-FFF2-40B4-BE49-F238E27FC236}">
                <a16:creationId xmlns:a16="http://schemas.microsoft.com/office/drawing/2014/main" id="{C1506DF9-D9B2-A444-6445-C1A87F4C5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5680" y="421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8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52D5D042-7477-8C39-A945-717EF37D6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7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26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A3462A1A-ABCC-EBFD-7269-A2EA90A57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7CFAF956-E419-9E53-A28B-C6F3622DB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083" y="1762125"/>
            <a:ext cx="5291667" cy="333375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D61510A-48CF-0C96-F438-5CC4B6BFC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65" y="144673"/>
            <a:ext cx="4555498" cy="65606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38063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Obrázok, na ktorom je text, snímka obrazovky, vizitka&#10;&#10;Automaticky generovaný popis">
            <a:extLst>
              <a:ext uri="{FF2B5EF4-FFF2-40B4-BE49-F238E27FC236}">
                <a16:creationId xmlns:a16="http://schemas.microsoft.com/office/drawing/2014/main" id="{CC5FCF30-A2FE-1232-FCAA-9EE46943F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4"/>
            <a:ext cx="12192000" cy="6855586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C8CC0CF2-5DAC-BF7C-3A98-737D3BD1D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90910"/>
            <a:ext cx="2809748" cy="187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71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text, elektronika, snímka obrazovky&#10;&#10;Automaticky generovaný popis">
            <a:extLst>
              <a:ext uri="{FF2B5EF4-FFF2-40B4-BE49-F238E27FC236}">
                <a16:creationId xmlns:a16="http://schemas.microsoft.com/office/drawing/2014/main" id="{010B21BB-33DA-4413-E85C-DACD2F953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2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31E5DEC1-54A2-0899-FF51-D4A27ED6D9EE}"/>
              </a:ext>
            </a:extLst>
          </p:cNvPr>
          <p:cNvSpPr txBox="1"/>
          <p:nvPr/>
        </p:nvSpPr>
        <p:spPr>
          <a:xfrm>
            <a:off x="263668" y="127321"/>
            <a:ext cx="6901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b="1" u="sng" dirty="0">
                <a:solidFill>
                  <a:srgbClr val="5A5D62"/>
                </a:solidFill>
                <a:latin typeface="Montserrat" pitchFamily="2" charset="-18"/>
              </a:rPr>
              <a:t>ROZSAH</a:t>
            </a:r>
            <a:r>
              <a:rPr lang="sk-SK" sz="4400" b="1" u="sng" dirty="0">
                <a:solidFill>
                  <a:srgbClr val="A4D233"/>
                </a:solidFill>
                <a:latin typeface="Montserrat" pitchFamily="2" charset="-18"/>
              </a:rPr>
              <a:t> </a:t>
            </a:r>
            <a:r>
              <a:rPr lang="sk-SK" sz="4400" b="1" u="sng" dirty="0">
                <a:solidFill>
                  <a:srgbClr val="5A5D62"/>
                </a:solidFill>
                <a:latin typeface="Montserrat" pitchFamily="2" charset="-18"/>
              </a:rPr>
              <a:t>SLUŽIEB: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0D23D604-82E4-3B21-ABAA-71F11B841158}"/>
              </a:ext>
            </a:extLst>
          </p:cNvPr>
          <p:cNvSpPr txBox="1"/>
          <p:nvPr/>
        </p:nvSpPr>
        <p:spPr>
          <a:xfrm>
            <a:off x="263668" y="896762"/>
            <a:ext cx="6901061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sk-SK" sz="2800" b="1" dirty="0">
                <a:solidFill>
                  <a:schemeClr val="bg1"/>
                </a:solidFill>
                <a:latin typeface="Montserrat" pitchFamily="2" charset="-18"/>
              </a:rPr>
              <a:t>Zabezpečujeme komplexný servis od A do Z :</a:t>
            </a:r>
          </a:p>
          <a:p>
            <a:pPr marL="504000" indent="-504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2400" b="1" dirty="0">
                <a:solidFill>
                  <a:schemeClr val="bg1"/>
                </a:solidFill>
                <a:latin typeface="Montserrat" pitchFamily="2" charset="-18"/>
              </a:rPr>
              <a:t>Tvorba energetických koncepcií</a:t>
            </a:r>
          </a:p>
          <a:p>
            <a:pPr marL="504000" indent="-504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2400" b="1" dirty="0">
                <a:solidFill>
                  <a:schemeClr val="bg1"/>
                </a:solidFill>
                <a:latin typeface="Montserrat" pitchFamily="2" charset="-18"/>
              </a:rPr>
              <a:t>Návrh riešení, projekcia</a:t>
            </a:r>
          </a:p>
          <a:p>
            <a:pPr marL="504000" indent="-504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2400" b="1" dirty="0">
                <a:solidFill>
                  <a:schemeClr val="bg1"/>
                </a:solidFill>
                <a:latin typeface="Montserrat" pitchFamily="2" charset="-18"/>
              </a:rPr>
              <a:t>Príprava podkladov</a:t>
            </a:r>
          </a:p>
          <a:p>
            <a:pPr marL="504000" indent="-504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2400" b="1" dirty="0">
                <a:solidFill>
                  <a:schemeClr val="bg1"/>
                </a:solidFill>
                <a:latin typeface="Montserrat" pitchFamily="2" charset="-18"/>
              </a:rPr>
              <a:t>Výroba technológie</a:t>
            </a:r>
          </a:p>
          <a:p>
            <a:pPr marL="504000" indent="-504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2400" b="1" dirty="0">
                <a:solidFill>
                  <a:schemeClr val="bg1"/>
                </a:solidFill>
                <a:latin typeface="Montserrat" pitchFamily="2" charset="-18"/>
              </a:rPr>
              <a:t>Inštalácia celého systému</a:t>
            </a:r>
          </a:p>
          <a:p>
            <a:pPr marL="504000" indent="-504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2400" b="1" dirty="0">
                <a:solidFill>
                  <a:schemeClr val="bg1"/>
                </a:solidFill>
                <a:latin typeface="Montserrat" pitchFamily="2" charset="-18"/>
              </a:rPr>
              <a:t>Nepretržitý monitoring prevádzky a vzdialený dohľad</a:t>
            </a:r>
          </a:p>
          <a:p>
            <a:pPr marL="504000" indent="-504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2400" b="1" dirty="0">
                <a:solidFill>
                  <a:schemeClr val="bg1"/>
                </a:solidFill>
                <a:latin typeface="Montserrat" pitchFamily="2" charset="-18"/>
              </a:rPr>
              <a:t>Pravidelný servis a optimalizácia počas celej doby životnosti, </a:t>
            </a:r>
            <a:r>
              <a:rPr lang="sk-SK" sz="2400" b="1" dirty="0" err="1">
                <a:solidFill>
                  <a:schemeClr val="bg1"/>
                </a:solidFill>
                <a:latin typeface="Montserrat" pitchFamily="2" charset="-18"/>
              </a:rPr>
              <a:t>t.j</a:t>
            </a:r>
            <a:r>
              <a:rPr lang="sk-SK" sz="2400" b="1" dirty="0">
                <a:solidFill>
                  <a:schemeClr val="bg1"/>
                </a:solidFill>
                <a:latin typeface="Montserrat" pitchFamily="2" charset="-18"/>
              </a:rPr>
              <a:t>. minimálne 25 rokov</a:t>
            </a:r>
          </a:p>
        </p:txBody>
      </p:sp>
    </p:spTree>
    <p:extLst>
      <p:ext uri="{BB962C8B-B14F-4D97-AF65-F5344CB8AC3E}">
        <p14:creationId xmlns:p14="http://schemas.microsoft.com/office/powerpoint/2010/main" val="87415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snímka obrazovky, text, grafický dizajn, dizajn&#10;&#10;Automaticky generovaný popis">
            <a:extLst>
              <a:ext uri="{FF2B5EF4-FFF2-40B4-BE49-F238E27FC236}">
                <a16:creationId xmlns:a16="http://schemas.microsoft.com/office/drawing/2014/main" id="{D443CAD0-61C2-06BB-68CE-8D8CEBE2E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43118907-1E43-27AE-EB6F-885963CFC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754" y="179333"/>
            <a:ext cx="3061466" cy="2040977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D403FED6-8F64-4A87-BA7E-6CC77C38A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6" y="2950779"/>
            <a:ext cx="3394841" cy="2546131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6E17FD1-0905-F99D-0B54-614B22EC6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708" y="2519033"/>
            <a:ext cx="4751377" cy="224215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416430CD-DCFD-1EB8-10E8-E36D807B7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3794" y="4922454"/>
            <a:ext cx="2466975" cy="184785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C2B27401-344A-9D02-BE8E-45BB908D6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9245" y="4922454"/>
            <a:ext cx="2466975" cy="184785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2250C6F2-2181-4A18-A643-3EC011088E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083" y="5178971"/>
            <a:ext cx="2709979" cy="1589854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01FE6A69-66BD-2A6C-DC40-5549882A34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9990" y="1199821"/>
            <a:ext cx="3726073" cy="2759623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828946B4-2332-E1BA-BD9C-3BE39C09D9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0849" y="1763767"/>
            <a:ext cx="3048000" cy="1504950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68C38F84-C3ED-2113-DE59-0C9514D738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8668" y="4417547"/>
            <a:ext cx="2174279" cy="1703332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DF5B7F80-D825-126B-9257-39ABDCD54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0022" y="4384229"/>
            <a:ext cx="2066762" cy="155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88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text, snímka obrazovky, grafický dizajn, písmo&#10;&#10;Automaticky generovaný popis">
            <a:extLst>
              <a:ext uri="{FF2B5EF4-FFF2-40B4-BE49-F238E27FC236}">
                <a16:creationId xmlns:a16="http://schemas.microsoft.com/office/drawing/2014/main" id="{715F68A0-AC1D-F393-6043-D152FF475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" y="1873201"/>
            <a:ext cx="2670048" cy="479887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4AD14B69-3433-F11D-C0EB-01EB08B1B128}"/>
              </a:ext>
            </a:extLst>
          </p:cNvPr>
          <p:cNvSpPr txBox="1"/>
          <p:nvPr/>
        </p:nvSpPr>
        <p:spPr>
          <a:xfrm>
            <a:off x="4526852" y="2806347"/>
            <a:ext cx="4474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>
                <a:solidFill>
                  <a:schemeClr val="bg1"/>
                </a:solidFill>
                <a:latin typeface="Montserrat" pitchFamily="2" charset="-18"/>
              </a:rPr>
              <a:t>Ďakujem za vypočutie.</a:t>
            </a:r>
          </a:p>
          <a:p>
            <a:pPr algn="ctr"/>
            <a:endParaRPr lang="sk-SK" sz="2000" b="1" dirty="0">
              <a:solidFill>
                <a:schemeClr val="bg1"/>
              </a:solidFill>
              <a:latin typeface="Montserrat" pitchFamily="2" charset="-18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EF53DAA2-AB6A-60D3-C067-1E71123A7AAF}"/>
              </a:ext>
            </a:extLst>
          </p:cNvPr>
          <p:cNvSpPr txBox="1"/>
          <p:nvPr/>
        </p:nvSpPr>
        <p:spPr>
          <a:xfrm>
            <a:off x="5287926" y="6348905"/>
            <a:ext cx="1616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800" dirty="0">
                <a:solidFill>
                  <a:schemeClr val="bg1"/>
                </a:solidFill>
                <a:latin typeface="Montserrat" pitchFamily="2" charset="-18"/>
              </a:rPr>
              <a:t>0917 941 982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71321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dizajn&#10;&#10; Automaticky generovaný popis so strednou spoľahlivosťou">
            <a:extLst>
              <a:ext uri="{FF2B5EF4-FFF2-40B4-BE49-F238E27FC236}">
                <a16:creationId xmlns:a16="http://schemas.microsoft.com/office/drawing/2014/main" id="{861715CB-C648-69CC-A72E-FD8233F61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2AE70ECF-968F-AA87-25E9-F9F418632CBD}"/>
              </a:ext>
            </a:extLst>
          </p:cNvPr>
          <p:cNvSpPr txBox="1"/>
          <p:nvPr/>
        </p:nvSpPr>
        <p:spPr>
          <a:xfrm>
            <a:off x="492034" y="439087"/>
            <a:ext cx="996260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Green</a:t>
            </a:r>
            <a:r>
              <a:rPr lang="sk-SK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Deal</a:t>
            </a:r>
            <a:r>
              <a:rPr lang="sk-SK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(Zelená Dohoda)</a:t>
            </a:r>
          </a:p>
          <a:p>
            <a:r>
              <a:rPr lang="sk-SK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„Fit </a:t>
            </a:r>
            <a:r>
              <a:rPr lang="sk-SK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sk-SK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55“ – 13 legislatívnych návrhov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výsledok: zníženie produkcie emisií skleníkových plynov do roku 2030 o 55% v porovnaní s rokom 1990. K dosiahnutiu stanoveného cieľa sa prihlásila aj Slovenská republika.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Slovensko je oproti roku 1990 s úsporou emisií skleníkových plynov na úrovni približne -46% (2019/oceliareň Košice približne 10%).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pomyselný cieľ “-55%“ na prvý pohľad pre našu krajinu zvládnuteľný.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smernica Európskeho parlamentu o energetickej hospodárnosti budov zverejneného dňa 15.12.2021</a:t>
            </a:r>
            <a:r>
              <a:rPr lang="sk-SK" u="sng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budovy: 36% </a:t>
            </a:r>
            <a:r>
              <a:rPr lang="sk-SK" dirty="0">
                <a:latin typeface="Times New Roman" panose="02020603050405020304" pitchFamily="18" charset="0"/>
                <a:ea typeface="Calibri" panose="020F0502020204030204" pitchFamily="34" charset="0"/>
              </a:rPr>
              <a:t>z 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celkovej produkcii emisií skleníkových plynov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Times New Roman" panose="02020603050405020304" pitchFamily="18" charset="0"/>
                <a:ea typeface="Calibri" panose="020F0502020204030204" pitchFamily="34" charset="0"/>
              </a:rPr>
              <a:t>40% 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 celkovej konečnej spotreby energií celej EÚ až 40%.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75% budov v EÚ je energeticky neefektívnych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85 – 95 % všetkých budov sa bude naďalej využívať aj po roku 2050</a:t>
            </a:r>
            <a:endParaRPr lang="sk-SK" dirty="0"/>
          </a:p>
        </p:txBody>
      </p:sp>
      <p:pic>
        <p:nvPicPr>
          <p:cNvPr id="8" name="Obrázok 7" descr="Obrázok, na ktorom je text, číslo, písmo, snímka obrazovky&#10;&#10;Automaticky generovaný popis">
            <a:extLst>
              <a:ext uri="{FF2B5EF4-FFF2-40B4-BE49-F238E27FC236}">
                <a16:creationId xmlns:a16="http://schemas.microsoft.com/office/drawing/2014/main" id="{E525EA81-8445-2487-BBF8-9246F1451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3" y="4039988"/>
            <a:ext cx="5164455" cy="2277240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84ED61FE-BA76-DDDB-F68C-5D96DBD45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489" y="4039988"/>
            <a:ext cx="4368102" cy="189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94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97E0B536-DAD1-A110-0BF3-A8584C7B8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297" y="3429000"/>
            <a:ext cx="8825406" cy="121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40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BA5241E1-41B9-194C-D116-67C35F77B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02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D1C872C-2846-ADC8-8D3B-AE3B85A17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2472F8D-461C-49C5-0E52-2CD0B920F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354" y="923635"/>
            <a:ext cx="5276273" cy="527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1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ok 4" descr="Obrázok, na ktorom je námestie&#10;&#10;Automaticky generovaný popis">
            <a:extLst>
              <a:ext uri="{FF2B5EF4-FFF2-40B4-BE49-F238E27FC236}">
                <a16:creationId xmlns:a16="http://schemas.microsoft.com/office/drawing/2014/main" id="{A297FA8D-6CCC-17AC-12B1-697C8D851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855922F3-7FAE-1E46-20A9-21E052050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96" y="129308"/>
            <a:ext cx="8406422" cy="594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54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662A9F4E-43FE-DDB1-241C-E30D72086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30" y="766618"/>
            <a:ext cx="10888228" cy="535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84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trávnik&#10;&#10;Automaticky generovaný popis">
            <a:extLst>
              <a:ext uri="{FF2B5EF4-FFF2-40B4-BE49-F238E27FC236}">
                <a16:creationId xmlns:a16="http://schemas.microsoft.com/office/drawing/2014/main" id="{DD9D0C78-8D35-D2C0-DE2D-201A7CB63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AD532C19-14F0-FCE4-C9E4-5C273420D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320" y="2055524"/>
            <a:ext cx="8516507" cy="369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5254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2858</TotalTime>
  <Words>369</Words>
  <Application>Microsoft Office PowerPoint</Application>
  <PresentationFormat>Širokouhlá</PresentationFormat>
  <Paragraphs>40</Paragraphs>
  <Slides>20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Montserrat</vt:lpstr>
      <vt:lpstr>Montserrat ExtraBold</vt:lpstr>
      <vt:lpstr>Times New Roman</vt:lpstr>
      <vt:lpstr>Wingdings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Zdenko Miko</dc:creator>
  <cp:lastModifiedBy>miko@ozamres.onmicrosoft.com</cp:lastModifiedBy>
  <cp:revision>24</cp:revision>
  <dcterms:created xsi:type="dcterms:W3CDTF">2022-05-23T07:59:27Z</dcterms:created>
  <dcterms:modified xsi:type="dcterms:W3CDTF">2024-05-16T06:49:05Z</dcterms:modified>
</cp:coreProperties>
</file>