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0"/>
  </p:notesMasterIdLst>
  <p:sldIdLst>
    <p:sldId id="256" r:id="rId2"/>
    <p:sldId id="318" r:id="rId3"/>
    <p:sldId id="322" r:id="rId4"/>
    <p:sldId id="264" r:id="rId5"/>
    <p:sldId id="257" r:id="rId6"/>
    <p:sldId id="305" r:id="rId7"/>
    <p:sldId id="324" r:id="rId8"/>
    <p:sldId id="309" r:id="rId9"/>
    <p:sldId id="269" r:id="rId10"/>
    <p:sldId id="307" r:id="rId11"/>
    <p:sldId id="323" r:id="rId12"/>
    <p:sldId id="312" r:id="rId13"/>
    <p:sldId id="310" r:id="rId14"/>
    <p:sldId id="317" r:id="rId15"/>
    <p:sldId id="272" r:id="rId16"/>
    <p:sldId id="331" r:id="rId17"/>
    <p:sldId id="332" r:id="rId18"/>
    <p:sldId id="333" r:id="rId19"/>
    <p:sldId id="325" r:id="rId20"/>
    <p:sldId id="336" r:id="rId21"/>
    <p:sldId id="268" r:id="rId22"/>
    <p:sldId id="288" r:id="rId23"/>
    <p:sldId id="326" r:id="rId24"/>
    <p:sldId id="273" r:id="rId25"/>
    <p:sldId id="327" r:id="rId26"/>
    <p:sldId id="328" r:id="rId27"/>
    <p:sldId id="277" r:id="rId28"/>
    <p:sldId id="278" r:id="rId29"/>
    <p:sldId id="279" r:id="rId30"/>
    <p:sldId id="329" r:id="rId31"/>
    <p:sldId id="321" r:id="rId32"/>
    <p:sldId id="306" r:id="rId33"/>
    <p:sldId id="313" r:id="rId34"/>
    <p:sldId id="280" r:id="rId35"/>
    <p:sldId id="320" r:id="rId36"/>
    <p:sldId id="330" r:id="rId37"/>
    <p:sldId id="319" r:id="rId38"/>
    <p:sldId id="261" r:id="rId3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čáková Katarína" initials="MK" lastIdx="19" clrIdx="0">
    <p:extLst>
      <p:ext uri="{19B8F6BF-5375-455C-9EA6-DF929625EA0E}">
        <p15:presenceInfo xmlns:p15="http://schemas.microsoft.com/office/powerpoint/2012/main" userId="S-1-5-21-390540759-788030774-433219294-11729" providerId="AD"/>
      </p:ext>
    </p:extLst>
  </p:cmAuthor>
  <p:cmAuthor id="2" name="Čaplová Júlia" initials="ČJ" lastIdx="7" clrIdx="1">
    <p:extLst>
      <p:ext uri="{19B8F6BF-5375-455C-9EA6-DF929625EA0E}">
        <p15:presenceInfo xmlns:p15="http://schemas.microsoft.com/office/powerpoint/2012/main" userId="S-1-5-21-390540759-788030774-433219294-1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ACA"/>
    <a:srgbClr val="4E86AB"/>
    <a:srgbClr val="5B9BD5"/>
    <a:srgbClr val="2998E3"/>
    <a:srgbClr val="E89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95" autoAdjust="0"/>
  </p:normalViewPr>
  <p:slideViewPr>
    <p:cSldViewPr snapToGrid="0">
      <p:cViewPr varScale="1">
        <p:scale>
          <a:sx n="81" d="100"/>
          <a:sy n="81" d="100"/>
        </p:scale>
        <p:origin x="73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A836B-F481-42E2-AB51-4FB093883B8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8F5485E3-319A-4AA9-89D5-ADC0BD8E2A47}">
      <dgm:prSet phldrT="[Text]"/>
      <dgm:spPr/>
      <dgm:t>
        <a:bodyPr/>
        <a:lstStyle/>
        <a:p>
          <a:r>
            <a:rPr lang="sk-SK" dirty="0"/>
            <a:t>Schválený rozpočet EÚ </a:t>
          </a:r>
        </a:p>
      </dgm:t>
    </dgm:pt>
    <dgm:pt modelId="{84EA8B85-B0CE-47DC-A410-9F2B1DD05655}" type="parTrans" cxnId="{667EC1C2-9289-46C7-919D-C998912D05EC}">
      <dgm:prSet/>
      <dgm:spPr/>
      <dgm:t>
        <a:bodyPr/>
        <a:lstStyle/>
        <a:p>
          <a:endParaRPr lang="sk-SK"/>
        </a:p>
      </dgm:t>
    </dgm:pt>
    <dgm:pt modelId="{2B19FC3C-8574-4BC5-A557-D8F3A10E9254}" type="sibTrans" cxnId="{667EC1C2-9289-46C7-919D-C998912D05EC}">
      <dgm:prSet/>
      <dgm:spPr/>
      <dgm:t>
        <a:bodyPr/>
        <a:lstStyle/>
        <a:p>
          <a:endParaRPr lang="sk-SK"/>
        </a:p>
      </dgm:t>
    </dgm:pt>
    <dgm:pt modelId="{A6378372-C115-46F5-9405-922FFE6A65B2}">
      <dgm:prSet phldrT="[Text]"/>
      <dgm:spPr/>
      <dgm:t>
        <a:bodyPr/>
        <a:lstStyle/>
        <a:p>
          <a:r>
            <a:rPr lang="sk-SK" dirty="0"/>
            <a:t>Fondy EÚ</a:t>
          </a:r>
        </a:p>
      </dgm:t>
    </dgm:pt>
    <dgm:pt modelId="{2713B6CF-E56B-42B4-BDBF-B4EC9F7A179B}" type="parTrans" cxnId="{027673D2-8D9D-40D8-AA2D-2B1E73AB7411}">
      <dgm:prSet/>
      <dgm:spPr/>
      <dgm:t>
        <a:bodyPr/>
        <a:lstStyle/>
        <a:p>
          <a:endParaRPr lang="sk-SK"/>
        </a:p>
      </dgm:t>
    </dgm:pt>
    <dgm:pt modelId="{8F5C2DDD-ADE3-4061-9510-9137B5675565}" type="sibTrans" cxnId="{027673D2-8D9D-40D8-AA2D-2B1E73AB7411}">
      <dgm:prSet/>
      <dgm:spPr/>
      <dgm:t>
        <a:bodyPr/>
        <a:lstStyle/>
        <a:p>
          <a:endParaRPr lang="sk-SK"/>
        </a:p>
      </dgm:t>
    </dgm:pt>
    <dgm:pt modelId="{E3304225-465D-453A-8874-940987179F7C}">
      <dgm:prSet phldrT="[Text]"/>
      <dgm:spPr/>
      <dgm:t>
        <a:bodyPr/>
        <a:lstStyle/>
        <a:p>
          <a:r>
            <a:rPr lang="sk-SK" dirty="0"/>
            <a:t>Operačné programy ČŠ</a:t>
          </a:r>
        </a:p>
      </dgm:t>
    </dgm:pt>
    <dgm:pt modelId="{72E7AB40-052A-4BD8-9801-B0763116D176}" type="parTrans" cxnId="{1C2417A3-1C3E-4DFC-9178-D81D9288484E}">
      <dgm:prSet/>
      <dgm:spPr/>
      <dgm:t>
        <a:bodyPr/>
        <a:lstStyle/>
        <a:p>
          <a:endParaRPr lang="sk-SK"/>
        </a:p>
      </dgm:t>
    </dgm:pt>
    <dgm:pt modelId="{6A5DFBBB-4573-4633-8D55-78E3B0E5C12D}" type="sibTrans" cxnId="{1C2417A3-1C3E-4DFC-9178-D81D9288484E}">
      <dgm:prSet/>
      <dgm:spPr/>
      <dgm:t>
        <a:bodyPr/>
        <a:lstStyle/>
        <a:p>
          <a:endParaRPr lang="sk-SK"/>
        </a:p>
      </dgm:t>
    </dgm:pt>
    <dgm:pt modelId="{E1D55209-7416-498B-917B-F209E3CB6AF0}">
      <dgm:prSet/>
      <dgm:spPr/>
      <dgm:t>
        <a:bodyPr/>
        <a:lstStyle/>
        <a:p>
          <a:r>
            <a:rPr lang="sk-SK" dirty="0"/>
            <a:t>Schémy</a:t>
          </a:r>
        </a:p>
      </dgm:t>
    </dgm:pt>
    <dgm:pt modelId="{2340687F-8F54-4FC1-AC08-E39C7D36837B}" type="parTrans" cxnId="{0FFAD468-BBE7-489A-8DF0-E60C2655FD5B}">
      <dgm:prSet/>
      <dgm:spPr/>
      <dgm:t>
        <a:bodyPr/>
        <a:lstStyle/>
        <a:p>
          <a:endParaRPr lang="sk-SK"/>
        </a:p>
      </dgm:t>
    </dgm:pt>
    <dgm:pt modelId="{1BC3D33E-475E-44A0-97EA-6756303EF225}" type="sibTrans" cxnId="{0FFAD468-BBE7-489A-8DF0-E60C2655FD5B}">
      <dgm:prSet/>
      <dgm:spPr/>
      <dgm:t>
        <a:bodyPr/>
        <a:lstStyle/>
        <a:p>
          <a:endParaRPr lang="sk-SK"/>
        </a:p>
      </dgm:t>
    </dgm:pt>
    <dgm:pt modelId="{FEFBD147-73BF-4761-95BF-542EAB1AD916}">
      <dgm:prSet phldrT="[Text]"/>
      <dgm:spPr/>
      <dgm:t>
        <a:bodyPr/>
        <a:lstStyle/>
        <a:p>
          <a:r>
            <a:rPr lang="sk-SK" dirty="0"/>
            <a:t>Výzvy pre žiadateľov</a:t>
          </a:r>
        </a:p>
      </dgm:t>
    </dgm:pt>
    <dgm:pt modelId="{F6E620C4-073A-4749-9D10-6527614CCFCE}" type="parTrans" cxnId="{CCDAEEB4-491E-4998-AAEE-030F65541048}">
      <dgm:prSet/>
      <dgm:spPr/>
      <dgm:t>
        <a:bodyPr/>
        <a:lstStyle/>
        <a:p>
          <a:endParaRPr lang="sk-SK"/>
        </a:p>
      </dgm:t>
    </dgm:pt>
    <dgm:pt modelId="{64CEDCDC-9F6B-477B-90E2-97BA466D2C5F}" type="sibTrans" cxnId="{CCDAEEB4-491E-4998-AAEE-030F65541048}">
      <dgm:prSet/>
      <dgm:spPr/>
      <dgm:t>
        <a:bodyPr/>
        <a:lstStyle/>
        <a:p>
          <a:endParaRPr lang="sk-SK"/>
        </a:p>
      </dgm:t>
    </dgm:pt>
    <dgm:pt modelId="{DE0C7506-1B81-47D5-8844-B86F6121770C}" type="pres">
      <dgm:prSet presAssocID="{8B9A836B-F481-42E2-AB51-4FB093883B83}" presName="CompostProcess" presStyleCnt="0">
        <dgm:presLayoutVars>
          <dgm:dir/>
          <dgm:resizeHandles val="exact"/>
        </dgm:presLayoutVars>
      </dgm:prSet>
      <dgm:spPr/>
    </dgm:pt>
    <dgm:pt modelId="{C3B113EC-18C3-4EA5-8416-B8715A740959}" type="pres">
      <dgm:prSet presAssocID="{8B9A836B-F481-42E2-AB51-4FB093883B83}" presName="arrow" presStyleLbl="bgShp" presStyleIdx="0" presStyleCnt="1"/>
      <dgm:spPr/>
    </dgm:pt>
    <dgm:pt modelId="{F3FAD76A-93E4-44C3-B346-77B6B43E54EB}" type="pres">
      <dgm:prSet presAssocID="{8B9A836B-F481-42E2-AB51-4FB093883B83}" presName="linearProcess" presStyleCnt="0"/>
      <dgm:spPr/>
    </dgm:pt>
    <dgm:pt modelId="{70150E6B-E683-4C21-84E8-2119CACF5277}" type="pres">
      <dgm:prSet presAssocID="{8F5485E3-319A-4AA9-89D5-ADC0BD8E2A47}" presName="textNode" presStyleLbl="node1" presStyleIdx="0" presStyleCnt="5">
        <dgm:presLayoutVars>
          <dgm:bulletEnabled val="1"/>
        </dgm:presLayoutVars>
      </dgm:prSet>
      <dgm:spPr/>
    </dgm:pt>
    <dgm:pt modelId="{41152B75-AEA2-4185-B1A8-ABC5B669E9A4}" type="pres">
      <dgm:prSet presAssocID="{2B19FC3C-8574-4BC5-A557-D8F3A10E9254}" presName="sibTrans" presStyleCnt="0"/>
      <dgm:spPr/>
    </dgm:pt>
    <dgm:pt modelId="{EEB4494C-79DA-4D83-AC8E-8114358C5EFD}" type="pres">
      <dgm:prSet presAssocID="{A6378372-C115-46F5-9405-922FFE6A65B2}" presName="textNode" presStyleLbl="node1" presStyleIdx="1" presStyleCnt="5">
        <dgm:presLayoutVars>
          <dgm:bulletEnabled val="1"/>
        </dgm:presLayoutVars>
      </dgm:prSet>
      <dgm:spPr/>
    </dgm:pt>
    <dgm:pt modelId="{379CC014-572F-4CFB-8038-C2880EE97CE6}" type="pres">
      <dgm:prSet presAssocID="{8F5C2DDD-ADE3-4061-9510-9137B5675565}" presName="sibTrans" presStyleCnt="0"/>
      <dgm:spPr/>
    </dgm:pt>
    <dgm:pt modelId="{4E9BDB37-6809-44DA-AA9B-09011AD3958D}" type="pres">
      <dgm:prSet presAssocID="{E3304225-465D-453A-8874-940987179F7C}" presName="textNode" presStyleLbl="node1" presStyleIdx="2" presStyleCnt="5">
        <dgm:presLayoutVars>
          <dgm:bulletEnabled val="1"/>
        </dgm:presLayoutVars>
      </dgm:prSet>
      <dgm:spPr/>
    </dgm:pt>
    <dgm:pt modelId="{35ABBA1E-012F-4BF4-BB85-BC1D0B3737D3}" type="pres">
      <dgm:prSet presAssocID="{6A5DFBBB-4573-4633-8D55-78E3B0E5C12D}" presName="sibTrans" presStyleCnt="0"/>
      <dgm:spPr/>
    </dgm:pt>
    <dgm:pt modelId="{1666C924-A9B2-48CC-98DE-70B0FBD08E14}" type="pres">
      <dgm:prSet presAssocID="{E1D55209-7416-498B-917B-F209E3CB6AF0}" presName="textNode" presStyleLbl="node1" presStyleIdx="3" presStyleCnt="5">
        <dgm:presLayoutVars>
          <dgm:bulletEnabled val="1"/>
        </dgm:presLayoutVars>
      </dgm:prSet>
      <dgm:spPr/>
    </dgm:pt>
    <dgm:pt modelId="{D263B496-38D6-415E-829C-5A8DDA3879CB}" type="pres">
      <dgm:prSet presAssocID="{1BC3D33E-475E-44A0-97EA-6756303EF225}" presName="sibTrans" presStyleCnt="0"/>
      <dgm:spPr/>
    </dgm:pt>
    <dgm:pt modelId="{2E2E3E24-460D-44CF-B453-F4C77A6864FE}" type="pres">
      <dgm:prSet presAssocID="{FEFBD147-73BF-4761-95BF-542EAB1AD916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7081D22-0F2A-4D2C-9BB5-D5FA41456F92}" type="presOf" srcId="{A6378372-C115-46F5-9405-922FFE6A65B2}" destId="{EEB4494C-79DA-4D83-AC8E-8114358C5EFD}" srcOrd="0" destOrd="0" presId="urn:microsoft.com/office/officeart/2005/8/layout/hProcess9"/>
    <dgm:cxn modelId="{6242CE3D-FAD6-4F1E-82E1-569B5F8ABBA6}" type="presOf" srcId="{8B9A836B-F481-42E2-AB51-4FB093883B83}" destId="{DE0C7506-1B81-47D5-8844-B86F6121770C}" srcOrd="0" destOrd="0" presId="urn:microsoft.com/office/officeart/2005/8/layout/hProcess9"/>
    <dgm:cxn modelId="{0FFAD468-BBE7-489A-8DF0-E60C2655FD5B}" srcId="{8B9A836B-F481-42E2-AB51-4FB093883B83}" destId="{E1D55209-7416-498B-917B-F209E3CB6AF0}" srcOrd="3" destOrd="0" parTransId="{2340687F-8F54-4FC1-AC08-E39C7D36837B}" sibTransId="{1BC3D33E-475E-44A0-97EA-6756303EF225}"/>
    <dgm:cxn modelId="{5F187458-823D-44C9-BD8F-A6958CAF26CC}" type="presOf" srcId="{E3304225-465D-453A-8874-940987179F7C}" destId="{4E9BDB37-6809-44DA-AA9B-09011AD3958D}" srcOrd="0" destOrd="0" presId="urn:microsoft.com/office/officeart/2005/8/layout/hProcess9"/>
    <dgm:cxn modelId="{19E2468F-0790-4688-8C0F-F2A088316271}" type="presOf" srcId="{8F5485E3-319A-4AA9-89D5-ADC0BD8E2A47}" destId="{70150E6B-E683-4C21-84E8-2119CACF5277}" srcOrd="0" destOrd="0" presId="urn:microsoft.com/office/officeart/2005/8/layout/hProcess9"/>
    <dgm:cxn modelId="{1C2417A3-1C3E-4DFC-9178-D81D9288484E}" srcId="{8B9A836B-F481-42E2-AB51-4FB093883B83}" destId="{E3304225-465D-453A-8874-940987179F7C}" srcOrd="2" destOrd="0" parTransId="{72E7AB40-052A-4BD8-9801-B0763116D176}" sibTransId="{6A5DFBBB-4573-4633-8D55-78E3B0E5C12D}"/>
    <dgm:cxn modelId="{CCDAEEB4-491E-4998-AAEE-030F65541048}" srcId="{8B9A836B-F481-42E2-AB51-4FB093883B83}" destId="{FEFBD147-73BF-4761-95BF-542EAB1AD916}" srcOrd="4" destOrd="0" parTransId="{F6E620C4-073A-4749-9D10-6527614CCFCE}" sibTransId="{64CEDCDC-9F6B-477B-90E2-97BA466D2C5F}"/>
    <dgm:cxn modelId="{A25566B9-8A48-44D0-9E70-DC76E84F3859}" type="presOf" srcId="{E1D55209-7416-498B-917B-F209E3CB6AF0}" destId="{1666C924-A9B2-48CC-98DE-70B0FBD08E14}" srcOrd="0" destOrd="0" presId="urn:microsoft.com/office/officeart/2005/8/layout/hProcess9"/>
    <dgm:cxn modelId="{667EC1C2-9289-46C7-919D-C998912D05EC}" srcId="{8B9A836B-F481-42E2-AB51-4FB093883B83}" destId="{8F5485E3-319A-4AA9-89D5-ADC0BD8E2A47}" srcOrd="0" destOrd="0" parTransId="{84EA8B85-B0CE-47DC-A410-9F2B1DD05655}" sibTransId="{2B19FC3C-8574-4BC5-A557-D8F3A10E9254}"/>
    <dgm:cxn modelId="{027673D2-8D9D-40D8-AA2D-2B1E73AB7411}" srcId="{8B9A836B-F481-42E2-AB51-4FB093883B83}" destId="{A6378372-C115-46F5-9405-922FFE6A65B2}" srcOrd="1" destOrd="0" parTransId="{2713B6CF-E56B-42B4-BDBF-B4EC9F7A179B}" sibTransId="{8F5C2DDD-ADE3-4061-9510-9137B5675565}"/>
    <dgm:cxn modelId="{1D7D9ED7-41BB-4176-84E7-8A0179AEA773}" type="presOf" srcId="{FEFBD147-73BF-4761-95BF-542EAB1AD916}" destId="{2E2E3E24-460D-44CF-B453-F4C77A6864FE}" srcOrd="0" destOrd="0" presId="urn:microsoft.com/office/officeart/2005/8/layout/hProcess9"/>
    <dgm:cxn modelId="{BD4E4A00-07AF-41C5-AC0F-95123A1358A2}" type="presParOf" srcId="{DE0C7506-1B81-47D5-8844-B86F6121770C}" destId="{C3B113EC-18C3-4EA5-8416-B8715A740959}" srcOrd="0" destOrd="0" presId="urn:microsoft.com/office/officeart/2005/8/layout/hProcess9"/>
    <dgm:cxn modelId="{112743D1-D650-4C52-995D-934F70985DA8}" type="presParOf" srcId="{DE0C7506-1B81-47D5-8844-B86F6121770C}" destId="{F3FAD76A-93E4-44C3-B346-77B6B43E54EB}" srcOrd="1" destOrd="0" presId="urn:microsoft.com/office/officeart/2005/8/layout/hProcess9"/>
    <dgm:cxn modelId="{FA1CD167-825D-407E-B925-1717ACC9762D}" type="presParOf" srcId="{F3FAD76A-93E4-44C3-B346-77B6B43E54EB}" destId="{70150E6B-E683-4C21-84E8-2119CACF5277}" srcOrd="0" destOrd="0" presId="urn:microsoft.com/office/officeart/2005/8/layout/hProcess9"/>
    <dgm:cxn modelId="{6101374F-6C9F-454B-ADE8-120139CE46DE}" type="presParOf" srcId="{F3FAD76A-93E4-44C3-B346-77B6B43E54EB}" destId="{41152B75-AEA2-4185-B1A8-ABC5B669E9A4}" srcOrd="1" destOrd="0" presId="urn:microsoft.com/office/officeart/2005/8/layout/hProcess9"/>
    <dgm:cxn modelId="{DF533375-9AE2-4F57-9B5F-A9BD55D3CF6C}" type="presParOf" srcId="{F3FAD76A-93E4-44C3-B346-77B6B43E54EB}" destId="{EEB4494C-79DA-4D83-AC8E-8114358C5EFD}" srcOrd="2" destOrd="0" presId="urn:microsoft.com/office/officeart/2005/8/layout/hProcess9"/>
    <dgm:cxn modelId="{F73A129E-B582-4F95-AD12-1475751DBE79}" type="presParOf" srcId="{F3FAD76A-93E4-44C3-B346-77B6B43E54EB}" destId="{379CC014-572F-4CFB-8038-C2880EE97CE6}" srcOrd="3" destOrd="0" presId="urn:microsoft.com/office/officeart/2005/8/layout/hProcess9"/>
    <dgm:cxn modelId="{0B11825B-B0B8-4F1F-BE9E-E01CF25480BD}" type="presParOf" srcId="{F3FAD76A-93E4-44C3-B346-77B6B43E54EB}" destId="{4E9BDB37-6809-44DA-AA9B-09011AD3958D}" srcOrd="4" destOrd="0" presId="urn:microsoft.com/office/officeart/2005/8/layout/hProcess9"/>
    <dgm:cxn modelId="{AB5D6020-55A2-4B60-AAEE-28CED7106997}" type="presParOf" srcId="{F3FAD76A-93E4-44C3-B346-77B6B43E54EB}" destId="{35ABBA1E-012F-4BF4-BB85-BC1D0B3737D3}" srcOrd="5" destOrd="0" presId="urn:microsoft.com/office/officeart/2005/8/layout/hProcess9"/>
    <dgm:cxn modelId="{7CBE527F-2A7E-4496-8B44-CFD9B308A967}" type="presParOf" srcId="{F3FAD76A-93E4-44C3-B346-77B6B43E54EB}" destId="{1666C924-A9B2-48CC-98DE-70B0FBD08E14}" srcOrd="6" destOrd="0" presId="urn:microsoft.com/office/officeart/2005/8/layout/hProcess9"/>
    <dgm:cxn modelId="{69401483-7AB2-4540-809D-66899F8B9F90}" type="presParOf" srcId="{F3FAD76A-93E4-44C3-B346-77B6B43E54EB}" destId="{D263B496-38D6-415E-829C-5A8DDA3879CB}" srcOrd="7" destOrd="0" presId="urn:microsoft.com/office/officeart/2005/8/layout/hProcess9"/>
    <dgm:cxn modelId="{B6939E74-2893-4389-8D23-FD42B8BAE43E}" type="presParOf" srcId="{F3FAD76A-93E4-44C3-B346-77B6B43E54EB}" destId="{2E2E3E24-460D-44CF-B453-F4C77A6864F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113EC-18C3-4EA5-8416-B8715A740959}">
      <dsp:nvSpPr>
        <dsp:cNvPr id="0" name=""/>
        <dsp:cNvSpPr/>
      </dsp:nvSpPr>
      <dsp:spPr>
        <a:xfrm>
          <a:off x="788669" y="0"/>
          <a:ext cx="8938260" cy="407905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50E6B-E683-4C21-84E8-2119CACF5277}">
      <dsp:nvSpPr>
        <dsp:cNvPr id="0" name=""/>
        <dsp:cNvSpPr/>
      </dsp:nvSpPr>
      <dsp:spPr>
        <a:xfrm>
          <a:off x="909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Schválený rozpočet EÚ </a:t>
          </a:r>
        </a:p>
      </dsp:txBody>
      <dsp:txXfrm>
        <a:off x="80558" y="1303366"/>
        <a:ext cx="1842718" cy="1472324"/>
      </dsp:txXfrm>
    </dsp:sp>
    <dsp:sp modelId="{EEB4494C-79DA-4D83-AC8E-8114358C5EFD}">
      <dsp:nvSpPr>
        <dsp:cNvPr id="0" name=""/>
        <dsp:cNvSpPr/>
      </dsp:nvSpPr>
      <dsp:spPr>
        <a:xfrm>
          <a:off x="2128850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Fondy EÚ</a:t>
          </a:r>
        </a:p>
      </dsp:txBody>
      <dsp:txXfrm>
        <a:off x="2208499" y="1303366"/>
        <a:ext cx="1842718" cy="1472324"/>
      </dsp:txXfrm>
    </dsp:sp>
    <dsp:sp modelId="{4E9BDB37-6809-44DA-AA9B-09011AD3958D}">
      <dsp:nvSpPr>
        <dsp:cNvPr id="0" name=""/>
        <dsp:cNvSpPr/>
      </dsp:nvSpPr>
      <dsp:spPr>
        <a:xfrm>
          <a:off x="4256791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Operačné programy ČŠ</a:t>
          </a:r>
        </a:p>
      </dsp:txBody>
      <dsp:txXfrm>
        <a:off x="4336440" y="1303366"/>
        <a:ext cx="1842718" cy="1472324"/>
      </dsp:txXfrm>
    </dsp:sp>
    <dsp:sp modelId="{1666C924-A9B2-48CC-98DE-70B0FBD08E14}">
      <dsp:nvSpPr>
        <dsp:cNvPr id="0" name=""/>
        <dsp:cNvSpPr/>
      </dsp:nvSpPr>
      <dsp:spPr>
        <a:xfrm>
          <a:off x="6384733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Schémy</a:t>
          </a:r>
        </a:p>
      </dsp:txBody>
      <dsp:txXfrm>
        <a:off x="6464382" y="1303366"/>
        <a:ext cx="1842718" cy="1472324"/>
      </dsp:txXfrm>
    </dsp:sp>
    <dsp:sp modelId="{2E2E3E24-460D-44CF-B453-F4C77A6864FE}">
      <dsp:nvSpPr>
        <dsp:cNvPr id="0" name=""/>
        <dsp:cNvSpPr/>
      </dsp:nvSpPr>
      <dsp:spPr>
        <a:xfrm>
          <a:off x="8512674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Výzvy pre žiadateľov</a:t>
          </a:r>
        </a:p>
      </dsp:txBody>
      <dsp:txXfrm>
        <a:off x="8592323" y="1303366"/>
        <a:ext cx="1842718" cy="1472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E6F8252-87A1-49CB-92A3-F11B898DCA73}" type="datetimeFigureOut">
              <a:rPr lang="sk-SK" smtClean="0"/>
              <a:t>19. 5. 2024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8A1269A-61E9-45B0-AFD1-87A94A81EE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96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4877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575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73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6246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187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CCD4-A5E0-4114-87F7-2388EF6BBABF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23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0337"/>
            <a:ext cx="10515600" cy="800351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A166-B615-425B-A40D-2ADC06E8AD52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1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547-204C-43EA-BFD7-AD821E090DF2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395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70B1-8507-42EF-8A0A-E53DAC678E30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5193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71B3-59EE-4051-9C2B-8CB5E066AF6A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3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3372-8C55-4C7C-888D-71518A558F61}" type="datetime1">
              <a:rPr lang="sk-SK" smtClean="0"/>
              <a:t>19. 5. 2024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30442"/>
            <a:ext cx="10515600" cy="760246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36ED-D8D7-4A58-8ECD-59156C037FC5}" type="datetime1">
              <a:rPr lang="sk-SK" smtClean="0"/>
              <a:t>19. 5. 2024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0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9D5-C645-4FC6-9983-51E0C3F50FDC}" type="datetime1">
              <a:rPr lang="sk-SK" smtClean="0"/>
              <a:t>19. 5. 2024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4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E0CA-37BE-4644-B3F1-841FC34E9BFF}" type="datetime1">
              <a:rPr lang="sk-SK" smtClean="0"/>
              <a:t>19. 5. 2024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1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8314-D419-4D66-8433-7626CD59A162}" type="datetime1">
              <a:rPr lang="sk-SK" smtClean="0"/>
              <a:t>19. 5. 2024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7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D768-2B5D-4A3D-8BE6-CFA9050FADDE}" type="datetime1">
              <a:rPr lang="sk-SK" smtClean="0"/>
              <a:t>19. 5. 2024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1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792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A70B1-8507-42EF-8A0A-E53DAC678E30}" type="datetime1">
              <a:rPr lang="sk-SK" smtClean="0"/>
              <a:t>19. 5. 2024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38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bnovdom.sk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ms2014.sk/" TargetMode="External"/><Relationship Id="rId3" Type="http://schemas.openxmlformats.org/officeDocument/2006/relationships/hyperlink" Target="https://eurofondy.gov.sk/" TargetMode="External"/><Relationship Id="rId7" Type="http://schemas.openxmlformats.org/officeDocument/2006/relationships/hyperlink" Target="https://commission.europa.eu/funding-tenders/find-funding/find-calls-funding-topic_sk" TargetMode="External"/><Relationship Id="rId2" Type="http://schemas.openxmlformats.org/officeDocument/2006/relationships/hyperlink" Target="https://www.planobnovy.s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artnerskadohoda.gov.sk/" TargetMode="External"/><Relationship Id="rId5" Type="http://schemas.openxmlformats.org/officeDocument/2006/relationships/hyperlink" Target="https://mirri.gov.sk/sekcie/program-slovensko-2021-2027/" TargetMode="External"/><Relationship Id="rId4" Type="http://schemas.openxmlformats.org/officeDocument/2006/relationships/hyperlink" Target="https://eurofondy.gov.sk/program-slovensko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lenyvzdelavacifond.sk/" TargetMode="External"/><Relationship Id="rId2" Type="http://schemas.openxmlformats.org/officeDocument/2006/relationships/hyperlink" Target="http://www.obnovdom.sk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elenadomacnostiam.sk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nesdycham.populair.sk/ine-dokumenty/Financovanie%20opatreni_2024_final.xlsx" TargetMode="External"/><Relationship Id="rId2" Type="http://schemas.openxmlformats.org/officeDocument/2006/relationships/hyperlink" Target="https://dnesdycham.populair.sk/ako-financov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partnerskadohoda.gov.sk/priklady-dobrej-praxe/?csrt=1422816622829618418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884516"/>
            <a:ext cx="9079832" cy="1029759"/>
          </a:xfrm>
        </p:spPr>
        <p:txBody>
          <a:bodyPr>
            <a:noAutofit/>
          </a:bodyPr>
          <a:lstStyle/>
          <a:p>
            <a:br>
              <a:rPr lang="sk-SK" sz="2000" dirty="0"/>
            </a:br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Mechanizmy financovania</a:t>
            </a:r>
            <a:br>
              <a:rPr lang="sk-SK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000" i="1" dirty="0"/>
              <a:t>(LIFE IP)</a:t>
            </a:r>
            <a:br>
              <a:rPr lang="sk-SK" sz="2000" i="1" dirty="0"/>
            </a:br>
            <a:endParaRPr lang="sk-SK" sz="2000" b="1" dirty="0">
              <a:latin typeface="+mn-lt"/>
              <a:ea typeface="Roboto" panose="02000000000000000000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21292"/>
            <a:ext cx="9144000" cy="993790"/>
          </a:xfrm>
        </p:spPr>
        <p:txBody>
          <a:bodyPr>
            <a:normAutofit/>
          </a:bodyPr>
          <a:lstStyle/>
          <a:p>
            <a:r>
              <a:rPr lang="sk-SK" sz="2800" dirty="0"/>
              <a:t>Financovanie projektov a opatrení</a:t>
            </a:r>
            <a:br>
              <a:rPr lang="sk-SK" sz="2800" dirty="0"/>
            </a:br>
            <a:r>
              <a:rPr lang="sk-SK" sz="2800" dirty="0"/>
              <a:t>zameraných na zlepšenie kvality ovzdušia</a:t>
            </a:r>
            <a:endParaRPr lang="sk-SK" sz="2800" dirty="0">
              <a:ea typeface="Roboto" panose="02000000000000000000" pitchFamily="2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18" y="1243920"/>
            <a:ext cx="5798363" cy="141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33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Riadené členskými štátmi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089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b="1" dirty="0"/>
              <a:t>A) Využiteľné v rámci ŽP</a:t>
            </a:r>
            <a:endParaRPr lang="sk-SK" sz="16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>
                <a:solidFill>
                  <a:srgbClr val="00B050"/>
                </a:solidFill>
              </a:rPr>
              <a:t>Európsky</a:t>
            </a:r>
            <a:r>
              <a:rPr lang="sk-SK" sz="1800" b="1" dirty="0">
                <a:solidFill>
                  <a:srgbClr val="00B050"/>
                </a:solidFill>
              </a:rPr>
              <a:t> </a:t>
            </a:r>
            <a:r>
              <a:rPr lang="sk-SK" sz="2000" b="1" dirty="0">
                <a:solidFill>
                  <a:srgbClr val="00B050"/>
                </a:solidFill>
              </a:rPr>
              <a:t>fond regionálneho rozvoja </a:t>
            </a:r>
            <a:r>
              <a:rPr lang="sk-SK" sz="2000" dirty="0">
                <a:solidFill>
                  <a:srgbClr val="00B050"/>
                </a:solidFill>
              </a:rPr>
              <a:t>(EFRR)</a:t>
            </a:r>
            <a:endParaRPr lang="sk-SK" sz="2000" dirty="0">
              <a:solidFill>
                <a:srgbClr val="92D050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Inovácie a výskum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Digitálna agenda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Podpora malých a stredných podnikov aj </a:t>
            </a:r>
            <a:r>
              <a:rPr lang="sk-SK" sz="2000" dirty="0" err="1"/>
              <a:t>nízkouhlíkového</a:t>
            </a:r>
            <a:r>
              <a:rPr lang="sk-SK" sz="2000" dirty="0"/>
              <a:t> hospodárstva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>
                <a:solidFill>
                  <a:srgbClr val="00B050"/>
                </a:solidFill>
              </a:rPr>
              <a:t>Kohézny fond </a:t>
            </a:r>
            <a:r>
              <a:rPr lang="sk-SK" sz="2000" dirty="0">
                <a:solidFill>
                  <a:srgbClr val="00B050"/>
                </a:solidFill>
              </a:rPr>
              <a:t>(KF)</a:t>
            </a:r>
            <a:endParaRPr lang="sk-SK" sz="20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err="1"/>
              <a:t>Transeurópske</a:t>
            </a:r>
            <a:r>
              <a:rPr lang="sk-SK" sz="2000" dirty="0"/>
              <a:t> dopravné siete (energetické, dopravné)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sk-SK" sz="1800" u="sng" dirty="0"/>
              <a:t>Podmienka</a:t>
            </a:r>
            <a:r>
              <a:rPr lang="sk-SK" sz="1800" dirty="0"/>
              <a:t>: prínos pre ŽP (energetická efektívnosť, OZE, rozvoj dopravy a podpora </a:t>
            </a:r>
            <a:r>
              <a:rPr lang="sk-SK" sz="1800" dirty="0" err="1"/>
              <a:t>intermodálnej</a:t>
            </a:r>
            <a:r>
              <a:rPr lang="sk-SK" sz="1800" dirty="0"/>
              <a:t> dopravy)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/>
          </a:p>
          <a:p>
            <a:pPr>
              <a:spcBef>
                <a:spcPts val="0"/>
              </a:spcBef>
            </a:pPr>
            <a:r>
              <a:rPr lang="sk-SK" sz="2000" b="1" dirty="0">
                <a:solidFill>
                  <a:srgbClr val="00B050"/>
                </a:solidFill>
              </a:rPr>
              <a:t>Európsky poľnohospodársky fond pre rozvoj vidieka </a:t>
            </a:r>
            <a:r>
              <a:rPr lang="sk-SK" sz="2000" dirty="0">
                <a:solidFill>
                  <a:srgbClr val="00B050"/>
                </a:solidFill>
              </a:rPr>
              <a:t>(EPFRV) </a:t>
            </a:r>
            <a:endParaRPr lang="sk-SK" sz="18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Znižovanie emisií skleníkových plynov a zvyšovanie sekvestrácie uhlíka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Podpora využívania  OZE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Udržateľný rozvoj a znižovanie znečistenia zložiek ŽP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Podpora biodiverzity a udržateľného rozvoja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10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Riadené členskými štátmi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08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800" b="1" dirty="0"/>
              <a:t>B) Bez priameho súvisu so ŽP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Európsky sociálny fond (ESF+) 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Európsky námorný, rybolovný a </a:t>
            </a:r>
            <a:r>
              <a:rPr lang="sk-SK" sz="1800" dirty="0" err="1"/>
              <a:t>akvakultúrny</a:t>
            </a:r>
            <a:r>
              <a:rPr lang="sk-SK" sz="1800" dirty="0"/>
              <a:t> fond (ENRAF)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na spravodlivú transformáciu (FST)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pre azyl, migráciu a integráciu (AMIF)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pre vnútornú bezpečnosť (ISF)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pre integrované riadenie hraníc – Nástroj na riadenie hraníc a víza (BMVI)</a:t>
            </a:r>
          </a:p>
          <a:p>
            <a:pPr marL="0" indent="0" algn="just">
              <a:buNone/>
            </a:pPr>
            <a:endParaRPr lang="sk-SK" sz="1200" dirty="0"/>
          </a:p>
          <a:p>
            <a:pPr marL="0" indent="0" algn="just">
              <a:buNone/>
            </a:pPr>
            <a:endParaRPr lang="sk-SK" sz="7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494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82406"/>
            <a:ext cx="10515600" cy="792330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chemeClr val="accent1"/>
                </a:solidFill>
              </a:rPr>
              <a:t>Schéma toku finančných prostriedkov z EÚ do členských štátov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12</a:t>
            </a:fld>
            <a:endParaRPr lang="sk-SK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67255716"/>
              </p:ext>
            </p:extLst>
          </p:nvPr>
        </p:nvGraphicFramePr>
        <p:xfrm>
          <a:off x="838200" y="2074736"/>
          <a:ext cx="10515600" cy="4079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838200" y="904425"/>
            <a:ext cx="10515600" cy="656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Bublina v tvare zaobleného obdĺžnika 2"/>
          <p:cNvSpPr/>
          <p:nvPr/>
        </p:nvSpPr>
        <p:spPr>
          <a:xfrm>
            <a:off x="5751576" y="2173806"/>
            <a:ext cx="1627632" cy="951234"/>
          </a:xfrm>
          <a:prstGeom prst="wedgeRoundRectCallout">
            <a:avLst>
              <a:gd name="adj1" fmla="val -29822"/>
              <a:gd name="adj2" fmla="val 67306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OP Slovensko</a:t>
            </a:r>
          </a:p>
        </p:txBody>
      </p:sp>
    </p:spTree>
    <p:extLst>
      <p:ext uri="{BB962C8B-B14F-4D97-AF65-F5344CB8AC3E}">
        <p14:creationId xmlns:p14="http://schemas.microsoft.com/office/powerpoint/2010/main" val="4011843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Program Slovensko 2021 - 2027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83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200" b="1" dirty="0"/>
              <a:t>Celková výška zdrojov z fondov EÚ pre Program Slovensko je 12,594 mld.</a:t>
            </a:r>
          </a:p>
          <a:p>
            <a:pPr marL="0" indent="0">
              <a:buNone/>
            </a:pPr>
            <a:r>
              <a:rPr lang="sk-SK" sz="2200" b="1" dirty="0"/>
              <a:t>A) Využiteľné v rámci ŽP - </a:t>
            </a:r>
            <a:r>
              <a:rPr lang="sk-SK" sz="2200" b="1" dirty="0">
                <a:solidFill>
                  <a:srgbClr val="FF0000"/>
                </a:solidFill>
              </a:rPr>
              <a:t>9,453 mld. EUR</a:t>
            </a:r>
            <a:endParaRPr lang="sk-SK" sz="2200" dirty="0">
              <a:solidFill>
                <a:srgbClr val="FF0000"/>
              </a:solidFill>
            </a:endParaRPr>
          </a:p>
          <a:p>
            <a:r>
              <a:rPr lang="sk-SK" sz="2400" b="1" dirty="0">
                <a:solidFill>
                  <a:srgbClr val="00B050"/>
                </a:solidFill>
              </a:rPr>
              <a:t>Zelenšia, </a:t>
            </a:r>
            <a:r>
              <a:rPr lang="sk-SK" sz="2400" b="1" dirty="0" err="1">
                <a:solidFill>
                  <a:srgbClr val="00B050"/>
                </a:solidFill>
              </a:rPr>
              <a:t>nízkouhlíková</a:t>
            </a:r>
            <a:r>
              <a:rPr lang="sk-SK" sz="2400" b="1" dirty="0">
                <a:solidFill>
                  <a:srgbClr val="00B050"/>
                </a:solidFill>
              </a:rPr>
              <a:t> Európa</a:t>
            </a:r>
            <a:r>
              <a:rPr lang="sk-SK" sz="2200" dirty="0">
                <a:solidFill>
                  <a:srgbClr val="00B050"/>
                </a:solidFill>
              </a:rPr>
              <a:t> </a:t>
            </a:r>
            <a:r>
              <a:rPr lang="sk-SK" sz="2200" dirty="0"/>
              <a:t>4,198 mld. EUR</a:t>
            </a:r>
          </a:p>
          <a:p>
            <a:pPr lvl="1"/>
            <a:r>
              <a:rPr lang="sk-SK" sz="1800" dirty="0"/>
              <a:t>Energetická efektívnosť</a:t>
            </a:r>
          </a:p>
          <a:p>
            <a:pPr lvl="1"/>
            <a:r>
              <a:rPr lang="sk-SK" sz="1800" dirty="0"/>
              <a:t>Znižovanie emisií skleníkových plynov</a:t>
            </a:r>
          </a:p>
          <a:p>
            <a:pPr lvl="1"/>
            <a:r>
              <a:rPr lang="sk-SK" sz="1800" dirty="0"/>
              <a:t>Energia z obnoviteľných zdrojov</a:t>
            </a:r>
          </a:p>
          <a:p>
            <a:pPr lvl="1"/>
            <a:r>
              <a:rPr lang="sk-SK" sz="1800" dirty="0"/>
              <a:t>Investície do udržateľnej mestskej mobility</a:t>
            </a:r>
          </a:p>
          <a:p>
            <a:pPr lvl="1"/>
            <a:r>
              <a:rPr lang="sk-SK" sz="1800" dirty="0"/>
              <a:t>Investície do ekologickej verejnej dopravy a </a:t>
            </a:r>
            <a:r>
              <a:rPr lang="sk-SK" sz="1800" dirty="0" err="1"/>
              <a:t>cyklodopravy</a:t>
            </a:r>
            <a:endParaRPr lang="sk-SK" sz="1800" dirty="0"/>
          </a:p>
          <a:p>
            <a:r>
              <a:rPr lang="sk-SK" sz="2400" b="1" dirty="0">
                <a:solidFill>
                  <a:srgbClr val="00B050"/>
                </a:solidFill>
              </a:rPr>
              <a:t>Prepojenejšia Európa </a:t>
            </a:r>
            <a:r>
              <a:rPr lang="sk-SK" sz="2200" dirty="0"/>
              <a:t>2,003 mld. EUR</a:t>
            </a:r>
          </a:p>
          <a:p>
            <a:pPr lvl="1"/>
            <a:r>
              <a:rPr lang="sk-SK" sz="1800" dirty="0"/>
              <a:t>Rozvoj inteligentnej, bezpečnej, udržateľnej dopravnej siete</a:t>
            </a:r>
          </a:p>
          <a:p>
            <a:pPr lvl="1"/>
            <a:r>
              <a:rPr lang="sk-SK" sz="1800" dirty="0"/>
              <a:t>Budovanie a opravy ciest I. triedy a rekonštrukcie miestnych komunikácií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379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Program Slovensko 2021 - 2027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b="1" dirty="0">
                <a:solidFill>
                  <a:srgbClr val="00B050"/>
                </a:solidFill>
              </a:rPr>
              <a:t>Sociálnejšia Európa </a:t>
            </a:r>
            <a:r>
              <a:rPr lang="sk-SK" sz="2200" dirty="0"/>
              <a:t>3,252 mld. EUR</a:t>
            </a:r>
          </a:p>
          <a:p>
            <a:pPr lvl="1"/>
            <a:r>
              <a:rPr lang="sk-SK" sz="1800" dirty="0"/>
              <a:t>Prístupný trh práce </a:t>
            </a:r>
          </a:p>
          <a:p>
            <a:pPr lvl="1"/>
            <a:r>
              <a:rPr lang="sk-SK" sz="1800" dirty="0"/>
              <a:t>Kvalitné a </a:t>
            </a:r>
            <a:r>
              <a:rPr lang="sk-SK" sz="1800" dirty="0" err="1"/>
              <a:t>inkluzívne</a:t>
            </a:r>
            <a:r>
              <a:rPr lang="sk-SK" sz="1800" dirty="0"/>
              <a:t> vzdelávanie </a:t>
            </a:r>
          </a:p>
          <a:p>
            <a:pPr lvl="1"/>
            <a:r>
              <a:rPr lang="sk-SK" sz="1800" dirty="0"/>
              <a:t>Aktívne začlenenie a dostupné sociálnych služieb pre znevýhodnené skupiny obyvateľstva</a:t>
            </a:r>
          </a:p>
          <a:p>
            <a:pPr lvl="1"/>
            <a:r>
              <a:rPr lang="sk-SK" sz="1800" dirty="0"/>
              <a:t>Rodinné poradne, sociálne inovácie a potravinová a materiálna pomoc pre najodkázanejšie osoby</a:t>
            </a:r>
          </a:p>
          <a:p>
            <a:pPr marL="0" indent="0">
              <a:buNone/>
            </a:pPr>
            <a:endParaRPr lang="sk-SK" sz="2200" b="1" dirty="0"/>
          </a:p>
          <a:p>
            <a:pPr marL="0" indent="0">
              <a:buNone/>
            </a:pPr>
            <a:r>
              <a:rPr lang="sk-SK" sz="2200" b="1" dirty="0"/>
              <a:t>B) Bez priameho súvisu so ŽP</a:t>
            </a:r>
          </a:p>
          <a:p>
            <a:r>
              <a:rPr lang="sk-SK" sz="2200" dirty="0"/>
              <a:t>Konkurencieschopnejšia a inteligentnejšia Európa 1,890 mld. EUR</a:t>
            </a:r>
          </a:p>
          <a:p>
            <a:r>
              <a:rPr lang="sk-SK" sz="2200" dirty="0"/>
              <a:t>Fond na spravodlivú transformáciu 440,7 mil. EUR</a:t>
            </a:r>
          </a:p>
          <a:p>
            <a:r>
              <a:rPr lang="sk-SK" sz="2200" dirty="0"/>
              <a:t>Európa bližšie k občanom 400,4 mil. EUR</a:t>
            </a:r>
          </a:p>
          <a:p>
            <a:r>
              <a:rPr lang="sk-SK" sz="2200" dirty="0"/>
              <a:t>Program rybné hospodárstvo SR 15,225 mil. EUR</a:t>
            </a:r>
          </a:p>
          <a:p>
            <a:r>
              <a:rPr lang="sk-SK" sz="2200" dirty="0"/>
              <a:t>Programy pre oblasť vnútorných záležitostí 103,6 mil. EUR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14</a:t>
            </a:fld>
            <a:endParaRPr lang="sk-SK"/>
          </a:p>
        </p:txBody>
      </p:sp>
      <p:sp>
        <p:nvSpPr>
          <p:cNvPr id="5" name="Pravá zložená zátvorka 4"/>
          <p:cNvSpPr/>
          <p:nvPr/>
        </p:nvSpPr>
        <p:spPr>
          <a:xfrm>
            <a:off x="4736592" y="2139696"/>
            <a:ext cx="301752" cy="53949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5376672" y="2086278"/>
            <a:ext cx="5157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Získanie zručností pre lepšiu adaptabilitu a inklúziu </a:t>
            </a:r>
            <a:br>
              <a:rPr lang="sk-SK" dirty="0"/>
            </a:br>
            <a:r>
              <a:rPr lang="sk-SK" dirty="0"/>
              <a:t>na základe potrieb trhu práce</a:t>
            </a:r>
          </a:p>
        </p:txBody>
      </p:sp>
    </p:spTree>
    <p:extLst>
      <p:ext uri="{BB962C8B-B14F-4D97-AF65-F5344CB8AC3E}">
        <p14:creationId xmlns:p14="http://schemas.microsoft.com/office/powerpoint/2010/main" val="1534731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Implementácia Programu Slovensko </a:t>
            </a:r>
            <a:br>
              <a:rPr lang="sk-SK" sz="3200" b="1" dirty="0">
                <a:solidFill>
                  <a:srgbClr val="0070C0"/>
                </a:solidFill>
              </a:rPr>
            </a:br>
            <a:r>
              <a:rPr lang="sk-SK" sz="3200" b="1" dirty="0">
                <a:solidFill>
                  <a:srgbClr val="0070C0"/>
                </a:solidFill>
              </a:rPr>
              <a:t>H</a:t>
            </a:r>
            <a:r>
              <a:rPr lang="sk-SK" sz="2800" b="1" dirty="0">
                <a:solidFill>
                  <a:srgbClr val="0070C0"/>
                </a:solidFill>
              </a:rPr>
              <a:t>lavný riadiaci orgán – MIRRI SR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200" b="1" dirty="0"/>
              <a:t>Ministerstvo investícií, regionálneho rozvoja a informatizácie Slovenskej republiky</a:t>
            </a:r>
          </a:p>
          <a:p>
            <a:pPr marL="0" indent="0" algn="just">
              <a:buNone/>
            </a:pPr>
            <a:r>
              <a:rPr lang="sk-SK" sz="2200" dirty="0"/>
              <a:t>MIRRI SR má v gescii:</a:t>
            </a:r>
            <a:endParaRPr lang="sk-SK" sz="2200" b="1" dirty="0"/>
          </a:p>
          <a:p>
            <a:r>
              <a:rPr lang="sk-SK" sz="2200" dirty="0"/>
              <a:t>Oblasť investícií </a:t>
            </a:r>
          </a:p>
          <a:p>
            <a:pPr lvl="1"/>
            <a:r>
              <a:rPr lang="sk-SK" sz="2000" dirty="0"/>
              <a:t>strategické plánovanie</a:t>
            </a:r>
          </a:p>
          <a:p>
            <a:pPr lvl="1"/>
            <a:r>
              <a:rPr lang="sk-SK" sz="2000" dirty="0"/>
              <a:t>strategické projektové riadenie</a:t>
            </a:r>
          </a:p>
          <a:p>
            <a:pPr lvl="1"/>
            <a:r>
              <a:rPr lang="sk-SK" sz="2000" dirty="0"/>
              <a:t>vypracovania národného strategického investičného rámca </a:t>
            </a:r>
          </a:p>
          <a:p>
            <a:pPr lvl="1"/>
            <a:r>
              <a:rPr lang="sk-SK" sz="2000" dirty="0"/>
              <a:t>koordináciu investičných projektov určených vládou SR</a:t>
            </a:r>
          </a:p>
          <a:p>
            <a:r>
              <a:rPr lang="sk-SK" sz="2200" dirty="0"/>
              <a:t>Oblasť riadenia, koordinácie a dohľadu nad využívaním finančných prostriedkov z eurofondov </a:t>
            </a:r>
          </a:p>
          <a:p>
            <a:r>
              <a:rPr lang="sk-SK" sz="2200" dirty="0"/>
              <a:t>Oblasť regionálneho rozvoja</a:t>
            </a:r>
          </a:p>
          <a:p>
            <a:r>
              <a:rPr lang="sk-SK" sz="2200" dirty="0"/>
              <a:t>Oblasť informatizácie spoločnosti </a:t>
            </a:r>
          </a:p>
          <a:p>
            <a:endParaRPr lang="sk-SK" sz="2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6384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07502"/>
            <a:ext cx="10515600" cy="792330"/>
          </a:xfrm>
        </p:spPr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3200" b="1" dirty="0">
                <a:solidFill>
                  <a:srgbClr val="0070C0"/>
                </a:solidFill>
              </a:rPr>
              <a:t>Plán obnovy a odolnosti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200" dirty="0"/>
              <a:t>Nový zdroj – nový mechanizmus financovania priamo naviazaný na dosahovanie cieľov</a:t>
            </a:r>
          </a:p>
          <a:p>
            <a:pPr algn="just"/>
            <a:r>
              <a:rPr lang="sk-SK" sz="2200" dirty="0"/>
              <a:t>Je spoločnou reakciou krajín EÚ na silný pokles ekonomiky v dôsledku COVID – 19</a:t>
            </a:r>
          </a:p>
          <a:p>
            <a:pPr algn="just"/>
            <a:r>
              <a:rPr lang="sk-SK" sz="2200" dirty="0"/>
              <a:t>Hlavným cieľom je podporiť reformy a investície, ktoré krajinám umožnia začať opäť dobiehať životnú úroveň priemeru EÚ</a:t>
            </a:r>
          </a:p>
          <a:p>
            <a:pPr algn="just"/>
            <a:r>
              <a:rPr lang="sk-SK" sz="2200" dirty="0"/>
              <a:t>Prijatý v roku 2021</a:t>
            </a:r>
          </a:p>
          <a:p>
            <a:pPr algn="just"/>
            <a:r>
              <a:rPr lang="sk-SK" sz="2200" dirty="0"/>
              <a:t>Kapitola REPowerEU</a:t>
            </a:r>
          </a:p>
          <a:p>
            <a:pPr lvl="1" algn="just"/>
            <a:r>
              <a:rPr lang="sk-SK" sz="2000" dirty="0"/>
              <a:t>Pribudla v rokoch 2022-2023</a:t>
            </a:r>
          </a:p>
          <a:p>
            <a:pPr lvl="1" algn="just"/>
            <a:r>
              <a:rPr lang="sk-SK" sz="2000" dirty="0"/>
              <a:t>Cieľom je prispieť k zníženiu závislosti na fosílnych palivách a bojovať s klimatickou krízou </a:t>
            </a:r>
          </a:p>
          <a:p>
            <a:pPr marL="0" indent="0" algn="just">
              <a:buNone/>
            </a:pPr>
            <a:r>
              <a:rPr lang="sk-SK" sz="2200" b="1" dirty="0"/>
              <a:t>Plán obnovy a odolnosti SR</a:t>
            </a:r>
          </a:p>
          <a:p>
            <a:pPr marL="0" indent="0" algn="just">
              <a:buNone/>
            </a:pPr>
            <a:r>
              <a:rPr lang="sk-SK" sz="2200" dirty="0"/>
              <a:t>Zastrešuje Úrad podpredsedu vlády pre Plán obnovy a odolnosti a využívania eurofondov, pod ktorý spadá Národná implementačná a koordinačná autorita - NIKA.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6859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3200" b="1" dirty="0">
                <a:solidFill>
                  <a:srgbClr val="0070C0"/>
                </a:solidFill>
              </a:rPr>
              <a:t>Plán obnovy a odolnosti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664952" cy="4895851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sk-SK" sz="2100" b="1" dirty="0"/>
              <a:t>Alokácia: </a:t>
            </a:r>
            <a:r>
              <a:rPr lang="sk-SK" sz="2100" dirty="0"/>
              <a:t>6,41 </a:t>
            </a:r>
            <a:r>
              <a:rPr lang="sk-SK" sz="2000" dirty="0"/>
              <a:t>mld. EUR</a:t>
            </a:r>
          </a:p>
          <a:p>
            <a:pPr marL="0" indent="0">
              <a:buNone/>
            </a:pPr>
            <a:r>
              <a:rPr lang="sk-SK" sz="2200" b="1" dirty="0"/>
              <a:t>A) Využiteľné v rámci ŽP</a:t>
            </a:r>
          </a:p>
          <a:p>
            <a:r>
              <a:rPr lang="sk-SK" sz="2600" b="1" dirty="0">
                <a:solidFill>
                  <a:srgbClr val="00B050"/>
                </a:solidFill>
              </a:rPr>
              <a:t>Zelená ekonomika </a:t>
            </a:r>
            <a:r>
              <a:rPr lang="sk-SK" sz="2000" dirty="0"/>
              <a:t>2,103 mld. EUR</a:t>
            </a:r>
          </a:p>
          <a:p>
            <a:pPr lvl="1"/>
            <a:r>
              <a:rPr lang="sk-SK" sz="2300" dirty="0"/>
              <a:t>OZE a energetická infraštruktúra</a:t>
            </a:r>
          </a:p>
          <a:p>
            <a:pPr lvl="1"/>
            <a:r>
              <a:rPr lang="sk-SK" sz="2300" dirty="0"/>
              <a:t>Obnova budov</a:t>
            </a:r>
          </a:p>
          <a:p>
            <a:pPr lvl="1"/>
            <a:r>
              <a:rPr lang="sk-SK" sz="2300" dirty="0"/>
              <a:t>Udržateľná doprava</a:t>
            </a:r>
          </a:p>
          <a:p>
            <a:pPr lvl="1"/>
            <a:r>
              <a:rPr lang="sk-SK" sz="2300" dirty="0"/>
              <a:t>Dekarbonizácia priemyslu</a:t>
            </a:r>
          </a:p>
          <a:p>
            <a:pPr lvl="1"/>
            <a:r>
              <a:rPr lang="sk-SK" sz="2300" dirty="0"/>
              <a:t>Adaptácia na zmenu klímy</a:t>
            </a:r>
          </a:p>
          <a:p>
            <a:r>
              <a:rPr lang="sk-SK" sz="2600" b="1" dirty="0" err="1">
                <a:solidFill>
                  <a:srgbClr val="00B050"/>
                </a:solidFill>
              </a:rPr>
              <a:t>REPowerEU</a:t>
            </a:r>
            <a:r>
              <a:rPr lang="sk-SK" sz="2000" dirty="0"/>
              <a:t> 403 mil. EUR</a:t>
            </a:r>
          </a:p>
          <a:p>
            <a:pPr lvl="1"/>
            <a:r>
              <a:rPr lang="sk-SK" sz="2300" dirty="0"/>
              <a:t>Energetika a povoľovacie procesy</a:t>
            </a:r>
          </a:p>
          <a:p>
            <a:pPr lvl="1"/>
            <a:r>
              <a:rPr lang="sk-SK" sz="2300" dirty="0"/>
              <a:t>Obnova a spravovanie budov (SAŽP – </a:t>
            </a:r>
            <a:r>
              <a:rPr lang="sk-SK" sz="2300" dirty="0">
                <a:hlinkClick r:id="rId2"/>
              </a:rPr>
              <a:t>www.obnovdom.sk</a:t>
            </a:r>
            <a:r>
              <a:rPr lang="sk-SK" sz="2300" dirty="0"/>
              <a:t>)</a:t>
            </a:r>
          </a:p>
          <a:p>
            <a:pPr lvl="1"/>
            <a:r>
              <a:rPr lang="sk-SK" sz="2300" dirty="0"/>
              <a:t>Udržateľná doprava</a:t>
            </a:r>
          </a:p>
          <a:p>
            <a:pPr lvl="1"/>
            <a:r>
              <a:rPr lang="sk-SK" sz="2300" dirty="0"/>
              <a:t>Rozvoj zelených zručností</a:t>
            </a:r>
          </a:p>
          <a:p>
            <a:pPr marL="457200" lvl="1" indent="0">
              <a:buNone/>
            </a:pPr>
            <a:endParaRPr lang="sk-SK" sz="2300" dirty="0"/>
          </a:p>
          <a:p>
            <a:pPr marL="712788" lvl="1">
              <a:spcBef>
                <a:spcPts val="1000"/>
              </a:spcBef>
              <a:buNone/>
            </a:pPr>
            <a:r>
              <a:rPr lang="sk-SK" sz="2200" b="1" dirty="0"/>
              <a:t>B) Bez priameho súvisu so ŽP</a:t>
            </a:r>
          </a:p>
          <a:p>
            <a:pPr marL="712788"/>
            <a:r>
              <a:rPr lang="sk-SK" sz="2300" dirty="0"/>
              <a:t>Lepšie zdravie </a:t>
            </a:r>
            <a:r>
              <a:rPr lang="sk-SK" sz="2000" dirty="0"/>
              <a:t>1,402 mld. EUR</a:t>
            </a:r>
          </a:p>
          <a:p>
            <a:pPr marL="712788"/>
            <a:r>
              <a:rPr lang="sk-SK" sz="2300" dirty="0"/>
              <a:t>Efektívna verejná správa a digitalizácia </a:t>
            </a:r>
            <a:r>
              <a:rPr lang="sk-SK" sz="2000" dirty="0"/>
              <a:t>1,014 mld. EUR</a:t>
            </a:r>
          </a:p>
          <a:p>
            <a:pPr marL="712788"/>
            <a:r>
              <a:rPr lang="sk-SK" sz="2300" dirty="0"/>
              <a:t>Kvalitné vzdelávanie </a:t>
            </a:r>
            <a:r>
              <a:rPr lang="sk-SK" sz="2000" dirty="0"/>
              <a:t>818 mil. EUR</a:t>
            </a:r>
          </a:p>
          <a:p>
            <a:pPr marL="712788"/>
            <a:r>
              <a:rPr lang="sk-SK" sz="2300" dirty="0"/>
              <a:t>Veda, výskum a inovácie </a:t>
            </a:r>
            <a:r>
              <a:rPr lang="sk-SK" sz="2000" dirty="0"/>
              <a:t>670 mil. EUR</a:t>
            </a:r>
          </a:p>
          <a:p>
            <a:pPr lvl="1"/>
            <a:endParaRPr lang="sk-SK" sz="2300" dirty="0"/>
          </a:p>
          <a:p>
            <a:pPr lvl="1"/>
            <a:endParaRPr lang="sk-SK" sz="2300" dirty="0"/>
          </a:p>
          <a:p>
            <a:pPr lvl="1"/>
            <a:endParaRPr lang="sk-SK" sz="2300" dirty="0"/>
          </a:p>
          <a:p>
            <a:pPr marL="457200" lvl="1" indent="0">
              <a:buNone/>
            </a:pPr>
            <a:endParaRPr lang="sk-SK" sz="2300" dirty="0"/>
          </a:p>
          <a:p>
            <a:pPr lvl="1"/>
            <a:endParaRPr lang="sk-SK" sz="2300" dirty="0"/>
          </a:p>
          <a:p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1927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Implementácia Plánu obnovy a odolnosti SR</a:t>
            </a:r>
            <a:br>
              <a:rPr lang="sk-SK" sz="3200" b="1" dirty="0">
                <a:solidFill>
                  <a:srgbClr val="0070C0"/>
                </a:solidFill>
              </a:rPr>
            </a:br>
            <a:r>
              <a:rPr lang="sk-SK" sz="3200" b="1" dirty="0">
                <a:solidFill>
                  <a:srgbClr val="0070C0"/>
                </a:solidFill>
              </a:rPr>
              <a:t>H</a:t>
            </a:r>
            <a:r>
              <a:rPr lang="sk-SK" sz="2800" b="1" dirty="0">
                <a:solidFill>
                  <a:srgbClr val="0070C0"/>
                </a:solidFill>
              </a:rPr>
              <a:t>lavný riadiaci orgán </a:t>
            </a:r>
            <a:r>
              <a:rPr lang="sk-SK" sz="3200" b="1" dirty="0">
                <a:solidFill>
                  <a:srgbClr val="0070C0"/>
                </a:solidFill>
              </a:rPr>
              <a:t>- NIKA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200" b="1" dirty="0"/>
              <a:t>Národná implementačná a koordinačná autorita - NIKA </a:t>
            </a:r>
          </a:p>
          <a:p>
            <a:pPr algn="just"/>
            <a:r>
              <a:rPr lang="sk-SK" sz="2200" dirty="0"/>
              <a:t>Jednotné kontaktné miesto pre komunikáciu s EK pre plán obnovy </a:t>
            </a:r>
          </a:p>
          <a:p>
            <a:pPr algn="just"/>
            <a:r>
              <a:rPr lang="sk-SK" sz="2200" dirty="0"/>
              <a:t>Usmerňuje rezorty a ostatné orgány štátnej správy pri vykonávaní plánu obnovy</a:t>
            </a:r>
          </a:p>
          <a:p>
            <a:pPr algn="just"/>
            <a:r>
              <a:rPr lang="sk-SK" sz="2200" dirty="0"/>
              <a:t>Vypracúva systém implementácie - metodiku jednotlivých krokov ako plán obnovy realizovať</a:t>
            </a:r>
          </a:p>
          <a:p>
            <a:pPr algn="just"/>
            <a:r>
              <a:rPr lang="sk-SK" sz="2200" dirty="0"/>
              <a:t>Usmerňuje a riadi finančné toky </a:t>
            </a:r>
          </a:p>
          <a:p>
            <a:pPr algn="just"/>
            <a:r>
              <a:rPr lang="sk-SK" sz="2200" dirty="0"/>
              <a:t>Predkladá žiadosti o platbu</a:t>
            </a:r>
          </a:p>
          <a:p>
            <a:pPr algn="just"/>
            <a:r>
              <a:rPr lang="sk-SK" sz="2200" dirty="0"/>
              <a:t>Prijíma prostriedky z EK a v spolupráci s ministerstvom financií SR ich presúva </a:t>
            </a:r>
            <a:br>
              <a:rPr lang="sk-SK" sz="2200" dirty="0"/>
            </a:br>
            <a:r>
              <a:rPr lang="sk-SK" sz="2200" dirty="0"/>
              <a:t>do štátneho rozpočtu </a:t>
            </a:r>
          </a:p>
          <a:p>
            <a:pPr algn="just"/>
            <a:r>
              <a:rPr lang="sk-SK" sz="2200" dirty="0"/>
              <a:t>Kontrola, monitorovanie, hodnotenie a tiež krízové riadenie</a:t>
            </a:r>
          </a:p>
          <a:p>
            <a:pPr algn="just"/>
            <a:endParaRPr lang="sk-SK" sz="2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9620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Zahraničné zdroje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5400" dirty="0">
                <a:solidFill>
                  <a:srgbClr val="0070C0"/>
                </a:solidFill>
              </a:rPr>
              <a:t>Zdroje EÚ riadené priamo EÚ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929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>
                <a:solidFill>
                  <a:srgbClr val="0070C0"/>
                </a:solidFill>
              </a:rPr>
              <a:t>Cieľ prezentácie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Význam obcí pri ochrane ovzdušia</a:t>
            </a:r>
          </a:p>
          <a:p>
            <a:r>
              <a:rPr lang="sk-SK" sz="2400" dirty="0"/>
              <a:t>Oboznámenie so zdrojmi financovania</a:t>
            </a:r>
          </a:p>
          <a:p>
            <a:r>
              <a:rPr lang="sk-SK" sz="2400" dirty="0"/>
              <a:t>Rozdelenie finančných zdrojov</a:t>
            </a:r>
          </a:p>
          <a:p>
            <a:r>
              <a:rPr lang="sk-SK" sz="2400" dirty="0"/>
              <a:t>Možnosti financovania opatrení v PZKO</a:t>
            </a:r>
          </a:p>
          <a:p>
            <a:r>
              <a:rPr lang="sk-SK" sz="2400" dirty="0"/>
              <a:t>Konkrétne príklady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894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Priamo riadené EÚ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/>
              <a:t>A) Využiteľné v rámci ŽP</a:t>
            </a:r>
            <a:endParaRPr lang="sk-SK" sz="2400" dirty="0"/>
          </a:p>
          <a:p>
            <a:r>
              <a:rPr lang="sk-SK" sz="2400" b="1" dirty="0">
                <a:solidFill>
                  <a:srgbClr val="00B050"/>
                </a:solidFill>
              </a:rPr>
              <a:t>HORIZONT EUROPE </a:t>
            </a:r>
          </a:p>
          <a:p>
            <a:pPr lvl="1"/>
            <a:r>
              <a:rPr lang="sk-SK" sz="1800" dirty="0"/>
              <a:t>Výskum a inovácie, </a:t>
            </a:r>
          </a:p>
          <a:p>
            <a:pPr lvl="1"/>
            <a:r>
              <a:rPr lang="sk-SK" sz="1800" dirty="0"/>
              <a:t>Zmena klímy, trvalo udržateľný rozvoj, </a:t>
            </a:r>
          </a:p>
          <a:p>
            <a:pPr lvl="1"/>
            <a:r>
              <a:rPr lang="sk-SK" sz="1800" dirty="0"/>
              <a:t>Obnova ekosystémov a biodiverzity v Európe </a:t>
            </a:r>
          </a:p>
          <a:p>
            <a:pPr lvl="1"/>
            <a:r>
              <a:rPr lang="sk-SK" sz="1800" dirty="0"/>
              <a:t>Udržateľné riadenie prírodných zdrojov s cieľom zaistiť potravinovú bezpečnosť a čisté a zdravé životné prostredie</a:t>
            </a:r>
          </a:p>
          <a:p>
            <a:r>
              <a:rPr lang="sk-SK" sz="2400" b="1" dirty="0">
                <a:solidFill>
                  <a:srgbClr val="00B050"/>
                </a:solidFill>
              </a:rPr>
              <a:t>LIFE</a:t>
            </a:r>
            <a:r>
              <a:rPr lang="sk-SK" sz="2400" dirty="0">
                <a:solidFill>
                  <a:srgbClr val="92D050"/>
                </a:solidFill>
              </a:rPr>
              <a:t> </a:t>
            </a:r>
            <a:endParaRPr lang="sk-SK" sz="2100" dirty="0"/>
          </a:p>
          <a:p>
            <a:pPr lvl="1"/>
            <a:r>
              <a:rPr lang="sk-SK" sz="1800" dirty="0"/>
              <a:t>Rozvoj, zavádzanie a aktualizácia politiky EÚ v oblasti životného prostredia</a:t>
            </a:r>
          </a:p>
          <a:p>
            <a:pPr lvl="1"/>
            <a:r>
              <a:rPr lang="sk-SK" sz="1800" dirty="0"/>
              <a:t>Prechod na udržateľné, obehové, energeticky efektívne hospodárstvo, založené na OZE a odolné proti zmene klímy,</a:t>
            </a:r>
          </a:p>
          <a:p>
            <a:pPr lvl="1"/>
            <a:r>
              <a:rPr lang="sk-SK" sz="1800" dirty="0"/>
              <a:t>Cieľ – zlepšenie životného prostredia vrátane ovzdušia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919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Priamo riadené EÚ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/>
              <a:t>A) Využiteľné v rámci ŽP</a:t>
            </a:r>
            <a:endParaRPr lang="sk-SK" sz="2400" dirty="0"/>
          </a:p>
          <a:p>
            <a:r>
              <a:rPr lang="sk-SK" sz="2400" b="1" dirty="0" err="1">
                <a:solidFill>
                  <a:srgbClr val="00B050"/>
                </a:solidFill>
              </a:rPr>
              <a:t>Connecting</a:t>
            </a:r>
            <a:r>
              <a:rPr lang="sk-SK" sz="2400" b="1" dirty="0">
                <a:solidFill>
                  <a:srgbClr val="00B050"/>
                </a:solidFill>
              </a:rPr>
              <a:t> </a:t>
            </a:r>
            <a:r>
              <a:rPr lang="sk-SK" sz="2400" b="1" dirty="0" err="1">
                <a:solidFill>
                  <a:srgbClr val="00B050"/>
                </a:solidFill>
              </a:rPr>
              <a:t>Europe</a:t>
            </a:r>
            <a:r>
              <a:rPr lang="sk-SK" sz="2400" b="1" dirty="0">
                <a:solidFill>
                  <a:srgbClr val="00B050"/>
                </a:solidFill>
              </a:rPr>
              <a:t> </a:t>
            </a:r>
            <a:r>
              <a:rPr lang="sk-SK" sz="2400" b="1" dirty="0" err="1">
                <a:solidFill>
                  <a:srgbClr val="00B050"/>
                </a:solidFill>
              </a:rPr>
              <a:t>Facility</a:t>
            </a:r>
            <a:r>
              <a:rPr lang="sk-SK" sz="2400" b="1" dirty="0">
                <a:solidFill>
                  <a:srgbClr val="00B050"/>
                </a:solidFill>
              </a:rPr>
              <a:t> (CEF) </a:t>
            </a:r>
            <a:endParaRPr lang="sk-SK" sz="2000" dirty="0"/>
          </a:p>
          <a:p>
            <a:pPr lvl="1"/>
            <a:r>
              <a:rPr lang="sk-SK" sz="1800" dirty="0"/>
              <a:t>podpora cezhraničných prepojení v EÚ v oblasti energetiky, dopravy a informačných technológií</a:t>
            </a:r>
          </a:p>
          <a:p>
            <a:pPr lvl="1"/>
            <a:r>
              <a:rPr lang="sk-SK" sz="1800" dirty="0"/>
              <a:t>Členenie na:</a:t>
            </a:r>
          </a:p>
          <a:p>
            <a:pPr lvl="2"/>
            <a:r>
              <a:rPr lang="sk-SK" b="1" dirty="0">
                <a:solidFill>
                  <a:srgbClr val="00B050"/>
                </a:solidFill>
              </a:rPr>
              <a:t>CEF Doprava/CEF Transport</a:t>
            </a:r>
          </a:p>
          <a:p>
            <a:pPr lvl="3"/>
            <a:r>
              <a:rPr lang="sk-SK" dirty="0"/>
              <a:t> budovanie novej/obnova a modernizácia existujúcej dopravnej cezhraničnej infraštruktúry</a:t>
            </a:r>
          </a:p>
          <a:p>
            <a:pPr lvl="2"/>
            <a:r>
              <a:rPr lang="sk-SK" b="1" dirty="0">
                <a:solidFill>
                  <a:srgbClr val="00B050"/>
                </a:solidFill>
              </a:rPr>
              <a:t>CEF Energy </a:t>
            </a:r>
            <a:endParaRPr lang="sk-SK" dirty="0"/>
          </a:p>
          <a:p>
            <a:pPr lvl="3"/>
            <a:r>
              <a:rPr lang="sk-SK" dirty="0"/>
              <a:t>modernizácia existujúcich a prenos nových energetických infraštruktúr európskeho významu</a:t>
            </a:r>
          </a:p>
          <a:p>
            <a:pPr lvl="2">
              <a:lnSpc>
                <a:spcPct val="80000"/>
              </a:lnSpc>
            </a:pPr>
            <a:r>
              <a:rPr lang="sk-SK" b="1" dirty="0">
                <a:solidFill>
                  <a:srgbClr val="00B050"/>
                </a:solidFill>
              </a:rPr>
              <a:t>CEF Telekom </a:t>
            </a:r>
            <a:endParaRPr lang="sk-SK" dirty="0"/>
          </a:p>
          <a:p>
            <a:pPr lvl="3">
              <a:lnSpc>
                <a:spcPct val="80000"/>
              </a:lnSpc>
            </a:pPr>
            <a:r>
              <a:rPr lang="sk-SK" dirty="0"/>
              <a:t>uľahčenie cezhraničnej interakcie medzi verejnými správami, podnikmi a občanmi prostredníctvom nasadenia infraštruktúr digitálnych služieb a širokopásmových sietí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7732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Priamo riadené EÚ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B) Bez priameho súvisu so ŽP</a:t>
            </a:r>
          </a:p>
          <a:p>
            <a:r>
              <a:rPr lang="sk-SK" sz="2000" b="1" dirty="0"/>
              <a:t>Program EÚ v oblasti zamestnanosti a sociálnej inovácie (</a:t>
            </a:r>
            <a:r>
              <a:rPr lang="sk-SK" sz="2000" b="1" dirty="0" err="1"/>
              <a:t>EaSI</a:t>
            </a:r>
            <a:r>
              <a:rPr lang="sk-SK" sz="2000" b="1" dirty="0"/>
              <a:t>) </a:t>
            </a:r>
          </a:p>
          <a:p>
            <a:r>
              <a:rPr lang="sk-SK" sz="2000" b="1" dirty="0"/>
              <a:t>Program v oblasti zdravia </a:t>
            </a:r>
          </a:p>
          <a:p>
            <a:r>
              <a:rPr lang="sk-SK" sz="2000" b="1" dirty="0"/>
              <a:t>ERASMUS +</a:t>
            </a:r>
            <a:endParaRPr lang="sk-SK" sz="2000" dirty="0"/>
          </a:p>
          <a:p>
            <a:pPr algn="just"/>
            <a:r>
              <a:rPr lang="sk-SK" sz="2000" b="1" dirty="0"/>
              <a:t>COSME</a:t>
            </a:r>
            <a:r>
              <a:rPr lang="sk-SK" sz="2000" dirty="0"/>
              <a:t> </a:t>
            </a:r>
          </a:p>
          <a:p>
            <a:pPr algn="just"/>
            <a:r>
              <a:rPr lang="sk-SK" sz="2000" b="1" dirty="0"/>
              <a:t>Kreatívna Európa</a:t>
            </a:r>
            <a:endParaRPr lang="sk-SK" sz="2000" dirty="0"/>
          </a:p>
          <a:p>
            <a:pPr algn="just"/>
            <a:r>
              <a:rPr lang="sk-SK" sz="2000" b="1" dirty="0"/>
              <a:t>Európa pre občanov</a:t>
            </a:r>
            <a:endParaRPr lang="sk-SK" sz="2000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918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Zahraničné zdroje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5400" dirty="0" err="1">
                <a:solidFill>
                  <a:srgbClr val="0070C0"/>
                </a:solidFill>
              </a:rPr>
              <a:t>Zdroje</a:t>
            </a:r>
            <a:r>
              <a:rPr lang="sk-SK" sz="5400" dirty="0">
                <a:solidFill>
                  <a:srgbClr val="0070C0"/>
                </a:solidFill>
              </a:rPr>
              <a:t> mimo EÚ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7106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Finančné zdroje mimo EÚ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1800" b="1" dirty="0"/>
          </a:p>
          <a:p>
            <a:pPr marL="0" indent="0">
              <a:buNone/>
            </a:pPr>
            <a:r>
              <a:rPr lang="sk-SK" sz="2200" b="1" dirty="0"/>
              <a:t>Granty EHP a Nórska </a:t>
            </a:r>
          </a:p>
          <a:p>
            <a:pPr marL="0" indent="0">
              <a:buNone/>
            </a:pPr>
            <a:r>
              <a:rPr lang="sk-SK" sz="2200" dirty="0"/>
              <a:t>(Nórsko, Island a Lichtenštajnsko)</a:t>
            </a:r>
          </a:p>
          <a:p>
            <a:pPr>
              <a:buFontTx/>
              <a:buChar char="-"/>
            </a:pPr>
            <a:r>
              <a:rPr lang="sk-SK" sz="2200" dirty="0"/>
              <a:t>poskytované sú od roku 1994 </a:t>
            </a:r>
          </a:p>
          <a:p>
            <a:pPr>
              <a:buFontTx/>
              <a:buChar char="-"/>
            </a:pPr>
            <a:r>
              <a:rPr lang="sk-SK" sz="2200" dirty="0"/>
              <a:t>určené sú pre krajiny EÚ, ktorých HDP/obyvateľ je nižší ako 90 % priemeru EÚ</a:t>
            </a:r>
          </a:p>
          <a:p>
            <a:pPr>
              <a:buFontTx/>
              <a:buChar char="-"/>
            </a:pPr>
            <a:r>
              <a:rPr lang="sk-SK" sz="2200" dirty="0"/>
              <a:t>ŠR SR sa na financovaní podieľa 15 %</a:t>
            </a:r>
          </a:p>
          <a:p>
            <a:pPr>
              <a:buFontTx/>
              <a:buChar char="-"/>
            </a:pPr>
            <a:r>
              <a:rPr lang="sk-SK" sz="2200" dirty="0"/>
              <a:t>Slovenská republika je </a:t>
            </a:r>
            <a:r>
              <a:rPr lang="sk-SK" sz="2200" dirty="0" err="1"/>
              <a:t>prijímateľským</a:t>
            </a:r>
            <a:r>
              <a:rPr lang="sk-SK" sz="2200" dirty="0"/>
              <a:t> štátom od roku 2004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6774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Domáce zdroje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5400" dirty="0">
                <a:solidFill>
                  <a:srgbClr val="0070C0"/>
                </a:solidFill>
              </a:rPr>
              <a:t>Finančné, nefinančné</a:t>
            </a:r>
            <a:endParaRPr lang="sk-SK" sz="48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4204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Verejné zdroje financovania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9493"/>
          </a:xfrm>
        </p:spPr>
        <p:txBody>
          <a:bodyPr>
            <a:no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Štátny rozpočet</a:t>
            </a:r>
          </a:p>
          <a:p>
            <a:pPr lvl="1"/>
            <a:r>
              <a:rPr lang="sk-SK" sz="2000" dirty="0"/>
              <a:t>Schémy a výzvy jednotlivých rezortov</a:t>
            </a:r>
          </a:p>
          <a:p>
            <a:pPr lvl="1"/>
            <a:r>
              <a:rPr lang="sk-SK" sz="2000" dirty="0"/>
              <a:t>Podliehajú schváleniu vládou</a:t>
            </a:r>
          </a:p>
          <a:p>
            <a:r>
              <a:rPr lang="sk-SK" b="1" dirty="0">
                <a:solidFill>
                  <a:srgbClr val="00B050"/>
                </a:solidFill>
              </a:rPr>
              <a:t>Rozpočty samosprávnych krajov, miest a obcí</a:t>
            </a:r>
          </a:p>
          <a:p>
            <a:pPr lvl="1"/>
            <a:r>
              <a:rPr lang="sk-SK" sz="2000" dirty="0"/>
              <a:t>Schémy a výzvy samosprávnych krajov</a:t>
            </a:r>
          </a:p>
          <a:p>
            <a:pPr lvl="1"/>
            <a:r>
              <a:rPr lang="sk-SK" sz="2000" dirty="0"/>
              <a:t>Opatrenia miest a obcí financované z vlastného rozpočtu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7099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Verejné zdroje financovania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B050"/>
                </a:solidFill>
              </a:rPr>
              <a:t>Environmentálny fond</a:t>
            </a:r>
            <a:endParaRPr lang="sk-SK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sz="2000" dirty="0"/>
              <a:t>Podpora projektov zameraných na dosiahnutie cieľov štátnej environmentálnej politiky Slovenska.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Oblasti podpory</a:t>
            </a:r>
            <a:r>
              <a:rPr lang="sk-SK" sz="2000" dirty="0"/>
              <a:t>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ochrana ovzdušia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ochrana a využívanie vôd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rozvoj odpadového a obehového hospodárstva z pohľadu odpadov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ochrana prírody a krajiny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environmentálna výchova, vzdelávanie a propagácia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prieskum, výskum a vývoj zameraný na zisťovanie a zlepšenie stavu životného prostredia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/>
              <a:t>zvyšovanie energetickej účinnosti existujúcich verejných budov s dôrazom na ochranu ovzdušia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00B050"/>
                </a:solidFill>
              </a:rPr>
              <a:t>Modernizačný fond</a:t>
            </a:r>
            <a:r>
              <a:rPr lang="sk-SK" sz="2000" dirty="0">
                <a:solidFill>
                  <a:srgbClr val="00B050"/>
                </a:solidFill>
              </a:rPr>
              <a:t> </a:t>
            </a:r>
            <a:r>
              <a:rPr lang="sk-SK" sz="2000" dirty="0"/>
              <a:t>– podporný mechanizmus zriadený EÚ v rámci európskeho systému obchodovania s emisnými kvótami. Fond je primárne určený na podporu investícií na modernizáciu energetických systémov a zlepšenie energetickej efektívnosti v období rokov 2021 – 2030.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4998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Ďalšie zdroje financovania - súkromné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err="1">
                <a:solidFill>
                  <a:srgbClr val="00B050"/>
                </a:solidFill>
              </a:rPr>
              <a:t>Ekofond</a:t>
            </a:r>
            <a:r>
              <a:rPr lang="sk-SK" sz="2000" b="1" dirty="0"/>
              <a:t> </a:t>
            </a:r>
            <a:endParaRPr lang="sk-SK" sz="2000" dirty="0"/>
          </a:p>
          <a:p>
            <a:pPr marL="0" indent="0">
              <a:buNone/>
            </a:pPr>
            <a:r>
              <a:rPr lang="sk-SK" sz="2000" b="1" dirty="0"/>
              <a:t>Zriaďovateľ: </a:t>
            </a:r>
            <a:r>
              <a:rPr lang="sk-SK" sz="2000" dirty="0"/>
              <a:t>SPP, a. s. </a:t>
            </a:r>
          </a:p>
          <a:p>
            <a:pPr marL="0" indent="0">
              <a:buNone/>
            </a:pPr>
            <a:r>
              <a:rPr lang="sk-SK" sz="2000" b="1" dirty="0"/>
              <a:t>Zameranie: </a:t>
            </a:r>
            <a:r>
              <a:rPr lang="sk-SK" sz="2000" dirty="0"/>
              <a:t>efektívne využívanie energií, ochranu životného prostredia a osvetové aktivity</a:t>
            </a:r>
          </a:p>
          <a:p>
            <a:pPr marL="0" indent="0">
              <a:buNone/>
            </a:pPr>
            <a:r>
              <a:rPr lang="sk-SK" sz="2000" b="1" dirty="0"/>
              <a:t>Princípy:</a:t>
            </a:r>
            <a:r>
              <a:rPr lang="sk-SK" sz="2000" dirty="0"/>
              <a:t> </a:t>
            </a:r>
            <a:r>
              <a:rPr lang="sk-SK" sz="2000" dirty="0" err="1"/>
              <a:t>inovatívnosť</a:t>
            </a:r>
            <a:r>
              <a:rPr lang="sk-SK" sz="2000" dirty="0"/>
              <a:t>, iniciatíva, etika a transparentnosť.</a:t>
            </a:r>
          </a:p>
          <a:p>
            <a:pPr marL="0" indent="0">
              <a:buNone/>
            </a:pPr>
            <a:r>
              <a:rPr lang="sk-SK" sz="2000" b="1" dirty="0"/>
              <a:t>Programy:</a:t>
            </a:r>
          </a:p>
          <a:p>
            <a:pPr marL="0" indent="0">
              <a:buNone/>
            </a:pPr>
            <a:r>
              <a:rPr lang="sk-SK" sz="2000" dirty="0"/>
              <a:t>Program 01 </a:t>
            </a:r>
            <a:r>
              <a:rPr lang="sk-SK" sz="2000" dirty="0" err="1"/>
              <a:t>Kogenerácia</a:t>
            </a:r>
            <a:r>
              <a:rPr lang="sk-SK" sz="2000" dirty="0"/>
              <a:t> a </a:t>
            </a:r>
            <a:r>
              <a:rPr lang="sk-SK" sz="2000" dirty="0" err="1"/>
              <a:t>trigenerácia</a:t>
            </a:r>
            <a:r>
              <a:rPr lang="sk-SK" sz="2000" dirty="0"/>
              <a:t> na báze zemného plynu</a:t>
            </a:r>
          </a:p>
          <a:p>
            <a:pPr marL="0" indent="0">
              <a:buNone/>
            </a:pPr>
            <a:r>
              <a:rPr lang="sk-SK" sz="2000" dirty="0"/>
              <a:t>Program 02 Zlepšenie energetickej hospodárnosti budov</a:t>
            </a:r>
          </a:p>
          <a:p>
            <a:pPr marL="0" indent="0">
              <a:buNone/>
            </a:pPr>
            <a:r>
              <a:rPr lang="sk-SK" sz="2000" dirty="0"/>
              <a:t>Program 03 Podpora inštalácie plynových tepelných čerpadiel</a:t>
            </a:r>
          </a:p>
          <a:p>
            <a:pPr marL="0" indent="0">
              <a:buNone/>
            </a:pPr>
            <a:r>
              <a:rPr lang="sk-SK" sz="2000" dirty="0"/>
              <a:t>Program 04 Zavádzanie progresívnych technológií na báze zemného plynu</a:t>
            </a:r>
          </a:p>
          <a:p>
            <a:pPr marL="0" indent="0">
              <a:buNone/>
            </a:pPr>
            <a:r>
              <a:rPr lang="sk-SK" sz="2000" dirty="0"/>
              <a:t>Program 05 Podpora rozvoja využitia alternatívneho motorového paliva CNG v slovenskej doprave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232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Ďalšie zdroje financovania - súkromné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/>
              <a:t>Nadácia EKOPOLIS</a:t>
            </a:r>
            <a:endParaRPr lang="sk-SK" sz="2400" dirty="0"/>
          </a:p>
          <a:p>
            <a:pPr marL="0" indent="0">
              <a:buNone/>
            </a:pPr>
            <a:r>
              <a:rPr lang="sk-SK" sz="2000" dirty="0"/>
              <a:t>Grantové programy zamerané na ŽP, občiansku spoločnosť, mestá pre ľudí a aktivity „na bicykle“. </a:t>
            </a:r>
          </a:p>
          <a:p>
            <a:pPr marL="0" indent="0">
              <a:buNone/>
            </a:pPr>
            <a:r>
              <a:rPr lang="sk-SK" sz="2000" dirty="0"/>
              <a:t>Samotnému rozvoju miest a obcí sa venuje napr. program </a:t>
            </a:r>
            <a:r>
              <a:rPr lang="sk-SK" sz="2000" b="1" dirty="0"/>
              <a:t>Zelené oázy</a:t>
            </a:r>
            <a:endParaRPr lang="sk-SK" sz="2000" dirty="0"/>
          </a:p>
          <a:p>
            <a:pPr marL="0" lvl="0" indent="0">
              <a:buNone/>
            </a:pPr>
            <a:endParaRPr lang="sk-SK" sz="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29</a:t>
            </a:fld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838200" y="3324225"/>
            <a:ext cx="10515601" cy="215443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/>
            <a:r>
              <a:rPr lang="sk-SK" sz="2400" b="1" dirty="0"/>
              <a:t>Ďalšie subjekty</a:t>
            </a:r>
            <a:endParaRPr lang="sk-SK" sz="2400" dirty="0"/>
          </a:p>
          <a:p>
            <a:pPr lvl="0"/>
            <a:r>
              <a:rPr lang="sk-SK" sz="2200" dirty="0"/>
              <a:t>Nadácia Orange</a:t>
            </a:r>
          </a:p>
          <a:p>
            <a:pPr lvl="0"/>
            <a:r>
              <a:rPr lang="sk-SK" sz="2200" dirty="0"/>
              <a:t>Nadácia SPP</a:t>
            </a:r>
          </a:p>
          <a:p>
            <a:pPr lvl="0"/>
            <a:r>
              <a:rPr lang="sk-SK" sz="2200" dirty="0"/>
              <a:t>Nadácia </a:t>
            </a:r>
            <a:r>
              <a:rPr lang="sk-SK" sz="2200" dirty="0" err="1"/>
              <a:t>Pontis</a:t>
            </a:r>
            <a:endParaRPr lang="sk-SK" sz="2200" dirty="0"/>
          </a:p>
          <a:p>
            <a:pPr lvl="0"/>
            <a:r>
              <a:rPr lang="sk-SK" sz="2200" dirty="0"/>
              <a:t>Nadácia VÚB</a:t>
            </a:r>
          </a:p>
          <a:p>
            <a:pPr lvl="0"/>
            <a:r>
              <a:rPr lang="sk-SK" sz="2200" dirty="0"/>
              <a:t>Nadácia ZSE</a:t>
            </a:r>
          </a:p>
          <a:p>
            <a:pPr lvl="0"/>
            <a:endParaRPr lang="sk-SK" sz="2200" dirty="0"/>
          </a:p>
          <a:p>
            <a:pPr lvl="0"/>
            <a:r>
              <a:rPr lang="sk-SK" sz="2200" dirty="0"/>
              <a:t>Nadácia Slovenskej sporiteľne</a:t>
            </a:r>
          </a:p>
          <a:p>
            <a:pPr lvl="0"/>
            <a:r>
              <a:rPr lang="sk-SK" sz="2200" dirty="0"/>
              <a:t>COOP Jednota</a:t>
            </a:r>
          </a:p>
          <a:p>
            <a:pPr lvl="0"/>
            <a:r>
              <a:rPr lang="sk-SK" sz="2200" dirty="0"/>
              <a:t>Stredoeurópska nadácia CEF</a:t>
            </a:r>
          </a:p>
          <a:p>
            <a:pPr lvl="0"/>
            <a:r>
              <a:rPr lang="sk-SK" sz="2200" dirty="0"/>
              <a:t>Dunajský fond</a:t>
            </a:r>
          </a:p>
          <a:p>
            <a:pPr lvl="0"/>
            <a:r>
              <a:rPr lang="sk-SK" sz="2200" dirty="0"/>
              <a:t>a iné</a:t>
            </a:r>
          </a:p>
        </p:txBody>
      </p:sp>
    </p:spTree>
    <p:extLst>
      <p:ext uri="{BB962C8B-B14F-4D97-AF65-F5344CB8AC3E}">
        <p14:creationId xmlns:p14="http://schemas.microsoft.com/office/powerpoint/2010/main" val="340065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Význam obcí pri ochrane ovzdušia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Význam ochrany ovzdušia</a:t>
            </a:r>
          </a:p>
          <a:p>
            <a:pPr lvl="1"/>
            <a:r>
              <a:rPr lang="sk-SK" dirty="0"/>
              <a:t>Zlá kvalita ovzdušia = negatívne dopady na zdravie = nižšia solventnosť</a:t>
            </a:r>
          </a:p>
          <a:p>
            <a:pPr lvl="1"/>
            <a:r>
              <a:rPr lang="sk-SK" dirty="0"/>
              <a:t>Dobrá kvalita ovzdušia = zvýšený záujem o život/rekreáciu v oblasti</a:t>
            </a:r>
          </a:p>
          <a:p>
            <a:r>
              <a:rPr lang="sk-SK" dirty="0"/>
              <a:t>PZKO ako nástroj na riadenie kvality ovzdušia</a:t>
            </a:r>
          </a:p>
          <a:p>
            <a:pPr lvl="1"/>
            <a:r>
              <a:rPr lang="sk-SK" dirty="0"/>
              <a:t>Nástroj na regionálne riešenie problémov s ovzduším (vydáva </a:t>
            </a:r>
            <a:r>
              <a:rPr lang="sk-SK" dirty="0" err="1"/>
              <a:t>OÚvSK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Cieľ: zlepšiť a udržať KO</a:t>
            </a:r>
          </a:p>
          <a:p>
            <a:pPr lvl="1"/>
            <a:r>
              <a:rPr lang="sk-SK" dirty="0"/>
              <a:t>Obce: najlepšie poznajú problematické body = adresné riešenie problémov</a:t>
            </a:r>
          </a:p>
          <a:p>
            <a:r>
              <a:rPr lang="sk-SK" dirty="0"/>
              <a:t>Výhody</a:t>
            </a:r>
          </a:p>
          <a:p>
            <a:pPr lvl="1"/>
            <a:r>
              <a:rPr lang="sk-SK" dirty="0"/>
              <a:t>Efektívnejšie riadenie kvality ovzdušia</a:t>
            </a:r>
          </a:p>
          <a:p>
            <a:pPr lvl="1"/>
            <a:r>
              <a:rPr lang="sk-SK" dirty="0"/>
              <a:t>Potenciálne viac daňových poplatníkov/menšie </a:t>
            </a:r>
            <a:r>
              <a:rPr lang="sk-SK" dirty="0" err="1"/>
              <a:t>vysťahovávanie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6912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Dostupné informácie</a:t>
            </a:r>
            <a:endParaRPr lang="sk-SK" sz="48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233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Stránky riadiacich orgánov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k-SK" dirty="0">
                <a:solidFill>
                  <a:srgbClr val="2A7ACA"/>
                </a:solidFill>
                <a:hlinkClick r:id="rId2"/>
              </a:rPr>
              <a:t>https://www.planobnovy.sk/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3"/>
              </a:rPr>
              <a:t>https://eurofondy.gov.sk/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4"/>
              </a:rPr>
              <a:t>https://eurofondy.gov.sk/program-slovensko/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5"/>
              </a:rPr>
              <a:t>https://mirri.gov.sk/sekcie/program-slovensko-2021-2027/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6"/>
              </a:rPr>
              <a:t>https://www.partnerskadohoda.gov.sk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7"/>
              </a:rPr>
              <a:t>https://commission.europa.eu/funding-tenders/find-funding/find-calls-funding-topic_sk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8"/>
              </a:rPr>
              <a:t>https://www.itms2014.sk/</a:t>
            </a:r>
            <a:endParaRPr lang="sk-SK" dirty="0">
              <a:solidFill>
                <a:srgbClr val="2A7ACA"/>
              </a:solidFill>
            </a:endParaRPr>
          </a:p>
          <a:p>
            <a:endParaRPr lang="sk-SK" dirty="0">
              <a:solidFill>
                <a:srgbClr val="4E86AB"/>
              </a:solidFill>
            </a:endParaRPr>
          </a:p>
          <a:p>
            <a:endParaRPr lang="sk-SK" dirty="0">
              <a:solidFill>
                <a:sysClr val="windowText" lastClr="000000"/>
              </a:solidFill>
            </a:endParaRPr>
          </a:p>
          <a:p>
            <a:endParaRPr lang="sk-SK" dirty="0">
              <a:solidFill>
                <a:sysClr val="windowText" lastClr="000000"/>
              </a:solidFill>
            </a:endParaRPr>
          </a:p>
          <a:p>
            <a:endParaRPr lang="sk-SK" dirty="0">
              <a:solidFill>
                <a:sysClr val="windowText" lastClr="0000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41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Stránky implementačných orgánov</a:t>
            </a:r>
            <a:br>
              <a:rPr lang="sk-SK" sz="3200" b="1" dirty="0">
                <a:solidFill>
                  <a:srgbClr val="0070C0"/>
                </a:solidFill>
              </a:rPr>
            </a:br>
            <a:r>
              <a:rPr lang="sk-SK" sz="2800" b="1" dirty="0">
                <a:solidFill>
                  <a:srgbClr val="0070C0"/>
                </a:solidFill>
              </a:rPr>
              <a:t>Slovenská agentúra životného prostredia SAŽP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Odborná organizácia MŽP SR s celoslovenskou pôsobnosťou v oblasti ŽP a tvorby krajiny v súlade so zásadami trvalo udržateľného rozvoja.</a:t>
            </a:r>
          </a:p>
          <a:p>
            <a:pPr marL="0" indent="0">
              <a:buNone/>
            </a:pPr>
            <a:r>
              <a:rPr lang="sk-SK" sz="2000" dirty="0"/>
              <a:t>Zároveň sú koordinátormi finančných schém ako napríklad:</a:t>
            </a:r>
          </a:p>
          <a:p>
            <a:r>
              <a:rPr lang="sk-SK" sz="2000" b="1" dirty="0">
                <a:solidFill>
                  <a:srgbClr val="00B050"/>
                </a:solidFill>
              </a:rPr>
              <a:t>Obnov dom </a:t>
            </a:r>
            <a:r>
              <a:rPr lang="sk-SK" sz="2000" dirty="0">
                <a:hlinkClick r:id="rId2"/>
              </a:rPr>
              <a:t>www.obnovdom.sk</a:t>
            </a:r>
            <a:r>
              <a:rPr lang="sk-SK" sz="2000" dirty="0"/>
              <a:t>   </a:t>
            </a:r>
          </a:p>
          <a:p>
            <a:pPr lvl="1"/>
            <a:r>
              <a:rPr lang="sk-SK" sz="2200" dirty="0"/>
              <a:t>obnova rodinných domov je súčasťou Plánu obnovy a odolnosti SR </a:t>
            </a:r>
          </a:p>
          <a:p>
            <a:pPr lvl="1"/>
            <a:r>
              <a:rPr lang="sk-SK" sz="2200" dirty="0"/>
              <a:t>cieľom je podporiť obnovu </a:t>
            </a:r>
            <a:r>
              <a:rPr lang="sk-SK" sz="2200" dirty="0" err="1"/>
              <a:t>desaťtisícov</a:t>
            </a:r>
            <a:r>
              <a:rPr lang="sk-SK" sz="2200" dirty="0"/>
              <a:t> starších domov</a:t>
            </a:r>
          </a:p>
          <a:p>
            <a:r>
              <a:rPr lang="sk-SK" sz="2000" b="1" dirty="0">
                <a:solidFill>
                  <a:srgbClr val="00B050"/>
                </a:solidFill>
              </a:rPr>
              <a:t>Zelený vzdelávací fond </a:t>
            </a:r>
            <a:r>
              <a:rPr lang="sk-SK" sz="2000" dirty="0">
                <a:hlinkClick r:id="rId3"/>
              </a:rPr>
              <a:t>www.zelenyvzdelavacifond.sk</a:t>
            </a:r>
            <a:r>
              <a:rPr lang="sk-SK" sz="2000" dirty="0"/>
              <a:t> </a:t>
            </a:r>
          </a:p>
          <a:p>
            <a:pPr lvl="1"/>
            <a:r>
              <a:rPr lang="sk-SK" sz="2200" dirty="0"/>
              <a:t>od roku 2022 je finančne podporený z Environmentálneho fondu </a:t>
            </a:r>
          </a:p>
          <a:p>
            <a:pPr lvl="1"/>
            <a:r>
              <a:rPr lang="sk-SK" sz="2200" dirty="0"/>
              <a:t>podpora environmentálnej výchovy, vzdelávania a osvety na území SR</a:t>
            </a:r>
            <a:endParaRPr lang="sk-SK" sz="2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454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Stránky implementačných orgánov</a:t>
            </a:r>
            <a:br>
              <a:rPr lang="sk-SK" sz="3200" b="1" dirty="0">
                <a:solidFill>
                  <a:srgbClr val="0070C0"/>
                </a:solidFill>
              </a:rPr>
            </a:br>
            <a:r>
              <a:rPr lang="sk-SK" sz="2800" b="1" dirty="0">
                <a:solidFill>
                  <a:srgbClr val="0070C0"/>
                </a:solidFill>
              </a:rPr>
              <a:t>Slovenská inovačná a energetická agentúra – SIEA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Poskytuje bezplatné energetické poradenstvo, sprostredkováva čerpanie finančnej pomoci, vypracováva energetické audity, koncepcie a štúdie a overuje hospodárnosť prevádzky sústav tepelných zariadení. </a:t>
            </a:r>
          </a:p>
          <a:p>
            <a:pPr marL="0" indent="0">
              <a:buNone/>
            </a:pPr>
            <a:r>
              <a:rPr lang="sk-SK" sz="2400" b="1" dirty="0"/>
              <a:t>Medzi hlavné oblasti pôsobnosti SIEA patria:</a:t>
            </a:r>
          </a:p>
          <a:p>
            <a:r>
              <a:rPr lang="sk-SK" sz="2000" dirty="0"/>
              <a:t>Bezplatné odborné energetické poradenstvo</a:t>
            </a:r>
          </a:p>
          <a:p>
            <a:r>
              <a:rPr lang="sk-SK" sz="2000" dirty="0"/>
              <a:t>Organizácia vzdelávania a skúšok</a:t>
            </a:r>
          </a:p>
          <a:p>
            <a:r>
              <a:rPr lang="sk-SK" sz="2000" dirty="0"/>
              <a:t>Podpora inovačných aktivít</a:t>
            </a:r>
          </a:p>
          <a:p>
            <a:r>
              <a:rPr lang="sk-SK" sz="2000" dirty="0"/>
              <a:t>Poskytovanie grantov a dotácií:</a:t>
            </a:r>
          </a:p>
          <a:p>
            <a:pPr marL="357188" indent="0">
              <a:buNone/>
            </a:pPr>
            <a:r>
              <a:rPr lang="sk-SK" sz="2000" b="1" dirty="0">
                <a:solidFill>
                  <a:srgbClr val="00B050"/>
                </a:solidFill>
              </a:rPr>
              <a:t>Zelená domácnostiam </a:t>
            </a:r>
            <a:r>
              <a:rPr lang="sk-SK" sz="2000" dirty="0">
                <a:hlinkClick r:id="rId2"/>
              </a:rPr>
              <a:t>www.zelenadomacnostiam.sk</a:t>
            </a:r>
            <a:r>
              <a:rPr lang="sk-SK" sz="2000" dirty="0"/>
              <a:t> - rodinné a bytové domy sa môžu uchádzať o podporu formou poukážky na inštaláciu malých zariadení na využívanie obnoviteľných zdrojov energie (OZE). Tento projekt je financovaný z Programu Slovensko a SIEA je jeho koordinátorom.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127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747880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Nefinančné zdroje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b="1" dirty="0"/>
              <a:t>Dobrovoľnícka práca </a:t>
            </a:r>
          </a:p>
          <a:p>
            <a:pPr lvl="1" algn="just"/>
            <a:r>
              <a:rPr lang="sk-SK" sz="2200" dirty="0"/>
              <a:t>realizovaná napr. občianskymi združeniami, činnosťou rehoľných rádov a združení, kňazov, teda predstaviteľov cirkví, ktorí bezpochybne zohrávajú svoju úlohu v živote ľudí v mestách a obciach. </a:t>
            </a:r>
          </a:p>
          <a:p>
            <a:r>
              <a:rPr lang="sk-SK" sz="2400" b="1" dirty="0"/>
              <a:t>Komunitné centrá</a:t>
            </a:r>
          </a:p>
          <a:p>
            <a:pPr lvl="1" algn="just"/>
            <a:r>
              <a:rPr lang="sk-SK" sz="2200" dirty="0"/>
              <a:t>medzi ďalšie subjekty, ktoré sa zameriavajú na sociálne slabšie skupiny obyvateľstva a realizujú rôzne vzdelávacie, mimoškolské aktivity, celoživotné vzdelávania a preventívne programy sú zriadené komunitné centrá prostredníctvom terénnych sociálnych pracovníkov.</a:t>
            </a:r>
            <a:endParaRPr lang="sk-SK" sz="2000" dirty="0"/>
          </a:p>
          <a:p>
            <a:pPr marL="0" indent="0">
              <a:buNone/>
            </a:pPr>
            <a:endParaRPr lang="sk-SK" sz="1200" dirty="0"/>
          </a:p>
          <a:p>
            <a:pPr marL="0" indent="0" algn="just">
              <a:buNone/>
            </a:pPr>
            <a:r>
              <a:rPr lang="sk-SK" sz="2000" dirty="0"/>
              <a:t>Spolupráca s uvedenými aktérmi by mohla predstavovať pozitívne spojenie, ktoré by prispelo k šíreniu </a:t>
            </a:r>
            <a:r>
              <a:rPr lang="sk-SK" sz="2000" dirty="0" err="1"/>
              <a:t>envirovýchovy</a:t>
            </a:r>
            <a:r>
              <a:rPr lang="sk-SK" sz="2000" dirty="0"/>
              <a:t> a osvety zameranej na zlepšenie kvality ovzdušia v daných obciach a mestách.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0475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financovania PZKO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Informácie o aktuálnych aj plánovaných výzvach zhromažďuje </a:t>
            </a:r>
            <a:br>
              <a:rPr lang="sk-SK" dirty="0"/>
            </a:br>
            <a:r>
              <a:rPr lang="sk-SK" dirty="0"/>
              <a:t>a zverejňuje projekt LIFE IP – Zlepšenie kvality ovzdušia</a:t>
            </a:r>
          </a:p>
          <a:p>
            <a:pPr marL="0" indent="0">
              <a:buNone/>
            </a:pPr>
            <a:r>
              <a:rPr lang="sk-SK" dirty="0">
                <a:hlinkClick r:id="rId2"/>
              </a:rPr>
              <a:t>https://dnesdycham.populair.sk/ako-financovat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35</a:t>
            </a:fld>
            <a:endParaRPr lang="sk-SK"/>
          </a:p>
        </p:txBody>
      </p:sp>
      <p:pic>
        <p:nvPicPr>
          <p:cNvPr id="5" name="Obrázok 4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496" y="3192203"/>
            <a:ext cx="8407089" cy="2895775"/>
          </a:xfrm>
          <a:prstGeom prst="rect">
            <a:avLst/>
          </a:prstGeom>
        </p:spPr>
      </p:pic>
      <p:sp>
        <p:nvSpPr>
          <p:cNvPr id="6" name="Šípka nadol 5"/>
          <p:cNvSpPr/>
          <p:nvPr/>
        </p:nvSpPr>
        <p:spPr>
          <a:xfrm rot="2686722">
            <a:off x="3575569" y="3912239"/>
            <a:ext cx="1344168" cy="1879198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7420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36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/>
          <a:srcRect l="3623" t="1816" r="18980" b="2030"/>
          <a:stretch/>
        </p:blipFill>
        <p:spPr>
          <a:xfrm>
            <a:off x="60162" y="520753"/>
            <a:ext cx="12019543" cy="291600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/>
          <a:srcRect l="147" t="3125" r="694" b="1771"/>
          <a:stretch/>
        </p:blipFill>
        <p:spPr>
          <a:xfrm>
            <a:off x="60162" y="3476350"/>
            <a:ext cx="1211981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57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Konkrétne príklady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https://www.partnerskadohoda.gov.sk/priklady-dobrej-praxe/?csrt=1422816622829618418</a:t>
            </a:r>
            <a:endParaRPr lang="sk-SK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37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40" y="2654213"/>
            <a:ext cx="8638936" cy="353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67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38</a:t>
            </a:fld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793454" y="2034566"/>
            <a:ext cx="105603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aseline="30000" dirty="0" err="1"/>
              <a:t>Projekt</a:t>
            </a:r>
            <a:r>
              <a:rPr lang="en-US" sz="2800" baseline="30000" dirty="0"/>
              <a:t> LIFE IP – </a:t>
            </a:r>
            <a:r>
              <a:rPr lang="en-US" sz="2800" baseline="30000" dirty="0" err="1"/>
              <a:t>Zlepšenie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kvality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ovzdušia</a:t>
            </a:r>
            <a:r>
              <a:rPr lang="en-US" sz="2800" baseline="30000" dirty="0"/>
              <a:t> (LIFE18 IPE/SK/000010) </a:t>
            </a:r>
            <a:r>
              <a:rPr lang="en-US" sz="2800" baseline="30000" dirty="0" err="1"/>
              <a:t>podporila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Európska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únia</a:t>
            </a:r>
            <a:r>
              <a:rPr lang="en-US" sz="2800" baseline="30000" dirty="0"/>
              <a:t> v </a:t>
            </a:r>
            <a:r>
              <a:rPr lang="en-US" sz="2800" baseline="30000" dirty="0" err="1"/>
              <a:t>rámci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programu</a:t>
            </a:r>
            <a:r>
              <a:rPr lang="en-US" sz="2800" baseline="30000" dirty="0"/>
              <a:t> LIFE.</a:t>
            </a:r>
          </a:p>
          <a:p>
            <a:pPr algn="ctr"/>
            <a:endParaRPr lang="sk-SK" sz="2800" baseline="30000" dirty="0"/>
          </a:p>
          <a:p>
            <a:pPr algn="ctr"/>
            <a:r>
              <a:rPr lang="en-US" sz="2800" baseline="30000" dirty="0" err="1"/>
              <a:t>Projekt</a:t>
            </a:r>
            <a:r>
              <a:rPr lang="en-US" sz="2800" baseline="30000" dirty="0"/>
              <a:t> je </a:t>
            </a:r>
            <a:r>
              <a:rPr lang="en-US" sz="2800" baseline="30000" dirty="0" err="1"/>
              <a:t>spolufinancovaný</a:t>
            </a:r>
            <a:r>
              <a:rPr lang="en-US" sz="2800" baseline="30000" dirty="0"/>
              <a:t> z </a:t>
            </a:r>
            <a:r>
              <a:rPr lang="en-US" sz="2800" baseline="30000" dirty="0" err="1"/>
              <a:t>prostriedkov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štátneho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rozpočtu</a:t>
            </a:r>
            <a:r>
              <a:rPr lang="en-US" sz="2800" baseline="30000" dirty="0"/>
              <a:t> SR </a:t>
            </a:r>
            <a:r>
              <a:rPr lang="en-US" sz="2800" baseline="30000" dirty="0" err="1"/>
              <a:t>prostredníctvom</a:t>
            </a:r>
            <a:r>
              <a:rPr lang="en-US" sz="2800" baseline="30000" dirty="0"/>
              <a:t> MŽP SR.</a:t>
            </a:r>
            <a:endParaRPr lang="sk-SK" sz="28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73" y="3985258"/>
            <a:ext cx="9988928" cy="181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financovania projektov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4</a:t>
            </a:fld>
            <a:endParaRPr lang="sk-SK"/>
          </a:p>
        </p:txBody>
      </p:sp>
      <p:grpSp>
        <p:nvGrpSpPr>
          <p:cNvPr id="20" name="Skupina 19"/>
          <p:cNvGrpSpPr/>
          <p:nvPr/>
        </p:nvGrpSpPr>
        <p:grpSpPr>
          <a:xfrm>
            <a:off x="1123951" y="1203483"/>
            <a:ext cx="10219218" cy="5360457"/>
            <a:chOff x="1123951" y="1203483"/>
            <a:chExt cx="10219218" cy="5360457"/>
          </a:xfrm>
        </p:grpSpPr>
        <p:grpSp>
          <p:nvGrpSpPr>
            <p:cNvPr id="3" name="Skupina 2"/>
            <p:cNvGrpSpPr/>
            <p:nvPr/>
          </p:nvGrpSpPr>
          <p:grpSpPr>
            <a:xfrm>
              <a:off x="1123951" y="1203483"/>
              <a:ext cx="10219218" cy="5360457"/>
              <a:chOff x="1947381" y="1010567"/>
              <a:chExt cx="6847995" cy="5360457"/>
            </a:xfrm>
          </p:grpSpPr>
          <p:sp>
            <p:nvSpPr>
              <p:cNvPr id="5" name="Voľný tvar 4"/>
              <p:cNvSpPr/>
              <p:nvPr/>
            </p:nvSpPr>
            <p:spPr>
              <a:xfrm rot="3668723">
                <a:off x="4626536" y="4756631"/>
                <a:ext cx="1006654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1006654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" name="Voľný tvar 5"/>
              <p:cNvSpPr/>
              <p:nvPr/>
            </p:nvSpPr>
            <p:spPr>
              <a:xfrm rot="365976">
                <a:off x="5284087" y="3855785"/>
                <a:ext cx="660144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660144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Voľný tvar 6"/>
              <p:cNvSpPr/>
              <p:nvPr/>
            </p:nvSpPr>
            <p:spPr>
              <a:xfrm rot="12816508">
                <a:off x="2332931" y="2406075"/>
                <a:ext cx="1602020" cy="4571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1157301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Voľný tvar 8"/>
              <p:cNvSpPr/>
              <p:nvPr/>
            </p:nvSpPr>
            <p:spPr>
              <a:xfrm rot="17921534">
                <a:off x="4644892" y="2712725"/>
                <a:ext cx="970835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970835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" name="Ovál 9"/>
              <p:cNvSpPr/>
              <p:nvPr/>
            </p:nvSpPr>
            <p:spPr>
              <a:xfrm>
                <a:off x="3530313" y="2463744"/>
                <a:ext cx="1907825" cy="2573884"/>
              </a:xfrm>
              <a:prstGeom prst="ellipse">
                <a:avLst/>
              </a:prstGeom>
              <a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12000" r="-12000"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Voľný tvar 10"/>
              <p:cNvSpPr/>
              <p:nvPr/>
            </p:nvSpPr>
            <p:spPr>
              <a:xfrm>
                <a:off x="5074073" y="1010567"/>
                <a:ext cx="1127814" cy="1354475"/>
              </a:xfrm>
              <a:custGeom>
                <a:avLst/>
                <a:gdLst>
                  <a:gd name="connsiteX0" fmla="*/ 0 w 1127814"/>
                  <a:gd name="connsiteY0" fmla="*/ 574491 h 1148981"/>
                  <a:gd name="connsiteX1" fmla="*/ 563907 w 1127814"/>
                  <a:gd name="connsiteY1" fmla="*/ 0 h 1148981"/>
                  <a:gd name="connsiteX2" fmla="*/ 1127814 w 1127814"/>
                  <a:gd name="connsiteY2" fmla="*/ 574491 h 1148981"/>
                  <a:gd name="connsiteX3" fmla="*/ 563907 w 1127814"/>
                  <a:gd name="connsiteY3" fmla="*/ 1148982 h 1148981"/>
                  <a:gd name="connsiteX4" fmla="*/ 0 w 1127814"/>
                  <a:gd name="connsiteY4" fmla="*/ 574491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7814" h="1148981">
                    <a:moveTo>
                      <a:pt x="0" y="574491"/>
                    </a:moveTo>
                    <a:cubicBezTo>
                      <a:pt x="0" y="257208"/>
                      <a:pt x="252470" y="0"/>
                      <a:pt x="563907" y="0"/>
                    </a:cubicBezTo>
                    <a:cubicBezTo>
                      <a:pt x="875344" y="0"/>
                      <a:pt x="1127814" y="257208"/>
                      <a:pt x="1127814" y="574491"/>
                    </a:cubicBezTo>
                    <a:cubicBezTo>
                      <a:pt x="1127814" y="891774"/>
                      <a:pt x="875344" y="1148982"/>
                      <a:pt x="563907" y="1148982"/>
                    </a:cubicBezTo>
                    <a:cubicBezTo>
                      <a:pt x="252470" y="1148982"/>
                      <a:pt x="0" y="891774"/>
                      <a:pt x="0" y="574491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6595" tIns="179694" rIns="176595" bIns="179694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Zdroje EÚ</a:t>
                </a:r>
              </a:p>
            </p:txBody>
          </p:sp>
          <p:sp>
            <p:nvSpPr>
              <p:cNvPr id="12" name="Voľný tvar 11"/>
              <p:cNvSpPr/>
              <p:nvPr/>
            </p:nvSpPr>
            <p:spPr>
              <a:xfrm>
                <a:off x="6341741" y="1039142"/>
                <a:ext cx="1691721" cy="1148981"/>
              </a:xfrm>
              <a:custGeom>
                <a:avLst/>
                <a:gdLst>
                  <a:gd name="connsiteX0" fmla="*/ 0 w 1691721"/>
                  <a:gd name="connsiteY0" fmla="*/ 0 h 1148981"/>
                  <a:gd name="connsiteX1" fmla="*/ 1691721 w 1691721"/>
                  <a:gd name="connsiteY1" fmla="*/ 0 h 1148981"/>
                  <a:gd name="connsiteX2" fmla="*/ 1691721 w 1691721"/>
                  <a:gd name="connsiteY2" fmla="*/ 1148981 h 1148981"/>
                  <a:gd name="connsiteX3" fmla="*/ 0 w 1691721"/>
                  <a:gd name="connsiteY3" fmla="*/ 1148981 h 1148981"/>
                  <a:gd name="connsiteX4" fmla="*/ 0 w 1691721"/>
                  <a:gd name="connsiteY4" fmla="*/ 0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91721" h="1148981">
                    <a:moveTo>
                      <a:pt x="0" y="0"/>
                    </a:moveTo>
                    <a:lnTo>
                      <a:pt x="1691721" y="0"/>
                    </a:lnTo>
                    <a:lnTo>
                      <a:pt x="1691721" y="1148981"/>
                    </a:lnTo>
                    <a:lnTo>
                      <a:pt x="0" y="114898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Programy riadené EÚ</a:t>
                </a:r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Programy implementované členským štátom EÚ </a:t>
                </a:r>
                <a:r>
                  <a:rPr lang="sk-SK" sz="1800" kern="1200" dirty="0"/>
                  <a:t>(jednotlivé ministerstvá)</a:t>
                </a:r>
              </a:p>
            </p:txBody>
          </p:sp>
          <p:sp>
            <p:nvSpPr>
              <p:cNvPr id="13" name="Voľný tvar 12"/>
              <p:cNvSpPr/>
              <p:nvPr/>
            </p:nvSpPr>
            <p:spPr>
              <a:xfrm>
                <a:off x="1947381" y="1351506"/>
                <a:ext cx="1127814" cy="1442857"/>
              </a:xfrm>
              <a:custGeom>
                <a:avLst/>
                <a:gdLst>
                  <a:gd name="connsiteX0" fmla="*/ 0 w 1127814"/>
                  <a:gd name="connsiteY0" fmla="*/ 574491 h 1148981"/>
                  <a:gd name="connsiteX1" fmla="*/ 563907 w 1127814"/>
                  <a:gd name="connsiteY1" fmla="*/ 0 h 1148981"/>
                  <a:gd name="connsiteX2" fmla="*/ 1127814 w 1127814"/>
                  <a:gd name="connsiteY2" fmla="*/ 574491 h 1148981"/>
                  <a:gd name="connsiteX3" fmla="*/ 563907 w 1127814"/>
                  <a:gd name="connsiteY3" fmla="*/ 1148982 h 1148981"/>
                  <a:gd name="connsiteX4" fmla="*/ 0 w 1127814"/>
                  <a:gd name="connsiteY4" fmla="*/ 574491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7814" h="1148981">
                    <a:moveTo>
                      <a:pt x="0" y="574491"/>
                    </a:moveTo>
                    <a:cubicBezTo>
                      <a:pt x="0" y="257208"/>
                      <a:pt x="252470" y="0"/>
                      <a:pt x="563907" y="0"/>
                    </a:cubicBezTo>
                    <a:cubicBezTo>
                      <a:pt x="875344" y="0"/>
                      <a:pt x="1127814" y="257208"/>
                      <a:pt x="1127814" y="574491"/>
                    </a:cubicBezTo>
                    <a:cubicBezTo>
                      <a:pt x="1127814" y="891774"/>
                      <a:pt x="875344" y="1148982"/>
                      <a:pt x="563907" y="1148982"/>
                    </a:cubicBezTo>
                    <a:cubicBezTo>
                      <a:pt x="252470" y="1148982"/>
                      <a:pt x="0" y="891774"/>
                      <a:pt x="0" y="574491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6595" tIns="179694" rIns="176595" bIns="179694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Verejné zdroje</a:t>
                </a:r>
              </a:p>
            </p:txBody>
          </p:sp>
          <p:sp>
            <p:nvSpPr>
              <p:cNvPr id="14" name="Voľný tvar 13"/>
              <p:cNvSpPr/>
              <p:nvPr/>
            </p:nvSpPr>
            <p:spPr>
              <a:xfrm>
                <a:off x="5780146" y="3121162"/>
                <a:ext cx="1162135" cy="1739283"/>
              </a:xfrm>
              <a:custGeom>
                <a:avLst/>
                <a:gdLst>
                  <a:gd name="connsiteX0" fmla="*/ 0 w 1162135"/>
                  <a:gd name="connsiteY0" fmla="*/ 869642 h 1739283"/>
                  <a:gd name="connsiteX1" fmla="*/ 581068 w 1162135"/>
                  <a:gd name="connsiteY1" fmla="*/ 0 h 1739283"/>
                  <a:gd name="connsiteX2" fmla="*/ 1162136 w 1162135"/>
                  <a:gd name="connsiteY2" fmla="*/ 869642 h 1739283"/>
                  <a:gd name="connsiteX3" fmla="*/ 581068 w 1162135"/>
                  <a:gd name="connsiteY3" fmla="*/ 1739284 h 1739283"/>
                  <a:gd name="connsiteX4" fmla="*/ 0 w 1162135"/>
                  <a:gd name="connsiteY4" fmla="*/ 869642 h 1739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2135" h="1739283">
                    <a:moveTo>
                      <a:pt x="0" y="869642"/>
                    </a:moveTo>
                    <a:cubicBezTo>
                      <a:pt x="0" y="389352"/>
                      <a:pt x="260153" y="0"/>
                      <a:pt x="581068" y="0"/>
                    </a:cubicBezTo>
                    <a:cubicBezTo>
                      <a:pt x="901983" y="0"/>
                      <a:pt x="1162136" y="389352"/>
                      <a:pt x="1162136" y="869642"/>
                    </a:cubicBezTo>
                    <a:cubicBezTo>
                      <a:pt x="1162136" y="1349932"/>
                      <a:pt x="901983" y="1739284"/>
                      <a:pt x="581068" y="1739284"/>
                    </a:cubicBezTo>
                    <a:cubicBezTo>
                      <a:pt x="260153" y="1739284"/>
                      <a:pt x="0" y="1349932"/>
                      <a:pt x="0" y="869642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1621" tIns="266142" rIns="181621" bIns="266142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Zdroje mimo EÚ</a:t>
                </a:r>
              </a:p>
            </p:txBody>
          </p:sp>
          <p:sp>
            <p:nvSpPr>
              <p:cNvPr id="15" name="Voľný tvar 14"/>
              <p:cNvSpPr/>
              <p:nvPr/>
            </p:nvSpPr>
            <p:spPr>
              <a:xfrm>
                <a:off x="7052173" y="3212159"/>
                <a:ext cx="1743203" cy="1739283"/>
              </a:xfrm>
              <a:custGeom>
                <a:avLst/>
                <a:gdLst>
                  <a:gd name="connsiteX0" fmla="*/ 0 w 1743203"/>
                  <a:gd name="connsiteY0" fmla="*/ 0 h 1739283"/>
                  <a:gd name="connsiteX1" fmla="*/ 1743203 w 1743203"/>
                  <a:gd name="connsiteY1" fmla="*/ 0 h 1739283"/>
                  <a:gd name="connsiteX2" fmla="*/ 1743203 w 1743203"/>
                  <a:gd name="connsiteY2" fmla="*/ 1739283 h 1739283"/>
                  <a:gd name="connsiteX3" fmla="*/ 0 w 1743203"/>
                  <a:gd name="connsiteY3" fmla="*/ 1739283 h 1739283"/>
                  <a:gd name="connsiteX4" fmla="*/ 0 w 1743203"/>
                  <a:gd name="connsiteY4" fmla="*/ 0 h 1739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3203" h="1739283">
                    <a:moveTo>
                      <a:pt x="0" y="0"/>
                    </a:moveTo>
                    <a:lnTo>
                      <a:pt x="1743203" y="0"/>
                    </a:lnTo>
                    <a:lnTo>
                      <a:pt x="1743203" y="1739283"/>
                    </a:lnTo>
                    <a:lnTo>
                      <a:pt x="0" y="1739283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Finančné mechanizmy Európskeho hospodárskeho priestoru (EHP)</a:t>
                </a:r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Finančné mechanizmy Nórska – Nórske fondy</a:t>
                </a:r>
              </a:p>
            </p:txBody>
          </p:sp>
          <p:sp>
            <p:nvSpPr>
              <p:cNvPr id="16" name="Voľný tvar 15"/>
              <p:cNvSpPr/>
              <p:nvPr/>
            </p:nvSpPr>
            <p:spPr>
              <a:xfrm>
                <a:off x="5111386" y="5233915"/>
                <a:ext cx="1068113" cy="1079959"/>
              </a:xfrm>
              <a:custGeom>
                <a:avLst/>
                <a:gdLst>
                  <a:gd name="connsiteX0" fmla="*/ 0 w 1068113"/>
                  <a:gd name="connsiteY0" fmla="*/ 539980 h 1079959"/>
                  <a:gd name="connsiteX1" fmla="*/ 534057 w 1068113"/>
                  <a:gd name="connsiteY1" fmla="*/ 0 h 1079959"/>
                  <a:gd name="connsiteX2" fmla="*/ 1068114 w 1068113"/>
                  <a:gd name="connsiteY2" fmla="*/ 539980 h 1079959"/>
                  <a:gd name="connsiteX3" fmla="*/ 534057 w 1068113"/>
                  <a:gd name="connsiteY3" fmla="*/ 1079960 h 1079959"/>
                  <a:gd name="connsiteX4" fmla="*/ 0 w 1068113"/>
                  <a:gd name="connsiteY4" fmla="*/ 539980 h 1079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8113" h="1079959">
                    <a:moveTo>
                      <a:pt x="0" y="539980"/>
                    </a:moveTo>
                    <a:cubicBezTo>
                      <a:pt x="0" y="241757"/>
                      <a:pt x="239105" y="0"/>
                      <a:pt x="534057" y="0"/>
                    </a:cubicBezTo>
                    <a:cubicBezTo>
                      <a:pt x="829009" y="0"/>
                      <a:pt x="1068114" y="241757"/>
                      <a:pt x="1068114" y="539980"/>
                    </a:cubicBezTo>
                    <a:cubicBezTo>
                      <a:pt x="1068114" y="838203"/>
                      <a:pt x="829009" y="1079960"/>
                      <a:pt x="534057" y="1079960"/>
                    </a:cubicBezTo>
                    <a:cubicBezTo>
                      <a:pt x="239105" y="1079960"/>
                      <a:pt x="0" y="838203"/>
                      <a:pt x="0" y="539980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67852" tIns="169586" rIns="167852" bIns="16958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Ďalšie zdroje</a:t>
                </a:r>
              </a:p>
            </p:txBody>
          </p:sp>
          <p:sp>
            <p:nvSpPr>
              <p:cNvPr id="17" name="Voľný tvar 16"/>
              <p:cNvSpPr/>
              <p:nvPr/>
            </p:nvSpPr>
            <p:spPr>
              <a:xfrm>
                <a:off x="6253557" y="5291065"/>
                <a:ext cx="1602170" cy="1079959"/>
              </a:xfrm>
              <a:custGeom>
                <a:avLst/>
                <a:gdLst>
                  <a:gd name="connsiteX0" fmla="*/ 0 w 1602170"/>
                  <a:gd name="connsiteY0" fmla="*/ 0 h 1079959"/>
                  <a:gd name="connsiteX1" fmla="*/ 1602170 w 1602170"/>
                  <a:gd name="connsiteY1" fmla="*/ 0 h 1079959"/>
                  <a:gd name="connsiteX2" fmla="*/ 1602170 w 1602170"/>
                  <a:gd name="connsiteY2" fmla="*/ 1079959 h 1079959"/>
                  <a:gd name="connsiteX3" fmla="*/ 0 w 1602170"/>
                  <a:gd name="connsiteY3" fmla="*/ 1079959 h 1079959"/>
                  <a:gd name="connsiteX4" fmla="*/ 0 w 1602170"/>
                  <a:gd name="connsiteY4" fmla="*/ 0 h 1079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2170" h="1079959">
                    <a:moveTo>
                      <a:pt x="0" y="0"/>
                    </a:moveTo>
                    <a:lnTo>
                      <a:pt x="1602170" y="0"/>
                    </a:lnTo>
                    <a:lnTo>
                      <a:pt x="1602170" y="1079959"/>
                    </a:lnTo>
                    <a:lnTo>
                      <a:pt x="0" y="107995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Nadácie</a:t>
                </a:r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Fondy </a:t>
                </a:r>
                <a:endParaRPr lang="sk-SK" sz="1800" b="0" kern="1200" dirty="0"/>
              </a:p>
            </p:txBody>
          </p:sp>
        </p:grpSp>
        <p:sp>
          <p:nvSpPr>
            <p:cNvPr id="18" name="BlokTextu 17"/>
            <p:cNvSpPr txBox="1"/>
            <p:nvPr/>
          </p:nvSpPr>
          <p:spPr>
            <a:xfrm>
              <a:off x="1200150" y="3048000"/>
              <a:ext cx="249530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/>
                <a:t>Štátny rozpočet</a:t>
              </a:r>
            </a:p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/>
                <a:t>Rozpočty samosprávnych krajov, miest a obcí</a:t>
              </a:r>
            </a:p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/>
                <a:t>Environmentálny fond</a:t>
              </a:r>
            </a:p>
            <a:p>
              <a:endParaRPr lang="sk-SK" dirty="0"/>
            </a:p>
          </p:txBody>
        </p:sp>
      </p:grpSp>
    </p:spTree>
    <p:extLst>
      <p:ext uri="{BB962C8B-B14F-4D97-AF65-F5344CB8AC3E}">
        <p14:creationId xmlns:p14="http://schemas.microsoft.com/office/powerpoint/2010/main" val="268667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Základné rozdelenie zdrojov financovania projektov zameraných na rozvoj oblastí vrátane životného prostredia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sk-SK" sz="2400" b="1" dirty="0">
                <a:solidFill>
                  <a:srgbClr val="0070C0"/>
                </a:solidFill>
                <a:latin typeface="+mj-lt"/>
                <a:ea typeface="+mj-ea"/>
                <a:cs typeface="+mj-cs"/>
                <a:sym typeface="Symbol" panose="05050102010706020507" pitchFamily="18" charset="2"/>
              </a:rPr>
              <a:t>Verejné zdroje</a:t>
            </a:r>
          </a:p>
          <a:p>
            <a:r>
              <a:rPr lang="sk-SK" sz="2200" dirty="0"/>
              <a:t>Štátny rozpočet </a:t>
            </a:r>
          </a:p>
          <a:p>
            <a:pPr>
              <a:lnSpc>
                <a:spcPct val="100000"/>
              </a:lnSpc>
            </a:pPr>
            <a:r>
              <a:rPr lang="sk-SK" sz="2200" dirty="0"/>
              <a:t>Rozpočty samosprávnych krajov, miest a obcí </a:t>
            </a:r>
          </a:p>
          <a:p>
            <a:pPr>
              <a:lnSpc>
                <a:spcPct val="100000"/>
              </a:lnSpc>
            </a:pPr>
            <a:r>
              <a:rPr lang="sk-SK" sz="2200" dirty="0"/>
              <a:t>Environmentálny fond</a:t>
            </a:r>
          </a:p>
          <a:p>
            <a:r>
              <a:rPr lang="sk-SK" sz="2200" dirty="0"/>
              <a:t>Domáce nadačné zdroje </a:t>
            </a:r>
          </a:p>
          <a:p>
            <a:r>
              <a:rPr lang="sk-SK" sz="2200" dirty="0"/>
              <a:t>Súkromné domáce zdroje (sponzoring) </a:t>
            </a:r>
          </a:p>
          <a:p>
            <a:endParaRPr lang="sk-SK" sz="2200" dirty="0"/>
          </a:p>
          <a:p>
            <a:pPr marL="0" indent="0">
              <a:lnSpc>
                <a:spcPct val="100000"/>
              </a:lnSpc>
              <a:buNone/>
            </a:pPr>
            <a:endParaRPr lang="sk-SK" sz="230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75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Základné rozdelenie zdrojov financovania projektov zameraných na rozvoj oblastí vrátane životného prostredia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sk-SK" sz="26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Zahraničné zdroje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/>
              <a:t>Európske zdroje 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Fondy Európskej Únie – Program Slovensko 2021-27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Plán obnovy a odolnosti, vrátane REPowerEU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Horizont Európa 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Program pre životné prostredie a klímu – LIFE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2200" dirty="0"/>
              <a:t>Connecting Europe Facility </a:t>
            </a:r>
            <a:r>
              <a:rPr lang="sk-SK" sz="2200" dirty="0"/>
              <a:t>– CEF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Európsky poľnohospodársky fond rozvoja vidieka - EPFRV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/>
              <a:t>Zahraničné nadačné zdroje </a:t>
            </a:r>
            <a:r>
              <a:rPr lang="sk-SK" sz="2200" b="1" dirty="0"/>
              <a:t>okrem</a:t>
            </a:r>
            <a:r>
              <a:rPr lang="sk-SK" sz="2200" dirty="0"/>
              <a:t> fondov EÚ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/>
              <a:t>Nórske fondy</a:t>
            </a:r>
          </a:p>
          <a:p>
            <a:pPr marL="0" indent="0">
              <a:buNone/>
            </a:pPr>
            <a:r>
              <a:rPr lang="sk-SK" sz="2200" dirty="0">
                <a:sym typeface="Symbol" panose="05050102010706020507" pitchFamily="18" charset="2"/>
              </a:rPr>
              <a:t></a:t>
            </a:r>
            <a:r>
              <a:rPr lang="sk-SK" sz="2200" dirty="0"/>
              <a:t>  Súkromné zahraničné zdroje (sponzoring) 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6</a:t>
            </a:fld>
            <a:endParaRPr lang="sk-SK"/>
          </a:p>
        </p:txBody>
      </p:sp>
      <p:sp>
        <p:nvSpPr>
          <p:cNvPr id="5" name="Pravá zložená zátvorka 4"/>
          <p:cNvSpPr/>
          <p:nvPr/>
        </p:nvSpPr>
        <p:spPr>
          <a:xfrm>
            <a:off x="7635240" y="2734056"/>
            <a:ext cx="467022" cy="813816"/>
          </a:xfrm>
          <a:prstGeom prst="rightBrace">
            <a:avLst>
              <a:gd name="adj1" fmla="val 18123"/>
              <a:gd name="adj2" fmla="val 50000"/>
            </a:avLst>
          </a:prstGeom>
          <a:noFill/>
          <a:ln w="381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5B9BD5"/>
              </a:solidFill>
            </a:endParaRPr>
          </a:p>
        </p:txBody>
      </p:sp>
      <p:sp>
        <p:nvSpPr>
          <p:cNvPr id="6" name="Pravá zložená zátvorka 5"/>
          <p:cNvSpPr/>
          <p:nvPr/>
        </p:nvSpPr>
        <p:spPr>
          <a:xfrm>
            <a:off x="7635240" y="3584448"/>
            <a:ext cx="467022" cy="1252728"/>
          </a:xfrm>
          <a:prstGeom prst="rightBrace">
            <a:avLst>
              <a:gd name="adj1" fmla="val 18123"/>
              <a:gd name="adj2" fmla="val 50000"/>
            </a:avLst>
          </a:prstGeom>
          <a:ln w="381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8356431" y="2940909"/>
            <a:ext cx="3183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/>
              <a:t>Riadené členskými štátmi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8356431" y="393760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/>
              <a:t>Riadené priamo EÚ</a:t>
            </a:r>
          </a:p>
        </p:txBody>
      </p:sp>
    </p:spTree>
    <p:extLst>
      <p:ext uri="{BB962C8B-B14F-4D97-AF65-F5344CB8AC3E}">
        <p14:creationId xmlns:p14="http://schemas.microsoft.com/office/powerpoint/2010/main" val="2126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Zahraničné zdroje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5400" dirty="0">
                <a:solidFill>
                  <a:srgbClr val="0070C0"/>
                </a:solidFill>
              </a:rPr>
              <a:t>Zdroje EÚ riadené členskými štátmi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337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200" b="1" dirty="0"/>
              <a:t>Fondy EÚ</a:t>
            </a:r>
          </a:p>
          <a:p>
            <a:r>
              <a:rPr lang="sk-SK" sz="2200" dirty="0"/>
              <a:t>Bývalé EŠIF – Európske štrukturálne a investičné fondy</a:t>
            </a:r>
          </a:p>
          <a:p>
            <a:r>
              <a:rPr lang="sk-SK" sz="2200" dirty="0"/>
              <a:t>Hlavný nástroj v rámci politiky súdržnosti EÚ</a:t>
            </a:r>
          </a:p>
          <a:p>
            <a:r>
              <a:rPr lang="sk-SK" sz="2200" dirty="0"/>
              <a:t>Cieľ: znižovať ekonomické a sociálne rozdiely medzi krajinami</a:t>
            </a:r>
          </a:p>
          <a:p>
            <a:r>
              <a:rPr lang="sk-SK" sz="2200" dirty="0"/>
              <a:t>Rozdeľované v rámci tzv. </a:t>
            </a:r>
            <a:r>
              <a:rPr lang="sk-SK" sz="2200" b="1" dirty="0"/>
              <a:t>programových období</a:t>
            </a:r>
            <a:r>
              <a:rPr lang="sk-SK" sz="2200" dirty="0"/>
              <a:t>:</a:t>
            </a:r>
          </a:p>
          <a:p>
            <a:pPr lvl="1"/>
            <a:r>
              <a:rPr lang="sk-SK" sz="2000" dirty="0"/>
              <a:t>trvajú 7 rokov (vo výnimočných prípadoch možnosť predĺženia)</a:t>
            </a:r>
          </a:p>
          <a:p>
            <a:pPr lvl="1"/>
            <a:r>
              <a:rPr lang="sk-SK" sz="2000" dirty="0"/>
              <a:t>aktuálne 2021-2027</a:t>
            </a:r>
          </a:p>
          <a:p>
            <a:r>
              <a:rPr lang="sk-SK" sz="2200" dirty="0"/>
              <a:t>Stanovujú sa: </a:t>
            </a:r>
          </a:p>
          <a:p>
            <a:pPr lvl="1"/>
            <a:r>
              <a:rPr lang="sk-SK" sz="2000" dirty="0"/>
              <a:t>Rozpočet</a:t>
            </a:r>
          </a:p>
          <a:p>
            <a:pPr lvl="1"/>
            <a:r>
              <a:rPr lang="sk-SK" sz="2000" dirty="0"/>
              <a:t>Ciele</a:t>
            </a:r>
          </a:p>
          <a:p>
            <a:pPr lvl="1"/>
            <a:r>
              <a:rPr lang="sk-SK" sz="2000" dirty="0"/>
              <a:t>Priority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3994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/>
              <a:t>Hlavné zameranie fondov EÚ: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>
                <a:solidFill>
                  <a:srgbClr val="00B050"/>
                </a:solidFill>
              </a:rPr>
              <a:t>výskum a inovácie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>
                <a:solidFill>
                  <a:srgbClr val="00B050"/>
                </a:solidFill>
              </a:rPr>
              <a:t>podpora </a:t>
            </a:r>
            <a:r>
              <a:rPr lang="sk-SK" sz="2400" dirty="0" err="1">
                <a:solidFill>
                  <a:srgbClr val="00B050"/>
                </a:solidFill>
              </a:rPr>
              <a:t>nízkouhlíkového</a:t>
            </a:r>
            <a:r>
              <a:rPr lang="sk-SK" sz="2400" dirty="0">
                <a:solidFill>
                  <a:srgbClr val="00B050"/>
                </a:solidFill>
              </a:rPr>
              <a:t> hospodárstva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>
                <a:solidFill>
                  <a:srgbClr val="00B050"/>
                </a:solidFill>
              </a:rPr>
              <a:t>udržateľné riadenie prírodných zdrojov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>
                <a:solidFill>
                  <a:srgbClr val="00B050"/>
                </a:solidFill>
              </a:rPr>
              <a:t>malé podniky</a:t>
            </a:r>
          </a:p>
          <a:p>
            <a:pPr marL="360363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digitálne technológie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200" b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657423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1">
  <a:themeElements>
    <a:clrScheme name="Vlastné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291CE"/>
      </a:accent1>
      <a:accent2>
        <a:srgbClr val="5291CE"/>
      </a:accent2>
      <a:accent3>
        <a:srgbClr val="5BBEBB"/>
      </a:accent3>
      <a:accent4>
        <a:srgbClr val="FFC000"/>
      </a:accent4>
      <a:accent5>
        <a:srgbClr val="006AB4"/>
      </a:accent5>
      <a:accent6>
        <a:srgbClr val="00A19A"/>
      </a:accent6>
      <a:hlink>
        <a:srgbClr val="5291CE"/>
      </a:hlink>
      <a:folHlink>
        <a:srgbClr val="5291CE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ív1" id="{C947C1AA-8BAD-4EB4-9032-242ECBA36627}" vid="{677FA8BB-BDC5-4397-9493-62744462FCB8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Motív1</Template>
  <TotalTime>4445</TotalTime>
  <Words>2147</Words>
  <Application>Microsoft Office PowerPoint</Application>
  <PresentationFormat>Širokouhlá</PresentationFormat>
  <Paragraphs>360</Paragraphs>
  <Slides>38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Roboto</vt:lpstr>
      <vt:lpstr>Symbol</vt:lpstr>
      <vt:lpstr>Motív1</vt:lpstr>
      <vt:lpstr> Mechanizmy financovania (LIFE IP) </vt:lpstr>
      <vt:lpstr>Cieľ prezentácie</vt:lpstr>
      <vt:lpstr>Význam obcí pri ochrane ovzdušia</vt:lpstr>
      <vt:lpstr>Zdroje financovania projektov</vt:lpstr>
      <vt:lpstr>Základné rozdelenie zdrojov financovania projektov zameraných na rozvoj oblastí vrátane životného prostredia</vt:lpstr>
      <vt:lpstr>Základné rozdelenie zdrojov financovania projektov zameraných na rozvoj oblastí vrátane životného prostredia</vt:lpstr>
      <vt:lpstr>Zahraničné zdroje Zdroje EÚ riadené členskými štátmi</vt:lpstr>
      <vt:lpstr>Zdroje EÚ – Riadené členskými štátmi</vt:lpstr>
      <vt:lpstr>Zdroje EÚ – Riadené členskými štátmi</vt:lpstr>
      <vt:lpstr>Zdroje EÚ – Riadené členskými štátmi</vt:lpstr>
      <vt:lpstr>Zdroje EÚ – Riadené členskými štátmi</vt:lpstr>
      <vt:lpstr>Schéma toku finančných prostriedkov z EÚ do členských štátov</vt:lpstr>
      <vt:lpstr>Zdroje EÚ – Program Slovensko 2021 - 2027</vt:lpstr>
      <vt:lpstr>Zdroje EÚ – Program Slovensko 2021 - 2027</vt:lpstr>
      <vt:lpstr>Implementácia Programu Slovensko  Hlavný riadiaci orgán – MIRRI SR</vt:lpstr>
      <vt:lpstr>Zdroje EÚ – Plán obnovy a odolnosti</vt:lpstr>
      <vt:lpstr>Zdroje EÚ – Plán obnovy a odolnosti</vt:lpstr>
      <vt:lpstr>Implementácia Plánu obnovy a odolnosti SR Hlavný riadiaci orgán - NIKA</vt:lpstr>
      <vt:lpstr>Zahraničné zdroje Zdroje EÚ riadené priamo EÚ</vt:lpstr>
      <vt:lpstr>Zdroje EÚ – Priamo riadené EÚ</vt:lpstr>
      <vt:lpstr>Zdroje EÚ – Priamo riadené EÚ</vt:lpstr>
      <vt:lpstr>Zdroje EÚ – Priamo riadené EÚ</vt:lpstr>
      <vt:lpstr>Zahraničné zdroje Zdroje mimo EÚ</vt:lpstr>
      <vt:lpstr>Finančné zdroje mimo EÚ</vt:lpstr>
      <vt:lpstr>Domáce zdroje Finančné, nefinančné</vt:lpstr>
      <vt:lpstr>Verejné zdroje financovania</vt:lpstr>
      <vt:lpstr>Verejné zdroje financovania</vt:lpstr>
      <vt:lpstr>Ďalšie zdroje financovania - súkromné</vt:lpstr>
      <vt:lpstr>Ďalšie zdroje financovania - súkromné</vt:lpstr>
      <vt:lpstr>Dostupné informácie</vt:lpstr>
      <vt:lpstr>Stránky riadiacich orgánov</vt:lpstr>
      <vt:lpstr>Stránky implementačných orgánov Slovenská agentúra životného prostredia SAŽP</vt:lpstr>
      <vt:lpstr>Stránky implementačných orgánov Slovenská inovačná a energetická agentúra – SIEA</vt:lpstr>
      <vt:lpstr>Nefinančné zdroje</vt:lpstr>
      <vt:lpstr>Zdroje financovania PZKO</vt:lpstr>
      <vt:lpstr>Prezentácia programu PowerPoint</vt:lpstr>
      <vt:lpstr>Konkrétne príklady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Mechanizmy financovania (Koordinačná jednotka: Anastasiya Belak, Renáta Rešková)</dc:title>
  <dc:creator>Rešková Renáta</dc:creator>
  <cp:lastModifiedBy>Eva Štroffeková</cp:lastModifiedBy>
  <cp:revision>233</cp:revision>
  <cp:lastPrinted>2024-05-15T07:34:58Z</cp:lastPrinted>
  <dcterms:created xsi:type="dcterms:W3CDTF">2020-09-16T06:33:19Z</dcterms:created>
  <dcterms:modified xsi:type="dcterms:W3CDTF">2024-05-19T15:29:27Z</dcterms:modified>
</cp:coreProperties>
</file>